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8FA26ACE-B421-40D6-B386-198939E9AC3A}"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685800" y="1143000"/>
            <a:ext cx="5486040" cy="3085920"/>
          </a:xfrm>
          <a:prstGeom prst="rect">
            <a:avLst/>
          </a:prstGeom>
          <a:ln w="0">
            <a:noFill/>
          </a:ln>
        </p:spPr>
      </p:sp>
      <p:sp>
        <p:nvSpPr>
          <p:cNvPr id="9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4"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2C04C580-63DE-425F-AFEC-9B3CC836AF2D}"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F6F4F6CC-7647-4989-9E9B-3F1E4C3811A3}"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2632052-1715-4640-BEBC-B11D7C099930}"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4F8F1C0-1DE1-4DE7-ACCB-305A1293C37F}"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FCB057C-2863-4DE5-B5DF-05D51D79F005}"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2B67897F-587C-4191-A885-8E44CAB7397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3E94687-F7E5-460B-B48A-C19F3DCA5CCF}"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7C07E560-9403-4E1A-95CC-451FB94BEBB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B535D9B-E224-4360-92C1-95CDAB55AAC8}"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CBD1FD62-955C-48CD-866D-65A31971320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A77F5242-C84D-4ED6-8EC8-37973E2485D3}"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99FEB8C0-C851-472A-8F4C-74289CA053A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027070E-5FA6-4C11-A315-77C46557A86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F7338BA7-16A0-42F8-9626-AE6E87EC0D17}"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7832034-570B-459B-93C4-CFDB6DEF4CCF}"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5F4E522-7E09-4C94-AD10-034C54F82404}"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55000" lnSpcReduction="19999"/>
          </a:bodyPr>
          <a:p>
            <a:pPr indent="0" defTabSz="914400">
              <a:lnSpc>
                <a:spcPct val="90000"/>
              </a:lnSpc>
              <a:buNone/>
            </a:pPr>
            <a:r>
              <a:rPr b="0" lang="en-US" sz="4400" strike="noStrike" u="none">
                <a:solidFill>
                  <a:schemeClr val="dk1"/>
                </a:solidFill>
                <a:effectLst/>
                <a:uFillTx/>
                <a:latin typeface="等线 Light"/>
              </a:rPr>
              <a:t>With HMO supplement (2’FL and LNnT), the mean time to reach full enteral feeding was 2 days shorter1*</a:t>
            </a:r>
            <a:br>
              <a:rPr sz="4400"/>
            </a:br>
            <a:r>
              <a:rPr b="0" lang="zh-CN" sz="4400" strike="noStrike" u="none">
                <a:solidFill>
                  <a:schemeClr val="dk1"/>
                </a:solidFill>
                <a:effectLst/>
                <a:uFillTx/>
                <a:latin typeface="等线 Light"/>
              </a:rPr>
              <a:t>添加</a:t>
            </a:r>
            <a:r>
              <a:rPr b="0" lang="en-US" sz="4400" strike="noStrike" u="none">
                <a:solidFill>
                  <a:schemeClr val="dk1"/>
                </a:solidFill>
                <a:effectLst/>
                <a:uFillTx/>
                <a:latin typeface="等线 Light"/>
              </a:rPr>
              <a:t>HMO</a:t>
            </a:r>
            <a:r>
              <a:rPr b="0" lang="zh-CN" sz="4400" strike="noStrike" u="none">
                <a:solidFill>
                  <a:schemeClr val="dk1"/>
                </a:solidFill>
                <a:effectLst/>
                <a:uFillTx/>
                <a:latin typeface="等线 Light"/>
              </a:rPr>
              <a:t>（</a:t>
            </a:r>
            <a:r>
              <a:rPr b="0" lang="en-US" sz="4400" strike="noStrike" u="none">
                <a:solidFill>
                  <a:schemeClr val="dk1"/>
                </a:solidFill>
                <a:effectLst/>
                <a:uFillTx/>
                <a:latin typeface="等线 Light"/>
              </a:rPr>
              <a:t>2’FL</a:t>
            </a:r>
            <a:r>
              <a:rPr b="0" lang="zh-CN" sz="4400" strike="noStrike" u="none">
                <a:solidFill>
                  <a:schemeClr val="dk1"/>
                </a:solidFill>
                <a:effectLst/>
                <a:uFillTx/>
                <a:latin typeface="等线 Light"/>
              </a:rPr>
              <a:t>和</a:t>
            </a:r>
            <a:r>
              <a:rPr b="0" lang="en-US" sz="4400" strike="noStrike" u="none">
                <a:solidFill>
                  <a:schemeClr val="dk1"/>
                </a:solidFill>
                <a:effectLst/>
                <a:uFillTx/>
                <a:latin typeface="等线 Light"/>
              </a:rPr>
              <a:t>LNnT</a:t>
            </a:r>
            <a:r>
              <a:rPr b="0" lang="zh-CN" sz="4400" strike="noStrike" u="none">
                <a:solidFill>
                  <a:schemeClr val="dk1"/>
                </a:solidFill>
                <a:effectLst/>
                <a:uFillTx/>
                <a:latin typeface="等线 Light"/>
              </a:rPr>
              <a:t>）后，达到全肠内喂养的平均时间缩短了</a:t>
            </a:r>
            <a:r>
              <a:rPr b="0" lang="en-US" sz="4400" strike="noStrike" u="none">
                <a:solidFill>
                  <a:schemeClr val="dk1"/>
                </a:solidFill>
                <a:effectLst/>
                <a:uFillTx/>
                <a:latin typeface="等线 Light"/>
              </a:rPr>
              <a:t>2</a:t>
            </a:r>
            <a:r>
              <a:rPr b="0" lang="zh-CN" sz="4400" strike="noStrike" u="none">
                <a:solidFill>
                  <a:schemeClr val="dk1"/>
                </a:solidFill>
                <a:effectLst/>
                <a:uFillTx/>
                <a:latin typeface="等线 Light"/>
              </a:rPr>
              <a:t>天</a:t>
            </a:r>
            <a:r>
              <a:rPr b="0" lang="en-US" sz="4400" strike="noStrike" u="none">
                <a:solidFill>
                  <a:schemeClr val="dk1"/>
                </a:solidFill>
                <a:effectLst/>
                <a:uFillTx/>
                <a:latin typeface="等线 Light"/>
              </a:rPr>
              <a:t>1*</a:t>
            </a:r>
            <a:endParaRPr b="0" lang="en-US" sz="44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32500" lnSpcReduction="19999"/>
          </a:bodyPr>
          <a:p>
            <a:pPr algn="r" defTabSz="914400">
              <a:lnSpc>
                <a:spcPct val="100000"/>
              </a:lnSpc>
            </a:pPr>
            <a:r>
              <a:rPr b="0" lang="en-US" sz="1800" strike="noStrike" u="none">
                <a:solidFill>
                  <a:schemeClr val="dk1"/>
                </a:solidFill>
                <a:effectLst/>
                <a:uFillTx/>
                <a:latin typeface="等线"/>
              </a:rPr>
              <a:t>2’FL, 2-fucosyllactose; HMO, human milk oligosaccharide; LNnT, Lacto-N-neotetraose.</a:t>
            </a:r>
            <a:br>
              <a:rPr sz="1800"/>
            </a:br>
            <a:r>
              <a:rPr b="0" lang="en-US" sz="1800" strike="noStrike" u="none">
                <a:solidFill>
                  <a:schemeClr val="dk1"/>
                </a:solidFill>
                <a:effectLst/>
                <a:uFillTx/>
                <a:latin typeface="等线"/>
              </a:rPr>
              <a:t>2’FL</a:t>
            </a:r>
            <a:r>
              <a:rPr b="0" lang="zh-CN" sz="1800" strike="noStrike" u="none">
                <a:solidFill>
                  <a:schemeClr val="dk1"/>
                </a:solidFill>
                <a:effectLst/>
                <a:uFillTx/>
                <a:latin typeface="等线"/>
              </a:rPr>
              <a:t>，</a:t>
            </a:r>
            <a:r>
              <a:rPr b="0" lang="en-US" sz="1800" strike="noStrike" u="none">
                <a:solidFill>
                  <a:schemeClr val="dk1"/>
                </a:solidFill>
                <a:effectLst/>
                <a:uFillTx/>
                <a:latin typeface="等线"/>
              </a:rPr>
              <a:t>2-</a:t>
            </a:r>
            <a:r>
              <a:rPr b="0" lang="zh-CN" sz="1800" strike="noStrike" u="none">
                <a:solidFill>
                  <a:schemeClr val="dk1"/>
                </a:solidFill>
                <a:effectLst/>
                <a:uFillTx/>
                <a:latin typeface="等线"/>
              </a:rPr>
              <a:t>岩藻糖基乳糖；</a:t>
            </a:r>
            <a:r>
              <a:rPr b="0" lang="en-US" sz="1800" strike="noStrike" u="none">
                <a:solidFill>
                  <a:schemeClr val="dk1"/>
                </a:solidFill>
                <a:effectLst/>
                <a:uFillTx/>
                <a:latin typeface="等线"/>
              </a:rPr>
              <a:t>HMO</a:t>
            </a:r>
            <a:r>
              <a:rPr b="0" lang="zh-CN" sz="1800" strike="noStrike" u="none">
                <a:solidFill>
                  <a:schemeClr val="dk1"/>
                </a:solidFill>
                <a:effectLst/>
                <a:uFillTx/>
                <a:latin typeface="等线"/>
              </a:rPr>
              <a:t>，人乳寡糖；</a:t>
            </a:r>
            <a:r>
              <a:rPr b="0" lang="en-US" sz="1800" strike="noStrike" u="none">
                <a:solidFill>
                  <a:schemeClr val="dk1"/>
                </a:solidFill>
                <a:effectLst/>
                <a:uFillTx/>
                <a:latin typeface="等线"/>
              </a:rPr>
              <a:t>LNnT</a:t>
            </a:r>
            <a:r>
              <a:rPr b="0" lang="zh-CN" sz="1800" strike="noStrike" u="none">
                <a:solidFill>
                  <a:schemeClr val="dk1"/>
                </a:solidFill>
                <a:effectLst/>
                <a:uFillTx/>
                <a:latin typeface="等线"/>
              </a:rPr>
              <a:t>，乳</a:t>
            </a:r>
            <a:r>
              <a:rPr b="0" lang="en-US" sz="1800" strike="noStrike" u="none">
                <a:solidFill>
                  <a:schemeClr val="dk1"/>
                </a:solidFill>
                <a:effectLst/>
                <a:uFillTx/>
                <a:latin typeface="等线"/>
              </a:rPr>
              <a:t>-N-</a:t>
            </a:r>
            <a:r>
              <a:rPr b="0" lang="zh-CN" sz="1800" strike="noStrike" u="none">
                <a:solidFill>
                  <a:schemeClr val="dk1"/>
                </a:solidFill>
                <a:effectLst/>
                <a:uFillTx/>
                <a:latin typeface="等线"/>
              </a:rPr>
              <a:t>新四糖。</a:t>
            </a:r>
            <a:endParaRPr b="0" lang="en-US" sz="1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32500" lnSpcReduction="19999"/>
          </a:bodyPr>
          <a:p>
            <a:pPr algn="r" defTabSz="914400">
              <a:lnSpc>
                <a:spcPct val="100000"/>
              </a:lnSpc>
            </a:pPr>
            <a:r>
              <a:rPr b="0" lang="en-US" sz="1800" strike="noStrike" u="none">
                <a:solidFill>
                  <a:schemeClr val="dk1"/>
                </a:solidFill>
                <a:effectLst/>
                <a:uFillTx/>
                <a:latin typeface="等线"/>
              </a:rPr>
              <a:t>1. Hascoët JM et al., Abstract at WCPGHAN 2021. * Randomised, clinical trial</a:t>
            </a:r>
            <a:br>
              <a:rPr sz="1800"/>
            </a:br>
            <a:r>
              <a:rPr b="0" lang="en-US" sz="1800" strike="noStrike" u="none">
                <a:solidFill>
                  <a:schemeClr val="dk1"/>
                </a:solidFill>
                <a:effectLst/>
                <a:uFillTx/>
                <a:latin typeface="等线"/>
              </a:rPr>
              <a:t>1. Hascoët JM</a:t>
            </a:r>
            <a:r>
              <a:rPr b="0" lang="zh-CN" sz="1800" strike="noStrike" u="none">
                <a:solidFill>
                  <a:schemeClr val="dk1"/>
                </a:solidFill>
                <a:effectLst/>
                <a:uFillTx/>
                <a:latin typeface="等线"/>
              </a:rPr>
              <a:t>等，</a:t>
            </a:r>
            <a:r>
              <a:rPr b="0" lang="en-US" sz="1800" strike="noStrike" u="none">
                <a:solidFill>
                  <a:schemeClr val="dk1"/>
                </a:solidFill>
                <a:effectLst/>
                <a:uFillTx/>
                <a:latin typeface="等线"/>
              </a:rPr>
              <a:t>WCPGHAN 2021</a:t>
            </a:r>
            <a:r>
              <a:rPr b="0" lang="zh-CN" sz="1800" strike="noStrike" u="none">
                <a:solidFill>
                  <a:schemeClr val="dk1"/>
                </a:solidFill>
                <a:effectLst/>
                <a:uFillTx/>
                <a:latin typeface="等线"/>
              </a:rPr>
              <a:t>摘要。</a:t>
            </a:r>
            <a:r>
              <a:rPr b="0" lang="en-US" sz="1800" strike="noStrike" u="none">
                <a:solidFill>
                  <a:schemeClr val="dk1"/>
                </a:solidFill>
                <a:effectLst/>
                <a:uFillTx/>
                <a:latin typeface="等线"/>
              </a:rPr>
              <a:t>* </a:t>
            </a:r>
            <a:r>
              <a:rPr b="0" lang="zh-CN" sz="1800" strike="noStrike" u="none">
                <a:solidFill>
                  <a:schemeClr val="dk1"/>
                </a:solidFill>
                <a:effectLst/>
                <a:uFillTx/>
                <a:latin typeface="等线"/>
              </a:rPr>
              <a:t>随机临床试验</a:t>
            </a:r>
            <a:endParaRPr b="0" lang="en-US" sz="1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47500" lnSpcReduction="19999"/>
          </a:bodyPr>
          <a:p>
            <a:pPr indent="0" algn="ctr" defTabSz="914400">
              <a:lnSpc>
                <a:spcPct val="100000"/>
              </a:lnSpc>
              <a:spcBef>
                <a:spcPts val="1001"/>
              </a:spcBef>
              <a:buNone/>
              <a:tabLst>
                <a:tab algn="l" pos="0"/>
              </a:tabLst>
            </a:pPr>
            <a:r>
              <a:rPr b="0" lang="en-US" sz="2800" strike="noStrike" u="none">
                <a:solidFill>
                  <a:schemeClr val="dk1"/>
                </a:solidFill>
                <a:effectLst/>
                <a:uFillTx/>
                <a:latin typeface="等线"/>
              </a:rPr>
              <a:t>Faster progression to FEF may help reduce the risk of growth restriction and exacerbated gut immaturity1</a:t>
            </a:r>
            <a:br>
              <a:rPr sz="2800"/>
            </a:br>
            <a:r>
              <a:rPr b="0" lang="zh-CN" sz="2800" strike="noStrike" u="none">
                <a:solidFill>
                  <a:schemeClr val="dk1"/>
                </a:solidFill>
                <a:effectLst/>
                <a:uFillTx/>
                <a:latin typeface="等线"/>
              </a:rPr>
              <a:t>更快地达到全肠内喂养可能有助于减少生长受限和肠道不成熟加剧的风险</a:t>
            </a:r>
            <a:r>
              <a:rPr b="0" lang="en-US" sz="2800" strike="noStrike" u="none">
                <a:solidFill>
                  <a:schemeClr val="dk1"/>
                </a:solidFill>
                <a:effectLst/>
                <a:uFillTx/>
                <a:latin typeface="等线"/>
              </a:rPr>
              <a:t>1</a:t>
            </a:r>
            <a:endParaRPr b="0" lang="en-US" sz="28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40000" lnSpcReduction="19999"/>
          </a:bodyPr>
          <a:p>
            <a:pPr defTabSz="914400">
              <a:lnSpc>
                <a:spcPct val="100000"/>
              </a:lnSpc>
            </a:pPr>
            <a:r>
              <a:rPr b="0" lang="en-US" sz="1800" strike="noStrike" u="none">
                <a:solidFill>
                  <a:schemeClr val="dk1"/>
                </a:solidFill>
                <a:effectLst/>
                <a:uFillTx/>
                <a:latin typeface="等线"/>
              </a:rPr>
              <a:t>^Time to reach full enteral feeding is a reliable indicator of feeding tolerance</a:t>
            </a:r>
            <a:br>
              <a:rPr sz="1800"/>
            </a:br>
            <a:r>
              <a:rPr b="0" lang="en-US" sz="1800" strike="noStrike" u="none">
                <a:solidFill>
                  <a:schemeClr val="dk1"/>
                </a:solidFill>
                <a:effectLst/>
                <a:uFillTx/>
                <a:latin typeface="等线"/>
              </a:rPr>
              <a:t>^</a:t>
            </a:r>
            <a:r>
              <a:rPr b="0" lang="zh-CN" sz="1800" strike="noStrike" u="none">
                <a:solidFill>
                  <a:schemeClr val="dk1"/>
                </a:solidFill>
                <a:effectLst/>
                <a:uFillTx/>
                <a:latin typeface="等线"/>
              </a:rPr>
              <a:t>达到全肠内喂养的时间是喂养耐受性的可靠指标</a:t>
            </a:r>
            <a:endParaRPr b="0" lang="en-US" sz="18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
        <p:nvSpPr>
          <p:cNvPr id="91" name="TextBox 42"/>
          <p:cNvSpPr/>
          <p:nvPr/>
        </p:nvSpPr>
        <p:spPr>
          <a:xfrm>
            <a:off x="12283560" y="274320"/>
            <a:ext cx="5486040" cy="5829120"/>
          </a:xfrm>
          <a:prstGeom prst="rect">
            <a:avLst/>
          </a:prstGeom>
          <a:solidFill>
            <a:srgbClr val="f8f8f8"/>
          </a:solidFill>
          <a:ln w="12600">
            <a:solidFill>
              <a:srgbClr val="c8c8c8"/>
            </a:solidFill>
            <a:round/>
          </a:ln>
        </p:spPr>
        <p:style>
          <a:lnRef idx="0"/>
          <a:fillRef idx="0"/>
          <a:effectRef idx="0"/>
          <a:fontRef idx="minor"/>
        </p:style>
        <p:txBody>
          <a:bodyPr lIns="38160" rIns="38160" tIns="25560" bIns="25560" anchor="t">
            <a:normAutofit/>
          </a:bodyPr>
          <a:p>
            <a:pPr algn="ctr" defTabSz="914400">
              <a:lnSpc>
                <a:spcPct val="100000"/>
              </a:lnSpc>
            </a:pPr>
            <a:r>
              <a:rPr b="1" lang="zh-CN" sz="1400" strike="noStrike" u="none">
                <a:solidFill>
                  <a:srgbClr val="000000"/>
                </a:solidFill>
                <a:effectLst/>
                <a:uFillTx/>
                <a:latin typeface="等线"/>
              </a:rPr>
              <a:t>第 </a:t>
            </a:r>
            <a:r>
              <a:rPr b="1" lang="en-US" sz="1400" strike="noStrike" u="none">
                <a:solidFill>
                  <a:srgbClr val="000000"/>
                </a:solidFill>
                <a:effectLst/>
                <a:uFillTx/>
                <a:latin typeface="等线"/>
              </a:rPr>
              <a:t>1 </a:t>
            </a:r>
            <a:r>
              <a:rPr b="1" lang="zh-CN" sz="1400" strike="noStrike" u="none">
                <a:solidFill>
                  <a:srgbClr val="000000"/>
                </a:solidFill>
                <a:effectLst/>
                <a:uFillTx/>
                <a:latin typeface="等线"/>
              </a:rPr>
              <a:t>页 </a:t>
            </a:r>
            <a:r>
              <a:rPr b="1" lang="en-US" sz="1400" strike="noStrike" u="none">
                <a:solidFill>
                  <a:srgbClr val="000000"/>
                </a:solidFill>
                <a:effectLst/>
                <a:uFillTx/>
                <a:latin typeface="等线"/>
              </a:rPr>
              <a:t>OCR</a:t>
            </a:r>
            <a:r>
              <a:rPr b="1" lang="zh-CN" sz="1400" strike="noStrike" u="none">
                <a:solidFill>
                  <a:srgbClr val="000000"/>
                </a:solidFill>
                <a:effectLst/>
                <a:uFillTx/>
                <a:latin typeface="等线"/>
              </a:rPr>
              <a:t>识别结果 </a:t>
            </a:r>
            <a:r>
              <a:rPr b="1" lang="en-US" sz="1400" strike="noStrike" u="none">
                <a:solidFill>
                  <a:srgbClr val="000000"/>
                </a:solidFill>
                <a:effectLst/>
                <a:uFillTx/>
                <a:latin typeface="等线"/>
              </a:rPr>
              <a:t>(</a:t>
            </a:r>
            <a:r>
              <a:rPr b="1" lang="zh-CN" sz="1400" strike="noStrike" u="none">
                <a:solidFill>
                  <a:srgbClr val="000000"/>
                </a:solidFill>
                <a:effectLst/>
                <a:uFillTx/>
                <a:latin typeface="等线"/>
              </a:rPr>
              <a:t>英中对照</a:t>
            </a:r>
            <a:r>
              <a:rPr b="1" lang="en-US" sz="1400" strike="noStrike" u="none">
                <a:solidFill>
                  <a:srgbClr val="000000"/>
                </a:solidFill>
                <a:effectLst/>
                <a:uFillTx/>
                <a:latin typeface="等线"/>
              </a:rPr>
              <a:t>)</a:t>
            </a:r>
            <a:endParaRPr b="0" lang="en-US" sz="1400" strike="noStrike" u="none">
              <a:solidFill>
                <a:srgbClr val="000000"/>
              </a:solidFill>
              <a:effectLst/>
              <a:uFillTx/>
              <a:latin typeface="Arial"/>
            </a:endParaRPr>
          </a:p>
          <a:p>
            <a:pPr algn="ctr" defTabSz="914400">
              <a:lnSpc>
                <a:spcPct val="100000"/>
              </a:lnSpc>
            </a:pPr>
            <a:r>
              <a:rPr b="0" lang="en-US" sz="1000" strike="noStrike" u="none">
                <a:solidFill>
                  <a:srgbClr val="000000"/>
                </a:solidFill>
                <a:effectLst/>
                <a:uFillTx/>
                <a:latin typeface="等线"/>
              </a:rPr>
              <a:t>========================================</a:t>
            </a:r>
            <a:endParaRPr b="0" lang="en-US" sz="1000" strike="noStrike" u="none">
              <a:solidFill>
                <a:srgbClr val="000000"/>
              </a:solidFill>
              <a:effectLst/>
              <a:uFillTx/>
              <a:latin typeface="Arial"/>
            </a:endParaRPr>
          </a:p>
          <a:p>
            <a:pPr defTabSz="914400">
              <a:lnSpc>
                <a:spcPct val="100000"/>
              </a:lnSpc>
            </a:pPr>
            <a:br>
              <a:rPr sz="1200"/>
            </a:br>
            <a:r>
              <a:rPr b="1" lang="en-US" sz="1200" strike="noStrike" u="none">
                <a:solidFill>
                  <a:srgbClr val="000000"/>
                </a:solidFill>
                <a:effectLst/>
                <a:uFillTx/>
                <a:latin typeface="等线"/>
              </a:rPr>
              <a:t> 图片 </a:t>
            </a:r>
            <a:r>
              <a:rPr b="1" lang="en-US" sz="1200" strike="noStrike" u="none">
                <a:solidFill>
                  <a:srgbClr val="000000"/>
                </a:solidFill>
                <a:effectLst/>
                <a:uFillTx/>
                <a:latin typeface="等线"/>
              </a:rPr>
              <a:t>1: image_0001.png</a:t>
            </a:r>
            <a:endParaRPr b="0" lang="en-US" sz="1200" strike="noStrike" u="none">
              <a:solidFill>
                <a:srgbClr val="000000"/>
              </a:solidFill>
              <a:effectLst/>
              <a:uFillTx/>
              <a:latin typeface="Arial"/>
            </a:endParaRPr>
          </a:p>
          <a:p>
            <a:pPr defTabSz="914400">
              <a:lnSpc>
                <a:spcPct val="100000"/>
              </a:lnSpc>
            </a:pPr>
            <a:r>
              <a:rPr b="1" lang="en-US" sz="1000" strike="noStrike" u="none">
                <a:solidFill>
                  <a:srgbClr val="0066cc"/>
                </a:solidFill>
                <a:effectLst/>
                <a:uFillTx/>
                <a:latin typeface="等线"/>
              </a:rPr>
              <a:t> 原文</a:t>
            </a:r>
            <a:r>
              <a:rPr b="1" lang="en-US" sz="1000" strike="noStrike" u="none">
                <a:solidFill>
                  <a:srgbClr val="0066cc"/>
                </a:solidFill>
                <a:effectLst/>
                <a:uFillTx/>
                <a:latin typeface="等线"/>
              </a:rPr>
              <a:t>:</a:t>
            </a:r>
            <a:endParaRPr b="0" lang="en-US" sz="1000" strike="noStrike" u="none">
              <a:solidFill>
                <a:srgbClr val="000000"/>
              </a:solidFill>
              <a:effectLst/>
              <a:uFillTx/>
              <a:latin typeface="Arial"/>
            </a:endParaRPr>
          </a:p>
          <a:p>
            <a:pPr defTabSz="914400">
              <a:lnSpc>
                <a:spcPct val="100000"/>
              </a:lnSpc>
            </a:pPr>
            <a:r>
              <a:rPr b="0" lang="en-US" sz="1000" strike="noStrike" u="none">
                <a:solidFill>
                  <a:srgbClr val="000000"/>
                </a:solidFill>
                <a:effectLst/>
                <a:uFillTx/>
                <a:latin typeface="等线"/>
              </a:rPr>
              <a:t>HMOs</a:t>
            </a:r>
            <a:br>
              <a:rPr sz="1000"/>
            </a:br>
            <a:r>
              <a:rPr b="0" lang="en-US" sz="1000" strike="noStrike" u="none">
                <a:solidFill>
                  <a:srgbClr val="000000"/>
                </a:solidFill>
                <a:effectLst/>
                <a:uFillTx/>
                <a:latin typeface="等线"/>
              </a:rPr>
              <a:t>2'FL</a:t>
            </a:r>
            <a:br>
              <a:rPr sz="1000"/>
            </a:br>
            <a:r>
              <a:rPr b="0" lang="en-US" sz="1000" strike="noStrike" u="none">
                <a:solidFill>
                  <a:srgbClr val="000000"/>
                </a:solidFill>
                <a:effectLst/>
                <a:uFillTx/>
                <a:latin typeface="等线"/>
              </a:rPr>
              <a:t>LNnT</a:t>
            </a:r>
            <a:endParaRPr b="0" lang="en-US" sz="1000" strike="noStrike" u="none">
              <a:solidFill>
                <a:srgbClr val="000000"/>
              </a:solidFill>
              <a:effectLst/>
              <a:uFillTx/>
              <a:latin typeface="Arial"/>
            </a:endParaRPr>
          </a:p>
          <a:p>
            <a:pPr defTabSz="914400">
              <a:lnSpc>
                <a:spcPct val="100000"/>
              </a:lnSpc>
            </a:pPr>
            <a:r>
              <a:rPr b="1" lang="en-US" sz="1000" strike="noStrike" u="none">
                <a:solidFill>
                  <a:srgbClr val="cc6600"/>
                </a:solidFill>
                <a:effectLst/>
                <a:uFillTx/>
                <a:latin typeface="等线"/>
              </a:rPr>
              <a:t> 译文</a:t>
            </a:r>
            <a:r>
              <a:rPr b="1" lang="en-US" sz="1000" strike="noStrike" u="none">
                <a:solidFill>
                  <a:srgbClr val="cc6600"/>
                </a:solidFill>
                <a:effectLst/>
                <a:uFillTx/>
                <a:latin typeface="等线"/>
              </a:rPr>
              <a:t>:</a:t>
            </a:r>
            <a:endParaRPr b="0" lang="en-US" sz="1000" strike="noStrike" u="none">
              <a:solidFill>
                <a:srgbClr val="000000"/>
              </a:solidFill>
              <a:effectLst/>
              <a:uFillTx/>
              <a:latin typeface="Arial"/>
            </a:endParaRPr>
          </a:p>
          <a:p>
            <a:pPr defTabSz="914400">
              <a:lnSpc>
                <a:spcPct val="100000"/>
              </a:lnSpc>
            </a:pPr>
            <a:r>
              <a:rPr b="0" lang="en-US" sz="1000" strike="noStrike" u="none">
                <a:solidFill>
                  <a:srgbClr val="000000"/>
                </a:solidFill>
                <a:effectLst/>
                <a:uFillTx/>
                <a:latin typeface="等线"/>
              </a:rPr>
              <a:t>HMOs</a:t>
            </a:r>
            <a:br>
              <a:rPr sz="1000"/>
            </a:br>
            <a:r>
              <a:rPr b="0" lang="en-US" sz="1000" strike="noStrike" u="none">
                <a:solidFill>
                  <a:srgbClr val="000000"/>
                </a:solidFill>
                <a:effectLst/>
                <a:uFillTx/>
                <a:latin typeface="等线"/>
              </a:rPr>
              <a:t>2'</a:t>
            </a:r>
            <a:r>
              <a:rPr b="0" lang="zh-CN" sz="1000" strike="noStrike" u="none">
                <a:solidFill>
                  <a:srgbClr val="000000"/>
                </a:solidFill>
                <a:effectLst/>
                <a:uFillTx/>
                <a:latin typeface="等线"/>
              </a:rPr>
              <a:t>岩藻糖基乳糖</a:t>
            </a:r>
            <a:br>
              <a:rPr sz="1000"/>
            </a:br>
            <a:r>
              <a:rPr b="0" lang="en-US" sz="1000" strike="noStrike" u="none">
                <a:solidFill>
                  <a:srgbClr val="000000"/>
                </a:solidFill>
                <a:effectLst/>
                <a:uFillTx/>
                <a:latin typeface="等线"/>
              </a:rPr>
              <a:t>LNnT</a:t>
            </a:r>
            <a:endParaRPr b="0" lang="en-US"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LibreOffice/25.2.5.2$Windows_X86_64 LibreOffice_project/03d19516eb2e1dd5d4ccd751a0d6f35f35e08022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