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D6051DED-1B03-4D33-8D65-336F93CAA6D8}"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685800" y="1143000"/>
            <a:ext cx="5486040" cy="3085920"/>
          </a:xfrm>
          <a:prstGeom prst="rect">
            <a:avLst/>
          </a:prstGeom>
          <a:ln w="0">
            <a:noFill/>
          </a:ln>
        </p:spPr>
      </p:sp>
      <p:sp>
        <p:nvSpPr>
          <p:cNvPr id="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4"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191EF455-A6F5-4A89-9639-2B1E6E3FEF86}"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41F2DE-F1EB-47BB-9FE5-840CC292184E}"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1C6AE1C-8FF8-4D5C-891E-F50BB6F3D014}"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F1D7C36-E82D-433A-98FF-1C0D712C0288}"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F7ACAF0-018B-4F94-8DD7-4598FE637AAE}"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CD7BDD5-D83D-478C-A7A2-0FEB66A5A08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5BE6A50-95D4-46B3-A384-C41D87A816C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8DE9495-4B63-4D2C-88A7-DAFD28A2063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8698043-84D7-483D-9AF9-389C9F75F43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F29A933-CCC8-40A4-9457-DC7912F55B2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91BC879-BCCE-4DCF-B2CF-E88C94ECD1A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527F6BA-22E0-474B-9C03-035220D4D06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2BEB3B7-68D6-49CC-8D4C-0D6426965A4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97DB676-76EC-4850-832C-AFA09D8ABAC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EC3D653-AF8E-43E8-A859-B65C879A6D4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AE23CE2-EF05-4304-99A5-46A20E1B267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38160" rIns="38160" tIns="25560" bIns="25560" anchor="ctr">
            <a:normAutofit/>
          </a:bodyPr>
          <a:p>
            <a:pPr algn="ctr" defTabSz="914400">
              <a:lnSpc>
                <a:spcPct val="100000"/>
              </a:lnSpc>
            </a:pPr>
            <a:r>
              <a:rPr b="0" lang="zh-CN" sz="1800" strike="noStrike" u="none">
                <a:solidFill>
                  <a:schemeClr val="lt1"/>
                </a:solidFill>
                <a:effectLst/>
                <a:uFillTx/>
                <a:latin typeface="等线"/>
              </a:rPr>
              <a:t>翻译内容</a:t>
            </a:r>
            <a:endParaRPr b="0" lang="en-US" sz="1800" strike="noStrike" u="none">
              <a:solidFill>
                <a:srgbClr val="000000"/>
              </a:solidFill>
              <a:effectLst/>
              <a:uFillTx/>
              <a:latin typeface="Arial"/>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55000" lnSpcReduction="19999"/>
          </a:bodyPr>
          <a:p>
            <a:pPr indent="0" defTabSz="914400">
              <a:lnSpc>
                <a:spcPct val="90000"/>
              </a:lnSpc>
              <a:buNone/>
            </a:pPr>
            <a:r>
              <a:rPr b="0" lang="en-US" sz="4400" strike="noStrike" u="none">
                <a:solidFill>
                  <a:schemeClr val="dk1"/>
                </a:solidFill>
                <a:effectLst/>
                <a:uFillTx/>
                <a:latin typeface="等线 Light"/>
              </a:rPr>
              <a:t>With HMO supplement (2’FL and LNnT), the mean time to reach full enteral feeding was 2 days shorter1*</a:t>
            </a:r>
            <a:r>
              <a:rPr b="0" lang="zh-CN" sz="4400" strike="noStrike" u="none">
                <a:solidFill>
                  <a:schemeClr val="dk1"/>
                </a:solidFill>
                <a:effectLst/>
                <a:uFillTx/>
                <a:latin typeface="等线 Light"/>
              </a:rPr>
              <a:t>翻译内容</a:t>
            </a:r>
            <a:br>
              <a:rPr sz="4400"/>
            </a:br>
            <a:r>
              <a:rPr b="0" lang="zh-CN" sz="4400" strike="noStrike" u="none">
                <a:solidFill>
                  <a:schemeClr val="dk1"/>
                </a:solidFill>
                <a:effectLst/>
                <a:uFillTx/>
                <a:latin typeface="等线 Light"/>
              </a:rPr>
              <a:t>补充</a:t>
            </a:r>
            <a:r>
              <a:rPr b="0" lang="en-US" sz="4400" strike="noStrike" u="none">
                <a:solidFill>
                  <a:schemeClr val="dk1"/>
                </a:solidFill>
                <a:effectLst/>
                <a:uFillTx/>
                <a:latin typeface="等线 Light"/>
              </a:rPr>
              <a:t>HMO</a:t>
            </a:r>
            <a:r>
              <a:rPr b="0" lang="zh-CN" sz="4400" strike="noStrike" u="none">
                <a:solidFill>
                  <a:schemeClr val="dk1"/>
                </a:solidFill>
                <a:effectLst/>
                <a:uFillTx/>
                <a:latin typeface="等线 Light"/>
              </a:rPr>
              <a:t>（</a:t>
            </a:r>
            <a:r>
              <a:rPr b="0" lang="en-US" sz="4400" strike="noStrike" u="none">
                <a:solidFill>
                  <a:schemeClr val="dk1"/>
                </a:solidFill>
                <a:effectLst/>
                <a:uFillTx/>
                <a:latin typeface="等线 Light"/>
              </a:rPr>
              <a:t>2’FL</a:t>
            </a:r>
            <a:r>
              <a:rPr b="0" lang="zh-CN" sz="4400" strike="noStrike" u="none">
                <a:solidFill>
                  <a:schemeClr val="dk1"/>
                </a:solidFill>
                <a:effectLst/>
                <a:uFillTx/>
                <a:latin typeface="等线 Light"/>
              </a:rPr>
              <a:t>和</a:t>
            </a:r>
            <a:r>
              <a:rPr b="0" lang="en-US" sz="4400" strike="noStrike" u="none">
                <a:solidFill>
                  <a:schemeClr val="dk1"/>
                </a:solidFill>
                <a:effectLst/>
                <a:uFillTx/>
                <a:latin typeface="等线 Light"/>
              </a:rPr>
              <a:t>LNnT</a:t>
            </a:r>
            <a:r>
              <a:rPr b="0" lang="zh-CN" sz="4400" strike="noStrike" u="none">
                <a:solidFill>
                  <a:schemeClr val="dk1"/>
                </a:solidFill>
                <a:effectLst/>
                <a:uFillTx/>
                <a:latin typeface="等线 Light"/>
              </a:rPr>
              <a:t>）后，达到全肠内喂养的平均时间缩短了</a:t>
            </a:r>
            <a:r>
              <a:rPr b="0" lang="en-US" sz="4400" strike="noStrike" u="none">
                <a:solidFill>
                  <a:schemeClr val="dk1"/>
                </a:solidFill>
                <a:effectLst/>
                <a:uFillTx/>
                <a:latin typeface="等线 Light"/>
              </a:rPr>
              <a:t>2</a:t>
            </a:r>
            <a:r>
              <a:rPr b="0" lang="zh-CN" sz="4400" strike="noStrike" u="none">
                <a:solidFill>
                  <a:schemeClr val="dk1"/>
                </a:solidFill>
                <a:effectLst/>
                <a:uFillTx/>
                <a:latin typeface="等线 Light"/>
              </a:rPr>
              <a:t>天</a:t>
            </a:r>
            <a:r>
              <a:rPr b="0" lang="en-US" sz="4400" strike="noStrike" u="none">
                <a:solidFill>
                  <a:schemeClr val="dk1"/>
                </a:solidFill>
                <a:effectLst/>
                <a:uFillTx/>
                <a:latin typeface="等线 Light"/>
              </a:rPr>
              <a:t>1*</a:t>
            </a:r>
            <a:endParaRPr b="0" lang="en-US" sz="44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2’FL, 2-fucosyllactose; HMO, human milk oligosaccharide; LNnT, Lacto-N-neotetraose.</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2’FL</a:t>
            </a:r>
            <a:r>
              <a:rPr b="0" lang="zh-CN" sz="1800" strike="noStrike" u="none">
                <a:solidFill>
                  <a:schemeClr val="dk1"/>
                </a:solidFill>
                <a:effectLst/>
                <a:uFillTx/>
                <a:latin typeface="等线"/>
              </a:rPr>
              <a:t>，</a:t>
            </a:r>
            <a:r>
              <a:rPr b="0" lang="en-US" sz="1800" strike="noStrike" u="none">
                <a:solidFill>
                  <a:schemeClr val="dk1"/>
                </a:solidFill>
                <a:effectLst/>
                <a:uFillTx/>
                <a:latin typeface="等线"/>
              </a:rPr>
              <a:t>2-</a:t>
            </a:r>
            <a:r>
              <a:rPr b="0" lang="zh-CN" sz="1800" strike="noStrike" u="none">
                <a:solidFill>
                  <a:schemeClr val="dk1"/>
                </a:solidFill>
                <a:effectLst/>
                <a:uFillTx/>
                <a:latin typeface="等线"/>
              </a:rPr>
              <a:t>岩藻糖基乳糖；</a:t>
            </a:r>
            <a:r>
              <a:rPr b="0" lang="en-US" sz="1800" strike="noStrike" u="none">
                <a:solidFill>
                  <a:schemeClr val="dk1"/>
                </a:solidFill>
                <a:effectLst/>
                <a:uFillTx/>
                <a:latin typeface="等线"/>
              </a:rPr>
              <a:t>HMO</a:t>
            </a:r>
            <a:r>
              <a:rPr b="0" lang="zh-CN" sz="1800" strike="noStrike" u="none">
                <a:solidFill>
                  <a:schemeClr val="dk1"/>
                </a:solidFill>
                <a:effectLst/>
                <a:uFillTx/>
                <a:latin typeface="等线"/>
              </a:rPr>
              <a:t>，人乳低聚糖；</a:t>
            </a:r>
            <a:r>
              <a:rPr b="0" lang="en-US" sz="1800" strike="noStrike" u="none">
                <a:solidFill>
                  <a:schemeClr val="dk1"/>
                </a:solidFill>
                <a:effectLst/>
                <a:uFillTx/>
                <a:latin typeface="等线"/>
              </a:rPr>
              <a:t>LNnT</a:t>
            </a:r>
            <a:r>
              <a:rPr b="0" lang="zh-CN" sz="1800" strike="noStrike" u="none">
                <a:solidFill>
                  <a:schemeClr val="dk1"/>
                </a:solidFill>
                <a:effectLst/>
                <a:uFillTx/>
                <a:latin typeface="等线"/>
              </a:rPr>
              <a:t>，乳</a:t>
            </a:r>
            <a:r>
              <a:rPr b="0" lang="en-US" sz="1800" strike="noStrike" u="none">
                <a:solidFill>
                  <a:schemeClr val="dk1"/>
                </a:solidFill>
                <a:effectLst/>
                <a:uFillTx/>
                <a:latin typeface="等线"/>
              </a:rPr>
              <a:t>-N-</a:t>
            </a:r>
            <a:r>
              <a:rPr b="0" lang="zh-CN" sz="1800" strike="noStrike" u="none">
                <a:solidFill>
                  <a:schemeClr val="dk1"/>
                </a:solidFill>
                <a:effectLst/>
                <a:uFillTx/>
                <a:latin typeface="等线"/>
              </a:rPr>
              <a:t>新四糖。</a:t>
            </a:r>
            <a:endParaRPr b="0" lang="en-US" sz="1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1. Hascoët JM et al., Abstract at WCPGHAN 2021. * Randomised, clinical trial </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1. Hascoët JM</a:t>
            </a:r>
            <a:r>
              <a:rPr b="0" lang="zh-CN" sz="1800" strike="noStrike" u="none">
                <a:solidFill>
                  <a:schemeClr val="dk1"/>
                </a:solidFill>
                <a:effectLst/>
                <a:uFillTx/>
                <a:latin typeface="等线"/>
              </a:rPr>
              <a:t>等，</a:t>
            </a:r>
            <a:r>
              <a:rPr b="0" lang="en-US" sz="1800" strike="noStrike" u="none">
                <a:solidFill>
                  <a:schemeClr val="dk1"/>
                </a:solidFill>
                <a:effectLst/>
                <a:uFillTx/>
                <a:latin typeface="等线"/>
              </a:rPr>
              <a:t>WCPGHAN 2021</a:t>
            </a:r>
            <a:r>
              <a:rPr b="0" lang="zh-CN" sz="1800" strike="noStrike" u="none">
                <a:solidFill>
                  <a:schemeClr val="dk1"/>
                </a:solidFill>
                <a:effectLst/>
                <a:uFillTx/>
                <a:latin typeface="等线"/>
              </a:rPr>
              <a:t>摘要。</a:t>
            </a:r>
            <a:r>
              <a:rPr b="0" lang="en-US" sz="1800" strike="noStrike" u="none">
                <a:solidFill>
                  <a:schemeClr val="dk1"/>
                </a:solidFill>
                <a:effectLst/>
                <a:uFillTx/>
                <a:latin typeface="等线"/>
              </a:rPr>
              <a:t>* </a:t>
            </a:r>
            <a:r>
              <a:rPr b="0" lang="zh-CN" sz="1800" strike="noStrike" u="none">
                <a:solidFill>
                  <a:schemeClr val="dk1"/>
                </a:solidFill>
                <a:effectLst/>
                <a:uFillTx/>
                <a:latin typeface="等线"/>
              </a:rPr>
              <a:t>随机临床试验</a:t>
            </a:r>
            <a:endParaRPr b="0" lang="en-US" sz="1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47500" lnSpcReduction="19999"/>
          </a:bodyPr>
          <a:p>
            <a:pPr indent="0" algn="ctr" defTabSz="914400">
              <a:lnSpc>
                <a:spcPct val="100000"/>
              </a:lnSpc>
              <a:spcBef>
                <a:spcPts val="1001"/>
              </a:spcBef>
              <a:buNone/>
              <a:tabLst>
                <a:tab algn="l" pos="0"/>
              </a:tabLst>
            </a:pPr>
            <a:r>
              <a:rPr b="0" lang="en-US" sz="2800" strike="noStrike" u="none">
                <a:solidFill>
                  <a:schemeClr val="dk1"/>
                </a:solidFill>
                <a:effectLst/>
                <a:uFillTx/>
                <a:latin typeface="等线"/>
              </a:rPr>
              <a:t>Faster progression to FEF may help reduce the risk of growth restriction and exacerbated gut immaturity1  </a:t>
            </a:r>
            <a:r>
              <a:rPr b="0" lang="zh-CN" sz="2800" strike="noStrike" u="none">
                <a:solidFill>
                  <a:schemeClr val="dk1"/>
                </a:solidFill>
                <a:effectLst/>
                <a:uFillTx/>
                <a:latin typeface="等线"/>
              </a:rPr>
              <a:t>翻译内容</a:t>
            </a:r>
            <a:br>
              <a:rPr sz="2800"/>
            </a:br>
            <a:r>
              <a:rPr b="0" lang="zh-CN" sz="2800" strike="noStrike" u="none">
                <a:solidFill>
                  <a:schemeClr val="dk1"/>
                </a:solidFill>
                <a:effectLst/>
                <a:uFillTx/>
                <a:latin typeface="等线"/>
              </a:rPr>
              <a:t>更快地达到全肠内喂养可能有助于降低生长受限和肠道成熟度加剧的风险</a:t>
            </a:r>
            <a:r>
              <a:rPr b="0" lang="en-US" sz="2800" strike="noStrike" u="none">
                <a:solidFill>
                  <a:schemeClr val="dk1"/>
                </a:solidFill>
                <a:effectLst/>
                <a:uFillTx/>
                <a:latin typeface="等线"/>
              </a:rPr>
              <a:t>1</a:t>
            </a:r>
            <a:endParaRPr b="0" lang="en-US" sz="2800" strike="noStrike" u="none">
              <a:solidFill>
                <a:schemeClr val="dk1"/>
              </a:solidFill>
              <a:effectLst/>
              <a:uFillTx/>
              <a:latin typeface="等线"/>
            </a:endParaRPr>
          </a:p>
        </p:txBody>
      </p:sp>
      <p:grpSp>
        <p:nvGrpSpPr>
          <p:cNvPr id="76" name="Group 12"/>
          <p:cNvGrpSpPr/>
          <p:nvPr/>
        </p:nvGrpSpPr>
        <p:grpSpPr>
          <a:xfrm>
            <a:off x="5007960" y="2229120"/>
            <a:ext cx="6851880" cy="2846520"/>
            <a:chOff x="5007960" y="2229120"/>
            <a:chExt cx="68518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r>
                <a:rPr b="1" lang="zh-CN" sz="1400" strike="noStrike" u="none">
                  <a:solidFill>
                    <a:schemeClr val="accent1"/>
                  </a:solidFill>
                  <a:effectLst/>
                  <a:uFillTx/>
                  <a:latin typeface="Arial"/>
                </a:rPr>
                <a:t>翻译内容</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r>
                <a:rPr b="1" lang="zh-CN" sz="1200" strike="noStrike" u="none">
                  <a:solidFill>
                    <a:schemeClr val="lt1"/>
                  </a:solidFill>
                  <a:effectLst/>
                  <a:uFillTx/>
                  <a:latin typeface="等线"/>
                </a:rPr>
                <a:t>翻译内容</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r>
                <a:rPr b="0" lang="zh-CN" sz="1000" strike="noStrike" u="none">
                  <a:solidFill>
                    <a:schemeClr val="lt1"/>
                  </a:solidFill>
                  <a:effectLst/>
                  <a:uFillTx/>
                  <a:latin typeface="等线"/>
                </a:rPr>
                <a:t>翻译内容</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r>
                <a:rPr b="1" lang="zh-CN" sz="1200" strike="noStrike" u="none">
                  <a:solidFill>
                    <a:schemeClr val="lt2"/>
                  </a:solidFill>
                  <a:effectLst/>
                  <a:uFillTx/>
                  <a:latin typeface="Arial"/>
                </a:rPr>
                <a:t>翻译内容</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r>
                <a:rPr b="0" lang="zh-CN" sz="1000" strike="noStrike" u="none">
                  <a:solidFill>
                    <a:schemeClr val="lt2"/>
                  </a:solidFill>
                  <a:effectLst/>
                  <a:uFillTx/>
                  <a:latin typeface="等线"/>
                </a:rPr>
                <a:t>翻译内容</a:t>
              </a:r>
              <a:endParaRPr b="0" lang="en-US" sz="1000" strike="noStrike" u="none">
                <a:solidFill>
                  <a:srgbClr val="000000"/>
                </a:solidFill>
                <a:effectLst/>
                <a:uFillTx/>
                <a:latin typeface="Arial"/>
              </a:endParaRPr>
            </a:p>
          </p:txBody>
        </p:sp>
        <p:sp>
          <p:nvSpPr>
            <p:cNvPr id="81" name="TextBox 5"/>
            <p:cNvSpPr/>
            <p:nvPr/>
          </p:nvSpPr>
          <p:spPr>
            <a:xfrm>
              <a:off x="8562600" y="2849040"/>
              <a:ext cx="15940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r>
                <a:rPr b="1" lang="zh-CN" sz="1800" strike="noStrike" u="none">
                  <a:solidFill>
                    <a:schemeClr val="lt1"/>
                  </a:solidFill>
                  <a:effectLst/>
                  <a:uFillTx/>
                  <a:latin typeface="Arial"/>
                </a:rPr>
                <a:t>翻译内容</a:t>
              </a:r>
              <a:endParaRPr b="0" lang="en-US" sz="1800" strike="noStrike" u="none">
                <a:solidFill>
                  <a:srgbClr val="000000"/>
                </a:solidFill>
                <a:effectLst/>
                <a:uFillTx/>
                <a:latin typeface="Arial"/>
              </a:endParaRPr>
            </a:p>
          </p:txBody>
        </p:sp>
        <p:sp>
          <p:nvSpPr>
            <p:cNvPr id="82" name="TextBox 37"/>
            <p:cNvSpPr/>
            <p:nvPr/>
          </p:nvSpPr>
          <p:spPr>
            <a:xfrm>
              <a:off x="8092080" y="3935520"/>
              <a:ext cx="15940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r>
                <a:rPr b="1" lang="zh-CN" sz="1800" strike="noStrike" u="none">
                  <a:solidFill>
                    <a:schemeClr val="lt1"/>
                  </a:solidFill>
                  <a:effectLst/>
                  <a:uFillTx/>
                  <a:latin typeface="Arial"/>
                </a:rPr>
                <a:t>翻译内容</a:t>
              </a:r>
              <a:endParaRPr b="0" lang="en-US" sz="1800" strike="noStrike" u="none">
                <a:solidFill>
                  <a:srgbClr val="000000"/>
                </a:solidFill>
                <a:effectLst/>
                <a:uFillTx/>
                <a:latin typeface="Arial"/>
              </a:endParaRPr>
            </a:p>
          </p:txBody>
        </p:sp>
        <p:sp>
          <p:nvSpPr>
            <p:cNvPr id="83" name="TextBox 7"/>
            <p:cNvSpPr/>
            <p:nvPr/>
          </p:nvSpPr>
          <p:spPr>
            <a:xfrm>
              <a:off x="5007960" y="4832640"/>
              <a:ext cx="7826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4" name="TextBox 38"/>
            <p:cNvSpPr/>
            <p:nvPr/>
          </p:nvSpPr>
          <p:spPr>
            <a:xfrm>
              <a:off x="6526080" y="4832640"/>
              <a:ext cx="7826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5" name="TextBox 39"/>
            <p:cNvSpPr/>
            <p:nvPr/>
          </p:nvSpPr>
          <p:spPr>
            <a:xfrm>
              <a:off x="8044560" y="4832640"/>
              <a:ext cx="8492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6" name="TextBox 40"/>
            <p:cNvSpPr/>
            <p:nvPr/>
          </p:nvSpPr>
          <p:spPr>
            <a:xfrm>
              <a:off x="9562680" y="4832640"/>
              <a:ext cx="8492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zh-CN" sz="1800" strike="noStrike" u="none">
                  <a:solidFill>
                    <a:schemeClr val="lt1"/>
                  </a:solidFill>
                  <a:effectLst/>
                  <a:uFillTx/>
                  <a:latin typeface="等线"/>
                </a:rPr>
                <a:t>翻译内容</a:t>
              </a:r>
              <a:endParaRPr b="0" lang="en-US" sz="1800" strike="noStrike" u="none">
                <a:solidFill>
                  <a:srgbClr val="ffffff"/>
                </a:solidFill>
                <a:effectLst/>
                <a:uFillTx/>
                <a:latin typeface="Arial"/>
              </a:endParaRPr>
            </a:p>
          </p:txBody>
        </p:sp>
        <p:sp>
          <p:nvSpPr>
            <p:cNvPr id="88" name="TextBox 11"/>
            <p:cNvSpPr/>
            <p:nvPr/>
          </p:nvSpPr>
          <p:spPr>
            <a:xfrm>
              <a:off x="9244800" y="3943440"/>
              <a:ext cx="26150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r>
                <a:rPr b="1" lang="zh-CN" sz="1800" strike="noStrike" u="none">
                  <a:solidFill>
                    <a:schemeClr val="lt2"/>
                  </a:solidFill>
                  <a:effectLst/>
                  <a:uFillTx/>
                  <a:latin typeface="等线"/>
                </a:rPr>
                <a:t>翻译内容</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40000" lnSpcReduction="19999"/>
          </a:bodyPr>
          <a:p>
            <a:pPr defTabSz="914400">
              <a:lnSpc>
                <a:spcPct val="100000"/>
              </a:lnSpc>
            </a:pPr>
            <a:r>
              <a:rPr b="0" lang="en-US" sz="1800" strike="noStrike" u="none">
                <a:solidFill>
                  <a:schemeClr val="dk1"/>
                </a:solidFill>
                <a:effectLst/>
                <a:uFillTx/>
                <a:latin typeface="等线"/>
              </a:rPr>
              <a:t>^Time to reach full enteral feeding is a reliable indicator of feeding tolerance</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a:t>
            </a:r>
            <a:r>
              <a:rPr b="0" lang="zh-CN" sz="1800" strike="noStrike" u="none">
                <a:solidFill>
                  <a:schemeClr val="dk1"/>
                </a:solidFill>
                <a:effectLst/>
                <a:uFillTx/>
                <a:latin typeface="等线"/>
              </a:rPr>
              <a:t>达到全肠内喂养的时间是评估喂养耐受性的可靠指标</a:t>
            </a:r>
            <a:endParaRPr b="0" lang="en-US" sz="18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
        <p:nvSpPr>
          <p:cNvPr id="91" name="TextBox 42"/>
          <p:cNvSpPr/>
          <p:nvPr/>
        </p:nvSpPr>
        <p:spPr>
          <a:xfrm>
            <a:off x="12283560" y="274320"/>
            <a:ext cx="5486040" cy="5829120"/>
          </a:xfrm>
          <a:prstGeom prst="rect">
            <a:avLst/>
          </a:prstGeom>
          <a:solidFill>
            <a:srgbClr val="f8f8f8"/>
          </a:solidFill>
          <a:ln w="12600">
            <a:solidFill>
              <a:srgbClr val="c8c8c8"/>
            </a:solidFill>
            <a:round/>
          </a:ln>
        </p:spPr>
        <p:style>
          <a:lnRef idx="0"/>
          <a:fillRef idx="0"/>
          <a:effectRef idx="0"/>
          <a:fontRef idx="minor"/>
        </p:style>
        <p:txBody>
          <a:bodyPr lIns="38160" rIns="38160" tIns="25560" bIns="25560" anchor="t">
            <a:normAutofit/>
          </a:bodyPr>
          <a:p>
            <a:pPr algn="ctr" defTabSz="914400">
              <a:lnSpc>
                <a:spcPct val="100000"/>
              </a:lnSpc>
            </a:pPr>
            <a:r>
              <a:rPr b="1" lang="zh-CN" sz="1400" strike="noStrike" u="none">
                <a:solidFill>
                  <a:srgbClr val="000000"/>
                </a:solidFill>
                <a:effectLst/>
                <a:uFillTx/>
                <a:latin typeface="等线"/>
              </a:rPr>
              <a:t>第 </a:t>
            </a:r>
            <a:r>
              <a:rPr b="1" lang="en-US" sz="1400" strike="noStrike" u="none">
                <a:solidFill>
                  <a:srgbClr val="000000"/>
                </a:solidFill>
                <a:effectLst/>
                <a:uFillTx/>
                <a:latin typeface="等线"/>
              </a:rPr>
              <a:t>1 </a:t>
            </a:r>
            <a:r>
              <a:rPr b="1" lang="zh-CN" sz="1400" strike="noStrike" u="none">
                <a:solidFill>
                  <a:srgbClr val="000000"/>
                </a:solidFill>
                <a:effectLst/>
                <a:uFillTx/>
                <a:latin typeface="等线"/>
              </a:rPr>
              <a:t>页 </a:t>
            </a:r>
            <a:r>
              <a:rPr b="1" lang="en-US" sz="1400" strike="noStrike" u="none">
                <a:solidFill>
                  <a:srgbClr val="000000"/>
                </a:solidFill>
                <a:effectLst/>
                <a:uFillTx/>
                <a:latin typeface="等线"/>
              </a:rPr>
              <a:t>OCR</a:t>
            </a:r>
            <a:r>
              <a:rPr b="1" lang="zh-CN" sz="1400" strike="noStrike" u="none">
                <a:solidFill>
                  <a:srgbClr val="000000"/>
                </a:solidFill>
                <a:effectLst/>
                <a:uFillTx/>
                <a:latin typeface="等线"/>
              </a:rPr>
              <a:t>识别结果 </a:t>
            </a:r>
            <a:r>
              <a:rPr b="1" lang="en-US" sz="1400" strike="noStrike" u="none">
                <a:solidFill>
                  <a:srgbClr val="000000"/>
                </a:solidFill>
                <a:effectLst/>
                <a:uFillTx/>
                <a:latin typeface="等线"/>
              </a:rPr>
              <a:t>(</a:t>
            </a:r>
            <a:r>
              <a:rPr b="1" lang="zh-CN" sz="1400" strike="noStrike" u="none">
                <a:solidFill>
                  <a:srgbClr val="000000"/>
                </a:solidFill>
                <a:effectLst/>
                <a:uFillTx/>
                <a:latin typeface="等线"/>
              </a:rPr>
              <a:t>英中对照</a:t>
            </a:r>
            <a:r>
              <a:rPr b="1" lang="en-US" sz="1400" strike="noStrike" u="none">
                <a:solidFill>
                  <a:srgbClr val="000000"/>
                </a:solidFill>
                <a:effectLst/>
                <a:uFillTx/>
                <a:latin typeface="等线"/>
              </a:rPr>
              <a:t>)</a:t>
            </a:r>
            <a:endParaRPr b="0" lang="en-US" sz="1400" strike="noStrike" u="none">
              <a:solidFill>
                <a:srgbClr val="000000"/>
              </a:solidFill>
              <a:effectLst/>
              <a:uFillTx/>
              <a:latin typeface="Arial"/>
            </a:endParaRPr>
          </a:p>
          <a:p>
            <a:pPr algn="ctr" defTabSz="914400">
              <a:lnSpc>
                <a:spcPct val="100000"/>
              </a:lnSpc>
            </a:pPr>
            <a:r>
              <a:rPr b="0" lang="en-US" sz="1000" strike="noStrike" u="none">
                <a:solidFill>
                  <a:srgbClr val="000000"/>
                </a:solidFill>
                <a:effectLst/>
                <a:uFillTx/>
                <a:latin typeface="等线"/>
              </a:rPr>
              <a:t>========================================</a:t>
            </a:r>
            <a:endParaRPr b="0" lang="en-US" sz="1000" strike="noStrike" u="none">
              <a:solidFill>
                <a:srgbClr val="000000"/>
              </a:solidFill>
              <a:effectLst/>
              <a:uFillTx/>
              <a:latin typeface="Arial"/>
            </a:endParaRPr>
          </a:p>
          <a:p>
            <a:pPr defTabSz="914400">
              <a:lnSpc>
                <a:spcPct val="100000"/>
              </a:lnSpc>
            </a:pPr>
            <a:br>
              <a:rPr sz="1200"/>
            </a:br>
            <a:r>
              <a:rPr b="1" lang="en-US" sz="1200" strike="noStrike" u="none">
                <a:solidFill>
                  <a:srgbClr val="000000"/>
                </a:solidFill>
                <a:effectLst/>
                <a:uFillTx/>
                <a:latin typeface="等线"/>
              </a:rPr>
              <a:t> 图片 </a:t>
            </a:r>
            <a:r>
              <a:rPr b="1" lang="en-US" sz="1200" strike="noStrike" u="none">
                <a:solidFill>
                  <a:srgbClr val="000000"/>
                </a:solidFill>
                <a:effectLst/>
                <a:uFillTx/>
                <a:latin typeface="等线"/>
              </a:rPr>
              <a:t>1: image_0001.png</a:t>
            </a:r>
            <a:endParaRPr b="0" lang="en-US" sz="1200" strike="noStrike" u="none">
              <a:solidFill>
                <a:srgbClr val="000000"/>
              </a:solidFill>
              <a:effectLst/>
              <a:uFillTx/>
              <a:latin typeface="Arial"/>
            </a:endParaRPr>
          </a:p>
          <a:p>
            <a:pPr defTabSz="914400">
              <a:lnSpc>
                <a:spcPct val="100000"/>
              </a:lnSpc>
            </a:pPr>
            <a:r>
              <a:rPr b="1" lang="en-US" sz="1000" strike="noStrike" u="none">
                <a:solidFill>
                  <a:srgbClr val="0066cc"/>
                </a:solidFill>
                <a:effectLst/>
                <a:uFillTx/>
                <a:latin typeface="等线"/>
              </a:rPr>
              <a:t> 原文</a:t>
            </a:r>
            <a:r>
              <a:rPr b="1" lang="en-US" sz="1000" strike="noStrike" u="none">
                <a:solidFill>
                  <a:srgbClr val="0066cc"/>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2'FL</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a:p>
            <a:pPr defTabSz="914400">
              <a:lnSpc>
                <a:spcPct val="100000"/>
              </a:lnSpc>
            </a:pPr>
            <a:r>
              <a:rPr b="1" lang="en-US" sz="1000" strike="noStrike" u="none">
                <a:solidFill>
                  <a:srgbClr val="cc6600"/>
                </a:solidFill>
                <a:effectLst/>
                <a:uFillTx/>
                <a:latin typeface="等线"/>
              </a:rPr>
              <a:t> 译文</a:t>
            </a:r>
            <a:r>
              <a:rPr b="1" lang="en-US" sz="1000" strike="noStrike" u="none">
                <a:solidFill>
                  <a:srgbClr val="cc6600"/>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a:t>
            </a:r>
            <a:r>
              <a:rPr b="0" lang="zh-CN" sz="1000" strike="noStrike" u="none">
                <a:solidFill>
                  <a:srgbClr val="000000"/>
                </a:solidFill>
                <a:effectLst/>
                <a:uFillTx/>
                <a:latin typeface="等线"/>
              </a:rPr>
              <a:t>岩藻糖基乳糖</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