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486ECB52-89FA-4401-B81D-6E30B576AAFF}"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685800" y="1143000"/>
            <a:ext cx="5486040" cy="3085920"/>
          </a:xfrm>
          <a:prstGeom prst="rect">
            <a:avLst/>
          </a:prstGeom>
          <a:ln w="0">
            <a:noFill/>
          </a:ln>
        </p:spPr>
      </p:sp>
      <p:sp>
        <p:nvSpPr>
          <p:cNvPr id="9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4"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6C4A7C5F-2A55-442A-8B37-D811FE667753}"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C1CB24F-C4E4-48E2-91F1-6EC538D74375}"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7B81FFC-79E7-4E2E-A74D-7ABDCB2C55CD}"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2445A08-D28E-40A3-97E5-EE10CB053255}"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BDE4D15-5363-4B17-821A-A0DBA2E1035E}"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F8F47CB2-4BF9-421F-BA59-E06B65B704FB}"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E534F70E-2B54-4746-B781-EED62C17B34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D8E77A5A-C9BC-46F1-BC05-A11C8A9575B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24ACC69B-33B6-46C5-AAED-B8C428B7A9A1}"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EEE30EC6-A03C-4445-A298-D67E9045D12F}"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916ADFF7-BC09-4C03-86FC-0AA71D7731B9}"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D35ADDEF-1D08-49A3-9A74-CDBA8DFDC00D}"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34CD5BD-EB90-4599-AE07-23D9BC884421}"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B4958AC-0751-4552-B295-AECC2AABA860}"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75612696-96A8-4FE4-BF90-6BED9A95F6E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322092A1-2373-4956-A26F-E532679709B9}"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38160" rIns="38160" tIns="25560" bIns="25560" anchor="ctr">
            <a:normAutofit/>
          </a:bodyPr>
          <a:p>
            <a:pPr algn="ctr" defTabSz="914400">
              <a:lnSpc>
                <a:spcPct val="100000"/>
              </a:lnSpc>
            </a:pPr>
            <a:r>
              <a:rPr b="0" lang="zh-CN" sz="1800" strike="noStrike" u="none">
                <a:solidFill>
                  <a:schemeClr val="lt1"/>
                </a:solidFill>
                <a:effectLst/>
                <a:uFillTx/>
                <a:latin typeface="等线"/>
              </a:rPr>
              <a:t>翻译内容</a:t>
            </a:r>
            <a:endParaRPr b="0" lang="en-US" sz="1800" strike="noStrike" u="none">
              <a:solidFill>
                <a:srgbClr val="000000"/>
              </a:solidFill>
              <a:effectLst/>
              <a:uFillTx/>
              <a:latin typeface="Arial"/>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55000" lnSpcReduction="19999"/>
          </a:bodyPr>
          <a:p>
            <a:pPr indent="0" defTabSz="914400">
              <a:lnSpc>
                <a:spcPct val="90000"/>
              </a:lnSpc>
              <a:buNone/>
            </a:pPr>
            <a:r>
              <a:rPr b="0" lang="en-US" sz="4400" strike="noStrike" u="none">
                <a:solidFill>
                  <a:schemeClr val="dk1"/>
                </a:solidFill>
                <a:effectLst/>
                <a:uFillTx/>
                <a:latin typeface="等线 Light"/>
              </a:rPr>
              <a:t>With HMO supplement (2’FL and LNnT), the mean time to reach full enteral feeding was 2 days shorter1*</a:t>
            </a:r>
            <a:r>
              <a:rPr b="0" lang="zh-CN" sz="4400" strike="noStrike" u="none">
                <a:solidFill>
                  <a:schemeClr val="dk1"/>
                </a:solidFill>
                <a:effectLst/>
                <a:uFillTx/>
                <a:latin typeface="等线 Light"/>
              </a:rPr>
              <a:t>翻译内容</a:t>
            </a:r>
            <a:br>
              <a:rPr sz="4400"/>
            </a:br>
            <a:r>
              <a:rPr b="0" lang="zh-CN" sz="4400" strike="noStrike" u="none">
                <a:solidFill>
                  <a:schemeClr val="dk1"/>
                </a:solidFill>
                <a:effectLst/>
                <a:uFillTx/>
                <a:latin typeface="等线 Light"/>
              </a:rPr>
              <a:t>补充</a:t>
            </a:r>
            <a:r>
              <a:rPr b="0" lang="en-US" sz="4400" strike="noStrike" u="none">
                <a:solidFill>
                  <a:schemeClr val="dk1"/>
                </a:solidFill>
                <a:effectLst/>
                <a:uFillTx/>
                <a:latin typeface="等线 Light"/>
              </a:rPr>
              <a:t>HMO</a:t>
            </a:r>
            <a:r>
              <a:rPr b="0" lang="zh-CN" sz="4400" strike="noStrike" u="none">
                <a:solidFill>
                  <a:schemeClr val="dk1"/>
                </a:solidFill>
                <a:effectLst/>
                <a:uFillTx/>
                <a:latin typeface="等线 Light"/>
              </a:rPr>
              <a:t>（</a:t>
            </a:r>
            <a:r>
              <a:rPr b="0" lang="en-US" sz="4400" strike="noStrike" u="none">
                <a:solidFill>
                  <a:schemeClr val="dk1"/>
                </a:solidFill>
                <a:effectLst/>
                <a:uFillTx/>
                <a:latin typeface="等线 Light"/>
              </a:rPr>
              <a:t>2’FL</a:t>
            </a:r>
            <a:r>
              <a:rPr b="0" lang="zh-CN" sz="4400" strike="noStrike" u="none">
                <a:solidFill>
                  <a:schemeClr val="dk1"/>
                </a:solidFill>
                <a:effectLst/>
                <a:uFillTx/>
                <a:latin typeface="等线 Light"/>
              </a:rPr>
              <a:t>和</a:t>
            </a:r>
            <a:r>
              <a:rPr b="0" lang="en-US" sz="4400" strike="noStrike" u="none">
                <a:solidFill>
                  <a:schemeClr val="dk1"/>
                </a:solidFill>
                <a:effectLst/>
                <a:uFillTx/>
                <a:latin typeface="等线 Light"/>
              </a:rPr>
              <a:t>LNnT</a:t>
            </a:r>
            <a:r>
              <a:rPr b="0" lang="zh-CN" sz="4400" strike="noStrike" u="none">
                <a:solidFill>
                  <a:schemeClr val="dk1"/>
                </a:solidFill>
                <a:effectLst/>
                <a:uFillTx/>
                <a:latin typeface="等线 Light"/>
              </a:rPr>
              <a:t>）使达到全肠内喂养的平均时间缩短了</a:t>
            </a:r>
            <a:r>
              <a:rPr b="0" lang="en-US" sz="4400" strike="noStrike" u="none">
                <a:solidFill>
                  <a:schemeClr val="dk1"/>
                </a:solidFill>
                <a:effectLst/>
                <a:uFillTx/>
                <a:latin typeface="等线 Light"/>
              </a:rPr>
              <a:t>2</a:t>
            </a:r>
            <a:r>
              <a:rPr b="0" lang="zh-CN" sz="4400" strike="noStrike" u="none">
                <a:solidFill>
                  <a:schemeClr val="dk1"/>
                </a:solidFill>
                <a:effectLst/>
                <a:uFillTx/>
                <a:latin typeface="等线 Light"/>
              </a:rPr>
              <a:t>天</a:t>
            </a:r>
            <a:r>
              <a:rPr b="0" lang="en-US" sz="4400" strike="noStrike" u="none">
                <a:solidFill>
                  <a:schemeClr val="dk1"/>
                </a:solidFill>
                <a:effectLst/>
                <a:uFillTx/>
                <a:latin typeface="等线 Light"/>
              </a:rPr>
              <a:t>1</a:t>
            </a:r>
            <a:endParaRPr b="0" lang="en-US" sz="44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32500" lnSpcReduction="19999"/>
          </a:bodyPr>
          <a:p>
            <a:pPr algn="r" defTabSz="914400">
              <a:lnSpc>
                <a:spcPct val="100000"/>
              </a:lnSpc>
            </a:pPr>
            <a:r>
              <a:rPr b="0" lang="en-US" sz="1800" strike="noStrike" u="none">
                <a:solidFill>
                  <a:schemeClr val="dk1"/>
                </a:solidFill>
                <a:effectLst/>
                <a:uFillTx/>
                <a:latin typeface="等线"/>
              </a:rPr>
              <a:t>2’FL, 2-fucosyllactose; HMO, human milk oligosaccharide; LNnT, Lacto-N-neotetraose.</a:t>
            </a:r>
            <a:r>
              <a:rPr b="0" lang="zh-CN" sz="1800" strike="noStrike" u="none">
                <a:solidFill>
                  <a:schemeClr val="dk1"/>
                </a:solidFill>
                <a:effectLst/>
                <a:uFillTx/>
                <a:latin typeface="等线"/>
              </a:rPr>
              <a:t>翻译内容</a:t>
            </a:r>
            <a:br>
              <a:rPr sz="1800"/>
            </a:br>
            <a:r>
              <a:rPr b="0" lang="en-US" sz="1800" strike="noStrike" u="none">
                <a:solidFill>
                  <a:schemeClr val="dk1"/>
                </a:solidFill>
                <a:effectLst/>
                <a:uFillTx/>
                <a:latin typeface="等线"/>
              </a:rPr>
              <a:t>2’FL</a:t>
            </a:r>
            <a:r>
              <a:rPr b="0" lang="zh-CN" sz="1800" strike="noStrike" u="none">
                <a:solidFill>
                  <a:schemeClr val="dk1"/>
                </a:solidFill>
                <a:effectLst/>
                <a:uFillTx/>
                <a:latin typeface="等线"/>
              </a:rPr>
              <a:t>，</a:t>
            </a:r>
            <a:r>
              <a:rPr b="0" lang="en-US" sz="1800" strike="noStrike" u="none">
                <a:solidFill>
                  <a:schemeClr val="dk1"/>
                </a:solidFill>
                <a:effectLst/>
                <a:uFillTx/>
                <a:latin typeface="等线"/>
              </a:rPr>
              <a:t>2-</a:t>
            </a:r>
            <a:r>
              <a:rPr b="0" lang="zh-CN" sz="1800" strike="noStrike" u="none">
                <a:solidFill>
                  <a:schemeClr val="dk1"/>
                </a:solidFill>
                <a:effectLst/>
                <a:uFillTx/>
                <a:latin typeface="等线"/>
              </a:rPr>
              <a:t>岩藻糖基乳糖；</a:t>
            </a:r>
            <a:r>
              <a:rPr b="0" lang="en-US" sz="1800" strike="noStrike" u="none">
                <a:solidFill>
                  <a:schemeClr val="dk1"/>
                </a:solidFill>
                <a:effectLst/>
                <a:uFillTx/>
                <a:latin typeface="等线"/>
              </a:rPr>
              <a:t>HMO</a:t>
            </a:r>
            <a:r>
              <a:rPr b="0" lang="zh-CN" sz="1800" strike="noStrike" u="none">
                <a:solidFill>
                  <a:schemeClr val="dk1"/>
                </a:solidFill>
                <a:effectLst/>
                <a:uFillTx/>
                <a:latin typeface="等线"/>
              </a:rPr>
              <a:t>，人乳低聚糖；</a:t>
            </a:r>
            <a:r>
              <a:rPr b="0" lang="en-US" sz="1800" strike="noStrike" u="none">
                <a:solidFill>
                  <a:schemeClr val="dk1"/>
                </a:solidFill>
                <a:effectLst/>
                <a:uFillTx/>
                <a:latin typeface="等线"/>
              </a:rPr>
              <a:t>LNnT</a:t>
            </a:r>
            <a:r>
              <a:rPr b="0" lang="zh-CN" sz="1800" strike="noStrike" u="none">
                <a:solidFill>
                  <a:schemeClr val="dk1"/>
                </a:solidFill>
                <a:effectLst/>
                <a:uFillTx/>
                <a:latin typeface="等线"/>
              </a:rPr>
              <a:t>，乳</a:t>
            </a:r>
            <a:r>
              <a:rPr b="0" lang="en-US" sz="1800" strike="noStrike" u="none">
                <a:solidFill>
                  <a:schemeClr val="dk1"/>
                </a:solidFill>
                <a:effectLst/>
                <a:uFillTx/>
                <a:latin typeface="等线"/>
              </a:rPr>
              <a:t>-N-</a:t>
            </a:r>
            <a:r>
              <a:rPr b="0" lang="zh-CN" sz="1800" strike="noStrike" u="none">
                <a:solidFill>
                  <a:schemeClr val="dk1"/>
                </a:solidFill>
                <a:effectLst/>
                <a:uFillTx/>
                <a:latin typeface="等线"/>
              </a:rPr>
              <a:t>新四糖。</a:t>
            </a:r>
            <a:endParaRPr b="0" lang="en-US" sz="1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32500" lnSpcReduction="19999"/>
          </a:bodyPr>
          <a:p>
            <a:pPr algn="r" defTabSz="914400">
              <a:lnSpc>
                <a:spcPct val="100000"/>
              </a:lnSpc>
            </a:pPr>
            <a:r>
              <a:rPr b="0" lang="en-US" sz="1800" strike="noStrike" u="none">
                <a:solidFill>
                  <a:schemeClr val="dk1"/>
                </a:solidFill>
                <a:effectLst/>
                <a:uFillTx/>
                <a:latin typeface="等线"/>
              </a:rPr>
              <a:t>1. Hascoët JM et al., Abstract at WCPGHAN 2021. * Randomised, clinical trial </a:t>
            </a:r>
            <a:r>
              <a:rPr b="0" lang="zh-CN" sz="1800" strike="noStrike" u="none">
                <a:solidFill>
                  <a:schemeClr val="dk1"/>
                </a:solidFill>
                <a:effectLst/>
                <a:uFillTx/>
                <a:latin typeface="等线"/>
              </a:rPr>
              <a:t>翻译内容</a:t>
            </a:r>
            <a:br>
              <a:rPr sz="1800"/>
            </a:br>
            <a:r>
              <a:rPr b="0" lang="en-US" sz="1800" strike="noStrike" u="none">
                <a:solidFill>
                  <a:schemeClr val="dk1"/>
                </a:solidFill>
                <a:effectLst/>
                <a:uFillTx/>
                <a:latin typeface="等线"/>
              </a:rPr>
              <a:t>1. Hascoët JM</a:t>
            </a:r>
            <a:r>
              <a:rPr b="0" lang="zh-CN" sz="1800" strike="noStrike" u="none">
                <a:solidFill>
                  <a:schemeClr val="dk1"/>
                </a:solidFill>
                <a:effectLst/>
                <a:uFillTx/>
                <a:latin typeface="等线"/>
              </a:rPr>
              <a:t>等，</a:t>
            </a:r>
            <a:r>
              <a:rPr b="0" lang="en-US" sz="1800" strike="noStrike" u="none">
                <a:solidFill>
                  <a:schemeClr val="dk1"/>
                </a:solidFill>
                <a:effectLst/>
                <a:uFillTx/>
                <a:latin typeface="等线"/>
              </a:rPr>
              <a:t>WCPGHAN 2021</a:t>
            </a:r>
            <a:r>
              <a:rPr b="0" lang="zh-CN" sz="1800" strike="noStrike" u="none">
                <a:solidFill>
                  <a:schemeClr val="dk1"/>
                </a:solidFill>
                <a:effectLst/>
                <a:uFillTx/>
                <a:latin typeface="等线"/>
              </a:rPr>
              <a:t>摘要。</a:t>
            </a:r>
            <a:r>
              <a:rPr b="0" lang="en-US" sz="1800" strike="noStrike" u="none">
                <a:solidFill>
                  <a:schemeClr val="dk1"/>
                </a:solidFill>
                <a:effectLst/>
                <a:uFillTx/>
                <a:latin typeface="等线"/>
              </a:rPr>
              <a:t>* </a:t>
            </a:r>
            <a:r>
              <a:rPr b="0" lang="zh-CN" sz="1800" strike="noStrike" u="none">
                <a:solidFill>
                  <a:schemeClr val="dk1"/>
                </a:solidFill>
                <a:effectLst/>
                <a:uFillTx/>
                <a:latin typeface="等线"/>
              </a:rPr>
              <a:t>随机临床试验</a:t>
            </a:r>
            <a:endParaRPr b="0" lang="en-US" sz="1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47500" lnSpcReduction="19999"/>
          </a:bodyPr>
          <a:p>
            <a:pPr indent="0" algn="ctr" defTabSz="914400">
              <a:lnSpc>
                <a:spcPct val="100000"/>
              </a:lnSpc>
              <a:spcBef>
                <a:spcPts val="1001"/>
              </a:spcBef>
              <a:buNone/>
              <a:tabLst>
                <a:tab algn="l" pos="0"/>
              </a:tabLst>
            </a:pPr>
            <a:r>
              <a:rPr b="0" lang="en-US" sz="2800" strike="noStrike" u="none">
                <a:solidFill>
                  <a:schemeClr val="dk1"/>
                </a:solidFill>
                <a:effectLst/>
                <a:uFillTx/>
                <a:latin typeface="等线"/>
              </a:rPr>
              <a:t>Faster progression to FEF may help reduce the risk of growth restriction and exacerbated gut immaturity1  </a:t>
            </a:r>
            <a:r>
              <a:rPr b="0" lang="zh-CN" sz="2800" strike="noStrike" u="none">
                <a:solidFill>
                  <a:schemeClr val="dk1"/>
                </a:solidFill>
                <a:effectLst/>
                <a:uFillTx/>
                <a:latin typeface="等线"/>
              </a:rPr>
              <a:t>翻译内容</a:t>
            </a:r>
            <a:br>
              <a:rPr sz="2800"/>
            </a:br>
            <a:r>
              <a:rPr b="0" lang="zh-CN" sz="2800" strike="noStrike" u="none">
                <a:solidFill>
                  <a:schemeClr val="dk1"/>
                </a:solidFill>
                <a:effectLst/>
                <a:uFillTx/>
                <a:latin typeface="等线"/>
              </a:rPr>
              <a:t>更快地达到全肠内喂养可能有助于减少生长受限和肠道不成熟加重的风险</a:t>
            </a:r>
            <a:r>
              <a:rPr b="0" lang="en-US" sz="2800" strike="noStrike" u="none">
                <a:solidFill>
                  <a:schemeClr val="dk1"/>
                </a:solidFill>
                <a:effectLst/>
                <a:uFillTx/>
                <a:latin typeface="等线"/>
              </a:rPr>
              <a:t>1</a:t>
            </a:r>
            <a:endParaRPr b="0" lang="en-US" sz="2800" strike="noStrike" u="none">
              <a:solidFill>
                <a:schemeClr val="dk1"/>
              </a:solidFill>
              <a:effectLst/>
              <a:uFillTx/>
              <a:latin typeface="等线"/>
            </a:endParaRPr>
          </a:p>
        </p:txBody>
      </p:sp>
      <p:grpSp>
        <p:nvGrpSpPr>
          <p:cNvPr id="76" name="Group 12"/>
          <p:cNvGrpSpPr/>
          <p:nvPr/>
        </p:nvGrpSpPr>
        <p:grpSpPr>
          <a:xfrm>
            <a:off x="5007960" y="2229120"/>
            <a:ext cx="6851880" cy="2846520"/>
            <a:chOff x="5007960" y="2229120"/>
            <a:chExt cx="68518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r>
                <a:rPr b="1" lang="zh-CN" sz="1400" strike="noStrike" u="none">
                  <a:solidFill>
                    <a:schemeClr val="accent1"/>
                  </a:solidFill>
                  <a:effectLst/>
                  <a:uFillTx/>
                  <a:latin typeface="Arial"/>
                </a:rPr>
                <a:t>翻译内容</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r>
                <a:rPr b="1" lang="zh-CN" sz="1200" strike="noStrike" u="none">
                  <a:solidFill>
                    <a:schemeClr val="lt1"/>
                  </a:solidFill>
                  <a:effectLst/>
                  <a:uFillTx/>
                  <a:latin typeface="等线"/>
                </a:rPr>
                <a:t>翻译内容</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r>
                <a:rPr b="0" lang="zh-CN" sz="1000" strike="noStrike" u="none">
                  <a:solidFill>
                    <a:schemeClr val="lt1"/>
                  </a:solidFill>
                  <a:effectLst/>
                  <a:uFillTx/>
                  <a:latin typeface="等线"/>
                </a:rPr>
                <a:t>翻译内容</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r>
                <a:rPr b="1" lang="zh-CN" sz="1200" strike="noStrike" u="none">
                  <a:solidFill>
                    <a:schemeClr val="lt2"/>
                  </a:solidFill>
                  <a:effectLst/>
                  <a:uFillTx/>
                  <a:latin typeface="Arial"/>
                </a:rPr>
                <a:t>翻译内容</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r>
                <a:rPr b="0" lang="zh-CN" sz="1000" strike="noStrike" u="none">
                  <a:solidFill>
                    <a:schemeClr val="lt2"/>
                  </a:solidFill>
                  <a:effectLst/>
                  <a:uFillTx/>
                  <a:latin typeface="等线"/>
                </a:rPr>
                <a:t>翻译内容</a:t>
              </a:r>
              <a:endParaRPr b="0" lang="en-US" sz="1000" strike="noStrike" u="none">
                <a:solidFill>
                  <a:srgbClr val="000000"/>
                </a:solidFill>
                <a:effectLst/>
                <a:uFillTx/>
                <a:latin typeface="Arial"/>
              </a:endParaRPr>
            </a:p>
          </p:txBody>
        </p:sp>
        <p:sp>
          <p:nvSpPr>
            <p:cNvPr id="81" name="TextBox 5"/>
            <p:cNvSpPr/>
            <p:nvPr/>
          </p:nvSpPr>
          <p:spPr>
            <a:xfrm>
              <a:off x="8562600" y="2849040"/>
              <a:ext cx="15940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r>
                <a:rPr b="1" lang="zh-CN" sz="1800" strike="noStrike" u="none">
                  <a:solidFill>
                    <a:schemeClr val="lt1"/>
                  </a:solidFill>
                  <a:effectLst/>
                  <a:uFillTx/>
                  <a:latin typeface="Arial"/>
                </a:rPr>
                <a:t>翻译内容</a:t>
              </a:r>
              <a:endParaRPr b="0" lang="en-US" sz="1800" strike="noStrike" u="none">
                <a:solidFill>
                  <a:srgbClr val="000000"/>
                </a:solidFill>
                <a:effectLst/>
                <a:uFillTx/>
                <a:latin typeface="Arial"/>
              </a:endParaRPr>
            </a:p>
          </p:txBody>
        </p:sp>
        <p:sp>
          <p:nvSpPr>
            <p:cNvPr id="82" name="TextBox 37"/>
            <p:cNvSpPr/>
            <p:nvPr/>
          </p:nvSpPr>
          <p:spPr>
            <a:xfrm>
              <a:off x="8092080" y="3935520"/>
              <a:ext cx="15940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r>
                <a:rPr b="1" lang="zh-CN" sz="1800" strike="noStrike" u="none">
                  <a:solidFill>
                    <a:schemeClr val="lt1"/>
                  </a:solidFill>
                  <a:effectLst/>
                  <a:uFillTx/>
                  <a:latin typeface="Arial"/>
                </a:rPr>
                <a:t>翻译内容</a:t>
              </a:r>
              <a:endParaRPr b="0" lang="en-US" sz="1800" strike="noStrike" u="none">
                <a:solidFill>
                  <a:srgbClr val="000000"/>
                </a:solidFill>
                <a:effectLst/>
                <a:uFillTx/>
                <a:latin typeface="Arial"/>
              </a:endParaRPr>
            </a:p>
          </p:txBody>
        </p:sp>
        <p:sp>
          <p:nvSpPr>
            <p:cNvPr id="83" name="TextBox 7"/>
            <p:cNvSpPr/>
            <p:nvPr/>
          </p:nvSpPr>
          <p:spPr>
            <a:xfrm>
              <a:off x="5007960" y="4832640"/>
              <a:ext cx="78264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r>
                <a:rPr b="0" lang="zh-CN" sz="1000" strike="noStrike" u="none">
                  <a:solidFill>
                    <a:schemeClr val="dk1"/>
                  </a:solidFill>
                  <a:effectLst/>
                  <a:uFillTx/>
                  <a:latin typeface="等线"/>
                </a:rPr>
                <a:t>翻译内容</a:t>
              </a:r>
              <a:endParaRPr b="0" lang="en-US" sz="1000" strike="noStrike" u="none">
                <a:solidFill>
                  <a:srgbClr val="000000"/>
                </a:solidFill>
                <a:effectLst/>
                <a:uFillTx/>
                <a:latin typeface="Arial"/>
              </a:endParaRPr>
            </a:p>
          </p:txBody>
        </p:sp>
        <p:sp>
          <p:nvSpPr>
            <p:cNvPr id="84" name="TextBox 38"/>
            <p:cNvSpPr/>
            <p:nvPr/>
          </p:nvSpPr>
          <p:spPr>
            <a:xfrm>
              <a:off x="6526080" y="4832640"/>
              <a:ext cx="78264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r>
                <a:rPr b="0" lang="zh-CN" sz="1000" strike="noStrike" u="none">
                  <a:solidFill>
                    <a:schemeClr val="dk1"/>
                  </a:solidFill>
                  <a:effectLst/>
                  <a:uFillTx/>
                  <a:latin typeface="等线"/>
                </a:rPr>
                <a:t>翻译内容</a:t>
              </a:r>
              <a:endParaRPr b="0" lang="en-US" sz="1000" strike="noStrike" u="none">
                <a:solidFill>
                  <a:srgbClr val="000000"/>
                </a:solidFill>
                <a:effectLst/>
                <a:uFillTx/>
                <a:latin typeface="Arial"/>
              </a:endParaRPr>
            </a:p>
          </p:txBody>
        </p:sp>
        <p:sp>
          <p:nvSpPr>
            <p:cNvPr id="85" name="TextBox 39"/>
            <p:cNvSpPr/>
            <p:nvPr/>
          </p:nvSpPr>
          <p:spPr>
            <a:xfrm>
              <a:off x="8044560" y="4832640"/>
              <a:ext cx="84924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r>
                <a:rPr b="0" lang="zh-CN" sz="1000" strike="noStrike" u="none">
                  <a:solidFill>
                    <a:schemeClr val="dk1"/>
                  </a:solidFill>
                  <a:effectLst/>
                  <a:uFillTx/>
                  <a:latin typeface="等线"/>
                </a:rPr>
                <a:t>翻译内容</a:t>
              </a:r>
              <a:endParaRPr b="0" lang="en-US" sz="1000" strike="noStrike" u="none">
                <a:solidFill>
                  <a:srgbClr val="000000"/>
                </a:solidFill>
                <a:effectLst/>
                <a:uFillTx/>
                <a:latin typeface="Arial"/>
              </a:endParaRPr>
            </a:p>
          </p:txBody>
        </p:sp>
        <p:sp>
          <p:nvSpPr>
            <p:cNvPr id="86" name="TextBox 40"/>
            <p:cNvSpPr/>
            <p:nvPr/>
          </p:nvSpPr>
          <p:spPr>
            <a:xfrm>
              <a:off x="9562680" y="4832640"/>
              <a:ext cx="84924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r>
                <a:rPr b="0" lang="zh-CN" sz="1000" strike="noStrike" u="none">
                  <a:solidFill>
                    <a:schemeClr val="dk1"/>
                  </a:solidFill>
                  <a:effectLst/>
                  <a:uFillTx/>
                  <a:latin typeface="等线"/>
                </a:rPr>
                <a:t>翻译内容</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pPr algn="ctr" defTabSz="914400">
                <a:lnSpc>
                  <a:spcPct val="100000"/>
                </a:lnSpc>
              </a:pPr>
              <a:r>
                <a:rPr b="0" lang="zh-CN" sz="1800" strike="noStrike" u="none">
                  <a:solidFill>
                    <a:schemeClr val="lt1"/>
                  </a:solidFill>
                  <a:effectLst/>
                  <a:uFillTx/>
                  <a:latin typeface="等线"/>
                </a:rPr>
                <a:t>翻译内容</a:t>
              </a:r>
              <a:endParaRPr b="0" lang="en-US" sz="1800" strike="noStrike" u="none">
                <a:solidFill>
                  <a:srgbClr val="ffffff"/>
                </a:solidFill>
                <a:effectLst/>
                <a:uFillTx/>
                <a:latin typeface="Arial"/>
              </a:endParaRPr>
            </a:p>
          </p:txBody>
        </p:sp>
        <p:sp>
          <p:nvSpPr>
            <p:cNvPr id="88" name="TextBox 11"/>
            <p:cNvSpPr/>
            <p:nvPr/>
          </p:nvSpPr>
          <p:spPr>
            <a:xfrm>
              <a:off x="9244800" y="3943440"/>
              <a:ext cx="26150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r>
                <a:rPr b="1" lang="zh-CN" sz="1800" strike="noStrike" u="none">
                  <a:solidFill>
                    <a:schemeClr val="lt2"/>
                  </a:solidFill>
                  <a:effectLst/>
                  <a:uFillTx/>
                  <a:latin typeface="等线"/>
                </a:rPr>
                <a:t>翻译内容</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40000" lnSpcReduction="19999"/>
          </a:bodyPr>
          <a:p>
            <a:pPr defTabSz="914400">
              <a:lnSpc>
                <a:spcPct val="100000"/>
              </a:lnSpc>
            </a:pPr>
            <a:r>
              <a:rPr b="0" lang="en-US" sz="1800" strike="noStrike" u="none">
                <a:solidFill>
                  <a:schemeClr val="dk1"/>
                </a:solidFill>
                <a:effectLst/>
                <a:uFillTx/>
                <a:latin typeface="等线"/>
              </a:rPr>
              <a:t>^Time to reach full enteral feeding is a reliable indicator of feeding tolerance</a:t>
            </a:r>
            <a:r>
              <a:rPr b="0" lang="zh-CN" sz="1800" strike="noStrike" u="none">
                <a:solidFill>
                  <a:schemeClr val="dk1"/>
                </a:solidFill>
                <a:effectLst/>
                <a:uFillTx/>
                <a:latin typeface="等线"/>
              </a:rPr>
              <a:t>翻译内容</a:t>
            </a:r>
            <a:br>
              <a:rPr sz="1800"/>
            </a:br>
            <a:r>
              <a:rPr b="0" lang="en-US" sz="1800" strike="noStrike" u="none">
                <a:solidFill>
                  <a:schemeClr val="dk1"/>
                </a:solidFill>
                <a:effectLst/>
                <a:uFillTx/>
                <a:latin typeface="等线"/>
              </a:rPr>
              <a:t>^</a:t>
            </a:r>
            <a:r>
              <a:rPr b="0" lang="zh-CN" sz="1800" strike="noStrike" u="none">
                <a:solidFill>
                  <a:schemeClr val="dk1"/>
                </a:solidFill>
                <a:effectLst/>
                <a:uFillTx/>
                <a:latin typeface="等线"/>
              </a:rPr>
              <a:t>达到全肠内喂养的时间是评估喂养耐受性的可靠指标</a:t>
            </a:r>
            <a:endParaRPr b="0" lang="en-US" sz="18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
        <p:nvSpPr>
          <p:cNvPr id="91" name="TextBox 42"/>
          <p:cNvSpPr/>
          <p:nvPr/>
        </p:nvSpPr>
        <p:spPr>
          <a:xfrm>
            <a:off x="12283560" y="274320"/>
            <a:ext cx="5486040" cy="5829120"/>
          </a:xfrm>
          <a:prstGeom prst="rect">
            <a:avLst/>
          </a:prstGeom>
          <a:solidFill>
            <a:srgbClr val="f8f8f8"/>
          </a:solidFill>
          <a:ln w="12600">
            <a:solidFill>
              <a:srgbClr val="c8c8c8"/>
            </a:solidFill>
            <a:round/>
          </a:ln>
        </p:spPr>
        <p:style>
          <a:lnRef idx="0"/>
          <a:fillRef idx="0"/>
          <a:effectRef idx="0"/>
          <a:fontRef idx="minor"/>
        </p:style>
        <p:txBody>
          <a:bodyPr lIns="38160" rIns="38160" tIns="25560" bIns="25560" anchor="t">
            <a:normAutofit/>
          </a:bodyPr>
          <a:p>
            <a:pPr algn="ctr" defTabSz="914400">
              <a:lnSpc>
                <a:spcPct val="100000"/>
              </a:lnSpc>
            </a:pPr>
            <a:r>
              <a:rPr b="1" lang="zh-CN" sz="1400" strike="noStrike" u="none">
                <a:solidFill>
                  <a:srgbClr val="000000"/>
                </a:solidFill>
                <a:effectLst/>
                <a:uFillTx/>
                <a:latin typeface="等线"/>
              </a:rPr>
              <a:t>第 </a:t>
            </a:r>
            <a:r>
              <a:rPr b="1" lang="en-US" sz="1400" strike="noStrike" u="none">
                <a:solidFill>
                  <a:srgbClr val="000000"/>
                </a:solidFill>
                <a:effectLst/>
                <a:uFillTx/>
                <a:latin typeface="等线"/>
              </a:rPr>
              <a:t>1 </a:t>
            </a:r>
            <a:r>
              <a:rPr b="1" lang="zh-CN" sz="1400" strike="noStrike" u="none">
                <a:solidFill>
                  <a:srgbClr val="000000"/>
                </a:solidFill>
                <a:effectLst/>
                <a:uFillTx/>
                <a:latin typeface="等线"/>
              </a:rPr>
              <a:t>页 </a:t>
            </a:r>
            <a:r>
              <a:rPr b="1" lang="en-US" sz="1400" strike="noStrike" u="none">
                <a:solidFill>
                  <a:srgbClr val="000000"/>
                </a:solidFill>
                <a:effectLst/>
                <a:uFillTx/>
                <a:latin typeface="等线"/>
              </a:rPr>
              <a:t>OCR</a:t>
            </a:r>
            <a:r>
              <a:rPr b="1" lang="zh-CN" sz="1400" strike="noStrike" u="none">
                <a:solidFill>
                  <a:srgbClr val="000000"/>
                </a:solidFill>
                <a:effectLst/>
                <a:uFillTx/>
                <a:latin typeface="等线"/>
              </a:rPr>
              <a:t>识别结果 </a:t>
            </a:r>
            <a:r>
              <a:rPr b="1" lang="en-US" sz="1400" strike="noStrike" u="none">
                <a:solidFill>
                  <a:srgbClr val="000000"/>
                </a:solidFill>
                <a:effectLst/>
                <a:uFillTx/>
                <a:latin typeface="等线"/>
              </a:rPr>
              <a:t>(</a:t>
            </a:r>
            <a:r>
              <a:rPr b="1" lang="zh-CN" sz="1400" strike="noStrike" u="none">
                <a:solidFill>
                  <a:srgbClr val="000000"/>
                </a:solidFill>
                <a:effectLst/>
                <a:uFillTx/>
                <a:latin typeface="等线"/>
              </a:rPr>
              <a:t>英中对照</a:t>
            </a:r>
            <a:r>
              <a:rPr b="1" lang="en-US" sz="1400" strike="noStrike" u="none">
                <a:solidFill>
                  <a:srgbClr val="000000"/>
                </a:solidFill>
                <a:effectLst/>
                <a:uFillTx/>
                <a:latin typeface="等线"/>
              </a:rPr>
              <a:t>)</a:t>
            </a:r>
            <a:endParaRPr b="0" lang="en-US" sz="1400" strike="noStrike" u="none">
              <a:solidFill>
                <a:srgbClr val="000000"/>
              </a:solidFill>
              <a:effectLst/>
              <a:uFillTx/>
              <a:latin typeface="Arial"/>
            </a:endParaRPr>
          </a:p>
          <a:p>
            <a:pPr algn="ctr" defTabSz="914400">
              <a:lnSpc>
                <a:spcPct val="100000"/>
              </a:lnSpc>
            </a:pPr>
            <a:r>
              <a:rPr b="0" lang="en-US" sz="1000" strike="noStrike" u="none">
                <a:solidFill>
                  <a:srgbClr val="000000"/>
                </a:solidFill>
                <a:effectLst/>
                <a:uFillTx/>
                <a:latin typeface="等线"/>
              </a:rPr>
              <a:t>========================================</a:t>
            </a:r>
            <a:endParaRPr b="0" lang="en-US" sz="1000" strike="noStrike" u="none">
              <a:solidFill>
                <a:srgbClr val="000000"/>
              </a:solidFill>
              <a:effectLst/>
              <a:uFillTx/>
              <a:latin typeface="Arial"/>
            </a:endParaRPr>
          </a:p>
          <a:p>
            <a:pPr defTabSz="914400">
              <a:lnSpc>
                <a:spcPct val="100000"/>
              </a:lnSpc>
            </a:pPr>
            <a:br>
              <a:rPr sz="1200"/>
            </a:br>
            <a:r>
              <a:rPr b="1" lang="en-US" sz="1200" strike="noStrike" u="none">
                <a:solidFill>
                  <a:srgbClr val="000000"/>
                </a:solidFill>
                <a:effectLst/>
                <a:uFillTx/>
                <a:latin typeface="等线"/>
              </a:rPr>
              <a:t> 图片 </a:t>
            </a:r>
            <a:r>
              <a:rPr b="1" lang="en-US" sz="1200" strike="noStrike" u="none">
                <a:solidFill>
                  <a:srgbClr val="000000"/>
                </a:solidFill>
                <a:effectLst/>
                <a:uFillTx/>
                <a:latin typeface="等线"/>
              </a:rPr>
              <a:t>1: image_0001.png</a:t>
            </a:r>
            <a:endParaRPr b="0" lang="en-US" sz="1200" strike="noStrike" u="none">
              <a:solidFill>
                <a:srgbClr val="000000"/>
              </a:solidFill>
              <a:effectLst/>
              <a:uFillTx/>
              <a:latin typeface="Arial"/>
            </a:endParaRPr>
          </a:p>
          <a:p>
            <a:pPr defTabSz="914400">
              <a:lnSpc>
                <a:spcPct val="100000"/>
              </a:lnSpc>
            </a:pPr>
            <a:r>
              <a:rPr b="1" lang="en-US" sz="1000" strike="noStrike" u="none">
                <a:solidFill>
                  <a:srgbClr val="0066cc"/>
                </a:solidFill>
                <a:effectLst/>
                <a:uFillTx/>
                <a:latin typeface="等线"/>
              </a:rPr>
              <a:t> 原文</a:t>
            </a:r>
            <a:r>
              <a:rPr b="1" lang="en-US" sz="1000" strike="noStrike" u="none">
                <a:solidFill>
                  <a:srgbClr val="0066cc"/>
                </a:solidFill>
                <a:effectLst/>
                <a:uFillTx/>
                <a:latin typeface="等线"/>
              </a:rPr>
              <a:t>:</a:t>
            </a:r>
            <a:endParaRPr b="0" lang="en-US" sz="1000" strike="noStrike" u="none">
              <a:solidFill>
                <a:srgbClr val="000000"/>
              </a:solidFill>
              <a:effectLst/>
              <a:uFillTx/>
              <a:latin typeface="Arial"/>
            </a:endParaRPr>
          </a:p>
          <a:p>
            <a:pPr defTabSz="914400">
              <a:lnSpc>
                <a:spcPct val="100000"/>
              </a:lnSpc>
            </a:pPr>
            <a:r>
              <a:rPr b="0" lang="en-US" sz="1000" strike="noStrike" u="none">
                <a:solidFill>
                  <a:srgbClr val="000000"/>
                </a:solidFill>
                <a:effectLst/>
                <a:uFillTx/>
                <a:latin typeface="等线"/>
              </a:rPr>
              <a:t>HMOs</a:t>
            </a:r>
            <a:br>
              <a:rPr sz="1000"/>
            </a:br>
            <a:r>
              <a:rPr b="0" lang="en-US" sz="1000" strike="noStrike" u="none">
                <a:solidFill>
                  <a:srgbClr val="000000"/>
                </a:solidFill>
                <a:effectLst/>
                <a:uFillTx/>
                <a:latin typeface="等线"/>
              </a:rPr>
              <a:t>2'FL</a:t>
            </a:r>
            <a:br>
              <a:rPr sz="1000"/>
            </a:br>
            <a:r>
              <a:rPr b="0" lang="en-US" sz="1000" strike="noStrike" u="none">
                <a:solidFill>
                  <a:srgbClr val="000000"/>
                </a:solidFill>
                <a:effectLst/>
                <a:uFillTx/>
                <a:latin typeface="等线"/>
              </a:rPr>
              <a:t>LNnT</a:t>
            </a:r>
            <a:endParaRPr b="0" lang="en-US" sz="1000" strike="noStrike" u="none">
              <a:solidFill>
                <a:srgbClr val="000000"/>
              </a:solidFill>
              <a:effectLst/>
              <a:uFillTx/>
              <a:latin typeface="Arial"/>
            </a:endParaRPr>
          </a:p>
          <a:p>
            <a:pPr defTabSz="914400">
              <a:lnSpc>
                <a:spcPct val="100000"/>
              </a:lnSpc>
            </a:pPr>
            <a:r>
              <a:rPr b="1" lang="en-US" sz="1000" strike="noStrike" u="none">
                <a:solidFill>
                  <a:srgbClr val="cc6600"/>
                </a:solidFill>
                <a:effectLst/>
                <a:uFillTx/>
                <a:latin typeface="等线"/>
              </a:rPr>
              <a:t> 译文</a:t>
            </a:r>
            <a:r>
              <a:rPr b="1" lang="en-US" sz="1000" strike="noStrike" u="none">
                <a:solidFill>
                  <a:srgbClr val="cc6600"/>
                </a:solidFill>
                <a:effectLst/>
                <a:uFillTx/>
                <a:latin typeface="等线"/>
              </a:rPr>
              <a:t>:</a:t>
            </a:r>
            <a:endParaRPr b="0" lang="en-US" sz="1000" strike="noStrike" u="none">
              <a:solidFill>
                <a:srgbClr val="000000"/>
              </a:solidFill>
              <a:effectLst/>
              <a:uFillTx/>
              <a:latin typeface="Arial"/>
            </a:endParaRPr>
          </a:p>
          <a:p>
            <a:pPr defTabSz="914400">
              <a:lnSpc>
                <a:spcPct val="100000"/>
              </a:lnSpc>
            </a:pPr>
            <a:r>
              <a:rPr b="0" lang="en-US" sz="1000" strike="noStrike" u="none">
                <a:solidFill>
                  <a:srgbClr val="000000"/>
                </a:solidFill>
                <a:effectLst/>
                <a:uFillTx/>
                <a:latin typeface="等线"/>
              </a:rPr>
              <a:t>HMOs</a:t>
            </a:r>
            <a:br>
              <a:rPr sz="1000"/>
            </a:br>
            <a:r>
              <a:rPr b="0" lang="en-US" sz="1000" strike="noStrike" u="none">
                <a:solidFill>
                  <a:srgbClr val="000000"/>
                </a:solidFill>
                <a:effectLst/>
                <a:uFillTx/>
                <a:latin typeface="等线"/>
              </a:rPr>
              <a:t>2'FL</a:t>
            </a:r>
            <a:br>
              <a:rPr sz="1000"/>
            </a:br>
            <a:r>
              <a:rPr b="0" lang="en-US" sz="1000" strike="noStrike" u="none">
                <a:solidFill>
                  <a:srgbClr val="000000"/>
                </a:solidFill>
                <a:effectLst/>
                <a:uFillTx/>
                <a:latin typeface="等线"/>
              </a:rPr>
              <a:t>LNnT</a:t>
            </a:r>
            <a:endParaRPr b="0" lang="en-US"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LibreOffice/25.2.5.2$Windows_X86_64 LibreOffice_project/03d19516eb2e1dd5d4ccd751a0d6f35f35e08022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