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04A9-FCFF-47B2-86EC-810B9D356C0B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1DFB-5539-4BCB-BEEB-C76892F87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5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2C0E8-5542-F34B-B0AD-689AA7B9F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9D9C-80EC-493C-BF58-A6C9EA92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3D03-2EB4-4CA9-B919-B596D543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21310-C8F3-47F7-9CA1-74F609F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BDAB3-835A-4596-876A-C3A121A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9EE5-34F5-44A2-8C3B-82CC0957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A515-3DE0-41D7-A63E-AF1E60D0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90B33-5998-4449-A9E3-7FE6FD87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760D9-FDCA-451A-A57C-9BE0995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061B-9E9F-46B4-BD0E-ED903178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53AC6-4AE7-428C-9568-2282B95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19023-2624-4862-82CE-64104186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4308B-03AA-49AB-B5D7-9085B5D8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36637-969D-4B3C-913E-80B67B7E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18448-84F8-4A46-8491-497E179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95267-86B1-4A37-9A94-18D22420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3BE29-7D6E-4CBF-BE6E-DB414746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8172A-B52C-406C-9BC1-F93B937B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EF53-8339-46EC-9CBC-E9518166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83CBF-BA4A-4CEA-A32A-F984DD2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D3C4-E424-4263-8B11-4F5C41EB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80C2-FC24-449D-B065-A5F5D57F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72E62-0CFB-412E-BB0E-642C4745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14A9C-CD78-43A1-9CED-C6FBE9B4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3C276-28E6-4602-907F-B6F8212D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F84D-86D2-47F4-A2AB-E7C83F1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C0F5-5564-4086-BB7B-5ED8FB1F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4C90-824B-4678-82AF-81F2DAC08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9C111-E2E3-4F8A-ACBB-64F401E9A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300D-4A7C-430C-A358-26C5D9B7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2C9AC-5CC9-4A87-8574-7ADD083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1EA19-6EFD-45D6-AA80-3E32EE5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67BA-1B08-42ED-96FB-E7DF313C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16B41-B792-413E-A6E1-2B450047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D6198-AE65-4C13-B1D7-6C15D904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7A68F-F4FD-4403-AB93-8A05ED48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FC4E3-2778-4F37-AE95-69788F33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0F02D-1C65-4835-AFBD-BACA696A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DD81E-A64E-41DE-AEE2-1FB09B9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44C16F-7011-409A-8AAF-D617DE3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CF79-A82D-4504-A0C4-CE51F21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A0344-40E1-4D2A-8D69-95BAE5EF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03CA16-88B2-470C-90E0-60DC6DC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80C71-F4A8-4ACF-B341-06A064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77461-5831-4D71-8FBB-7C990FA1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B27F8-14FC-42F1-B599-D9C33332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3B0EF-821B-4D67-B36E-A4FCC55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5FF3-5989-4C3E-8553-CB1E654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3E1A-AD7C-4DD3-9FAD-AD87F24C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ECD24-4076-4214-868A-02B2F13E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0298B-26D3-461B-A893-1EBFB9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0BC83-8C28-4F98-B2C9-37D1AE3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93D62-F8B6-40A5-BD4C-7744A59A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A0B0-F951-4E9D-B99E-3A1EDF2C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4B3B8-1FD0-4317-8BDE-89A0B06B5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42856-7AC6-41FD-9F52-9FC618D5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ECF0A-BFA3-4B51-A317-BA611A4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9F4A8-72E5-4825-AEEB-F428788D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5A470-ED12-4376-AA09-45A2574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8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D7EF4-0653-4EAF-8F92-D33F4563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BAD93-9818-4F30-AA32-7475E8AF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04B78-EAB1-4197-AD23-C14AD044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3060-6CE7-46C1-A751-348111631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3A89A-5AE3-4F59-96C8-DB6B35F8E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94E8C7-9E06-604E-BDA6-C9351D735AAB}"/>
              </a:ext>
            </a:extLst>
          </p:cNvPr>
          <p:cNvSpPr/>
          <p:nvPr/>
        </p:nvSpPr>
        <p:spPr>
          <a:xfrm>
            <a:off x="4699443" y="1821770"/>
            <a:ext cx="6785089" cy="3952067"/>
          </a:xfrm>
          <a:prstGeom prst="roundRect">
            <a:avLst>
              <a:gd name="adj" fmla="val 2746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F242-F9BC-BF46-A040-81C5193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65677" cy="1161575"/>
          </a:xfrm>
        </p:spPr>
        <p:txBody>
          <a:bodyPr>
            <a:noAutofit/>
          </a:bodyPr>
          <a:lstStyle/>
          <a:p>
            <a:r>
              <a:rPr lang="en-GB" sz="2800" dirty="0"/>
              <a:t>With HMO supplement (2’FL and </a:t>
            </a:r>
            <a:r>
              <a:rPr lang="en-GB" sz="2800" dirty="0" err="1"/>
              <a:t>LNnT</a:t>
            </a:r>
            <a:r>
              <a:rPr lang="en-GB" sz="2800" dirty="0"/>
              <a:t>), the mean </a:t>
            </a:r>
            <a:br>
              <a:rPr lang="en-GB" sz="2800" dirty="0"/>
            </a:br>
            <a:r>
              <a:rPr lang="en-GB" sz="2800" dirty="0"/>
              <a:t>time to reach full enteral feeding</a:t>
            </a:r>
            <a:r>
              <a:rPr lang="en-GB" sz="2800" b="0" baseline="30000" dirty="0"/>
              <a:t> </a:t>
            </a:r>
            <a:r>
              <a:rPr lang="en-GB" sz="2800" dirty="0"/>
              <a:t>was 2 days shorter</a:t>
            </a:r>
            <a:r>
              <a:rPr lang="en-GB" sz="2800" b="0" baseline="30000" dirty="0"/>
              <a:t>1*</a:t>
            </a:r>
            <a:endParaRPr lang="en-GB" sz="2800" baseline="30000" dirty="0"/>
          </a:p>
        </p:txBody>
      </p:sp>
      <p:sp>
        <p:nvSpPr>
          <p:cNvPr id="9" name="Textfeld 27">
            <a:extLst>
              <a:ext uri="{FF2B5EF4-FFF2-40B4-BE49-F238E27FC236}">
                <a16:creationId xmlns:a16="http://schemas.microsoft.com/office/drawing/2014/main" id="{D4649611-62E2-084A-8643-8A9758F03B5E}"/>
              </a:ext>
            </a:extLst>
          </p:cNvPr>
          <p:cNvSpPr txBox="1"/>
          <p:nvPr/>
        </p:nvSpPr>
        <p:spPr>
          <a:xfrm>
            <a:off x="6123708" y="6308099"/>
            <a:ext cx="54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2’FL, 2-fucosyllactose; HMO, human milk oligosaccharide;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LNnT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-N-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neotetraose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8BBF2-5A7E-BE49-9762-05272874643C}"/>
              </a:ext>
            </a:extLst>
          </p:cNvPr>
          <p:cNvSpPr/>
          <p:nvPr/>
        </p:nvSpPr>
        <p:spPr>
          <a:xfrm>
            <a:off x="6094836" y="6538932"/>
            <a:ext cx="54309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Hascoët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JM et al., Abstract at WCPGHAN 2021. * Randomised, clinical trial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400C42-780D-A546-957C-6D76757A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44" y="5078966"/>
            <a:ext cx="3073357" cy="8801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solidFill>
                  <a:srgbClr val="5C5C5C"/>
                </a:solidFill>
              </a:rPr>
              <a:t>Faster progression to FEF may help reduce the risk of growth restriction and exacerbated gut immaturity</a:t>
            </a:r>
            <a:r>
              <a:rPr lang="en-GB" sz="1400" baseline="30000" dirty="0">
                <a:solidFill>
                  <a:srgbClr val="5C5C5C"/>
                </a:solidFill>
              </a:rPr>
              <a:t>1</a:t>
            </a:r>
            <a:r>
              <a:rPr lang="en-GB" sz="1400" dirty="0">
                <a:solidFill>
                  <a:srgbClr val="5C5C5C"/>
                </a:solidFill>
              </a:rPr>
              <a:t>  </a:t>
            </a:r>
            <a:endParaRPr lang="en-GB" sz="14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4B26-B80F-1645-88C4-B7813341A0E1}"/>
              </a:ext>
            </a:extLst>
          </p:cNvPr>
          <p:cNvGrpSpPr/>
          <p:nvPr/>
        </p:nvGrpSpPr>
        <p:grpSpPr>
          <a:xfrm>
            <a:off x="5007828" y="2229182"/>
            <a:ext cx="6085305" cy="2849785"/>
            <a:chOff x="791686" y="2602947"/>
            <a:chExt cx="6085305" cy="2849785"/>
          </a:xfrm>
        </p:grpSpPr>
        <p:sp>
          <p:nvSpPr>
            <p:cNvPr id="20" name="Abgerundetes Rechteck 5">
              <a:extLst>
                <a:ext uri="{FF2B5EF4-FFF2-40B4-BE49-F238E27FC236}">
                  <a16:creationId xmlns:a16="http://schemas.microsoft.com/office/drawing/2014/main" id="{15948B31-DCDC-6246-B28A-D4BCCB462E83}"/>
                </a:ext>
              </a:extLst>
            </p:cNvPr>
            <p:cNvSpPr/>
            <p:nvPr/>
          </p:nvSpPr>
          <p:spPr>
            <a:xfrm>
              <a:off x="836227" y="2602947"/>
              <a:ext cx="3457876" cy="20126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enteral feeding^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045D1F-E9C8-AA4B-AEBA-DD4EFC9E24BA}"/>
                </a:ext>
              </a:extLst>
            </p:cNvPr>
            <p:cNvCxnSpPr>
              <a:cxnSpLocks/>
            </p:cNvCxnSpPr>
            <p:nvPr/>
          </p:nvCxnSpPr>
          <p:spPr>
            <a:xfrm>
              <a:off x="919285" y="5144214"/>
              <a:ext cx="4554842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D673111-391A-D445-961A-5B6136A43CE3}"/>
                </a:ext>
              </a:extLst>
            </p:cNvPr>
            <p:cNvSpPr/>
            <p:nvPr/>
          </p:nvSpPr>
          <p:spPr>
            <a:xfrm>
              <a:off x="919285" y="2970710"/>
              <a:ext cx="4142738" cy="883715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Placebo</a:t>
              </a:r>
            </a:p>
            <a:p>
              <a:r>
                <a:rPr lang="en-US" sz="1000" dirty="0"/>
                <a:t>(n=43)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90B90CE-0D19-4C47-9880-6164A6488DC9}"/>
                </a:ext>
              </a:extLst>
            </p:cNvPr>
            <p:cNvSpPr/>
            <p:nvPr/>
          </p:nvSpPr>
          <p:spPr>
            <a:xfrm>
              <a:off x="919285" y="4052264"/>
              <a:ext cx="3743837" cy="883715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HMO (2’FL, </a:t>
              </a:r>
              <a:r>
                <a:rPr lang="en-GB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LNnT</a:t>
              </a:r>
              <a:r>
                <a:rPr lang="en-GB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supplement </a:t>
              </a:r>
            </a:p>
            <a:p>
              <a:r>
                <a:rPr lang="en-US" sz="1000" dirty="0">
                  <a:solidFill>
                    <a:schemeClr val="bg2"/>
                  </a:solidFill>
                </a:rPr>
                <a:t>(n=43)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E113A-9606-F34E-AB32-EED29DE19E28}"/>
                </a:ext>
              </a:extLst>
            </p:cNvPr>
            <p:cNvSpPr txBox="1"/>
            <p:nvPr/>
          </p:nvSpPr>
          <p:spPr>
            <a:xfrm>
              <a:off x="4346368" y="322270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14,3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4B9877-F5FF-7346-A750-13979314952F}"/>
                </a:ext>
              </a:extLst>
            </p:cNvPr>
            <p:cNvSpPr txBox="1"/>
            <p:nvPr/>
          </p:nvSpPr>
          <p:spPr>
            <a:xfrm>
              <a:off x="3875846" y="43094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12,2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919E0A-65C1-A044-B9A2-81EA976213AF}"/>
                </a:ext>
              </a:extLst>
            </p:cNvPr>
            <p:cNvSpPr txBox="1"/>
            <p:nvPr/>
          </p:nvSpPr>
          <p:spPr>
            <a:xfrm>
              <a:off x="791686" y="520651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52AAFE-C6A9-3246-94FF-9F330E31F8C7}"/>
                </a:ext>
              </a:extLst>
            </p:cNvPr>
            <p:cNvSpPr txBox="1"/>
            <p:nvPr/>
          </p:nvSpPr>
          <p:spPr>
            <a:xfrm>
              <a:off x="2309967" y="520651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7FC77F-816E-8246-8C6F-2677BB299408}"/>
                </a:ext>
              </a:extLst>
            </p:cNvPr>
            <p:cNvSpPr txBox="1"/>
            <p:nvPr/>
          </p:nvSpPr>
          <p:spPr>
            <a:xfrm>
              <a:off x="3828248" y="520651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13C678-ADA3-AE47-A48B-1A39BF0ADB14}"/>
                </a:ext>
              </a:extLst>
            </p:cNvPr>
            <p:cNvSpPr txBox="1"/>
            <p:nvPr/>
          </p:nvSpPr>
          <p:spPr>
            <a:xfrm>
              <a:off x="5346528" y="520651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42" name="Pfeil nach unten 19">
              <a:extLst>
                <a:ext uri="{FF2B5EF4-FFF2-40B4-BE49-F238E27FC236}">
                  <a16:creationId xmlns:a16="http://schemas.microsoft.com/office/drawing/2014/main" id="{33D8C431-D2C0-484C-A5BF-67C61B82DA15}"/>
                </a:ext>
              </a:extLst>
            </p:cNvPr>
            <p:cNvSpPr/>
            <p:nvPr/>
          </p:nvSpPr>
          <p:spPr>
            <a:xfrm rot="5400000">
              <a:off x="5361247" y="3436132"/>
              <a:ext cx="880470" cy="2151019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31B57-5B19-D640-AD55-F246766E51CC}"/>
                </a:ext>
              </a:extLst>
            </p:cNvPr>
            <p:cNvSpPr txBox="1"/>
            <p:nvPr/>
          </p:nvSpPr>
          <p:spPr>
            <a:xfrm>
              <a:off x="5028571" y="4317204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2 days shorter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B366B-93DC-4249-9B0A-7E0FD442B8F3}"/>
              </a:ext>
            </a:extLst>
          </p:cNvPr>
          <p:cNvSpPr txBox="1"/>
          <p:nvPr/>
        </p:nvSpPr>
        <p:spPr>
          <a:xfrm>
            <a:off x="5007828" y="5274831"/>
            <a:ext cx="4442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^Time to reach full enteral feeding is a reliable indicator of feeding tolerance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05992-76D3-4144-A0F0-4F65B81D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537" y="1552431"/>
            <a:ext cx="3753137" cy="37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With HMO supplement (2’FL and LNnT), the mean  time to reach full enteral feeding was 2 days shorter1*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488460324@qq.com</dc:creator>
  <cp:lastModifiedBy>488460324@qq.com</cp:lastModifiedBy>
  <cp:revision>2</cp:revision>
  <dcterms:created xsi:type="dcterms:W3CDTF">2025-01-11T13:04:11Z</dcterms:created>
  <dcterms:modified xsi:type="dcterms:W3CDTF">2025-01-11T13:27:48Z</dcterms:modified>
</cp:coreProperties>
</file>