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39344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7949160" y="193644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83808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439344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7949160" y="4151520"/>
            <a:ext cx="338580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4880" cy="614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424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226200" y="415152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83808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26200" y="1936440"/>
            <a:ext cx="513108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838080" y="4151520"/>
            <a:ext cx="10515240" cy="202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等线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936440"/>
            <a:ext cx="10515240" cy="4240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800" spc="-1" strike="noStrike">
                <a:solidFill>
                  <a:srgbClr val="000000"/>
                </a:solidFill>
                <a:latin typeface="等线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400" spc="-1" strike="noStrike">
                <a:solidFill>
                  <a:srgbClr val="000000"/>
                </a:solidFill>
                <a:latin typeface="等线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等线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等线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" name="Straight Connector 8"/>
          <p:cNvSpPr/>
          <p:nvPr/>
        </p:nvSpPr>
        <p:spPr>
          <a:xfrm>
            <a:off x="963720" y="1543320"/>
            <a:ext cx="726840" cy="360"/>
          </a:xfrm>
          <a:prstGeom prst="line">
            <a:avLst/>
          </a:prstGeom>
          <a:ln w="5076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feil nach unten 19"/>
          <p:cNvSpPr/>
          <p:nvPr/>
        </p:nvSpPr>
        <p:spPr>
          <a:xfrm rot="16200000">
            <a:off x="69541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5742000" cy="1161360"/>
          </a:xfrm>
          <a:prstGeom prst="rect">
            <a:avLst/>
          </a:prstGeom>
          <a:noFill/>
          <a:ln w="0">
            <a:noFill/>
          </a:ln>
        </p:spPr>
        <p:txBody>
          <a:bodyPr lIns="38160" rIns="38160" tIns="25560" bIns="25560" anchor="ctr">
            <a:normAutofit fontScale="89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Up to 50% of preterm babies suffer from feeding intolerance1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>
              <a:lnSpc>
                <a:spcPct val="90000"/>
              </a:lnSpc>
              <a:buNone/>
            </a:pP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高达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50%</a:t>
            </a:r>
            <a:r>
              <a:rPr b="0" lang="zh-CN" sz="2800" spc="-1" strike="noStrike">
                <a:solidFill>
                  <a:srgbClr val="000000"/>
                </a:solidFill>
                <a:latin typeface="等线 Light"/>
              </a:rPr>
              <a:t>的早产儿患有喂养不耐受</a:t>
            </a:r>
            <a:r>
              <a:rPr b="0" lang="en-US" sz="2800" spc="-1" strike="noStrike">
                <a:solidFill>
                  <a:srgbClr val="000000"/>
                </a:solidFill>
                <a:latin typeface="等线 Light"/>
              </a:rPr>
              <a:t>1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1" name="Rectangle 3"/>
          <p:cNvSpPr/>
          <p:nvPr/>
        </p:nvSpPr>
        <p:spPr>
          <a:xfrm>
            <a:off x="3987720" y="6432120"/>
            <a:ext cx="77720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67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 et al., 2011; 2. Fanaro S, 2013; 3. Senterre T, 2014.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1. Indrio F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等，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2011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2. Fanaro S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2013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3. Senterre T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2014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2" name="Abgerundetes Rechteck 9"/>
          <p:cNvSpPr/>
          <p:nvPr/>
        </p:nvSpPr>
        <p:spPr>
          <a:xfrm>
            <a:off x="835560" y="2664720"/>
            <a:ext cx="34257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8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Functional immaturity of the GI tract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胃肠道功能不成熟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Lack of coordinated GI motility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缺乏协调的胃肠道运动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Impaired digestive function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消化功能受损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Disturbed gut microbial colonisation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肠道微生物定植紊乱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3" name="TextBox 8"/>
          <p:cNvSpPr/>
          <p:nvPr/>
        </p:nvSpPr>
        <p:spPr>
          <a:xfrm>
            <a:off x="7670880" y="6247440"/>
            <a:ext cx="4089240" cy="21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66000"/>
          </a:bodyPr>
          <a:p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GI, gastrointestinal; GRV, gastric residual volume; NICU, neonatal intensive care unit.</a:t>
            </a:r>
            <a:endParaRPr b="0" lang="en-US" sz="800" spc="-1" strike="noStrike">
              <a:latin typeface="Arial"/>
            </a:endParaRPr>
          </a:p>
          <a:p>
            <a:pPr algn="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GI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，胃肠道；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GRV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，胃残留量；</a:t>
            </a:r>
            <a:r>
              <a:rPr b="0" lang="en-US" sz="800" spc="-1" strike="noStrike">
                <a:solidFill>
                  <a:srgbClr val="000000"/>
                </a:solidFill>
                <a:latin typeface="等线"/>
              </a:rPr>
              <a:t>NICU</a:t>
            </a:r>
            <a:r>
              <a:rPr b="0" lang="zh-CN" sz="800" spc="-1" strike="noStrike">
                <a:solidFill>
                  <a:srgbClr val="000000"/>
                </a:solidFill>
                <a:latin typeface="等线"/>
              </a:rPr>
              <a:t>，新生儿重症监护室。</a:t>
            </a:r>
            <a:endParaRPr b="0" lang="en-US" sz="800" spc="-1" strike="noStrike">
              <a:latin typeface="Arial"/>
            </a:endParaRPr>
          </a:p>
        </p:txBody>
      </p:sp>
      <p:sp>
        <p:nvSpPr>
          <p:cNvPr id="44" name="Pfeil nach unten 19"/>
          <p:cNvSpPr/>
          <p:nvPr/>
        </p:nvSpPr>
        <p:spPr>
          <a:xfrm rot="16200000">
            <a:off x="4529520" y="3134520"/>
            <a:ext cx="470880" cy="336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9999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Abgerundetes Rechteck 5"/>
          <p:cNvSpPr/>
          <p:nvPr/>
        </p:nvSpPr>
        <p:spPr>
          <a:xfrm>
            <a:off x="838080" y="2001960"/>
            <a:ext cx="3423240" cy="501840"/>
          </a:xfrm>
          <a:prstGeom prst="roundRect">
            <a:avLst>
              <a:gd name="adj" fmla="val 1676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Risk factors2,3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风险因素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pic>
        <p:nvPicPr>
          <p:cNvPr id="46" name="Graphic 58" descr=""/>
          <p:cNvPicPr/>
          <p:nvPr/>
        </p:nvPicPr>
        <p:blipFill>
          <a:blip r:embed="rId1"/>
          <a:stretch/>
        </p:blipFill>
        <p:spPr>
          <a:xfrm>
            <a:off x="1023480" y="2091600"/>
            <a:ext cx="322200" cy="322200"/>
          </a:xfrm>
          <a:prstGeom prst="rect">
            <a:avLst/>
          </a:prstGeom>
          <a:ln w="0">
            <a:noFill/>
          </a:ln>
        </p:spPr>
      </p:pic>
      <p:sp>
        <p:nvSpPr>
          <p:cNvPr id="47" name="Abgerundetes Rechteck 9"/>
          <p:cNvSpPr/>
          <p:nvPr/>
        </p:nvSpPr>
        <p:spPr>
          <a:xfrm>
            <a:off x="7697160" y="2664720"/>
            <a:ext cx="4248360" cy="152784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t">
            <a:normAutofit fontScale="53000"/>
          </a:bodyPr>
          <a:p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Suboptimal nutrient intake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营养摄入不足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Decreased growth rate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生长速度下降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Delayed achievement of full enteral feeding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完全肠内喂养延迟实现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Prolonged dependence on intravenous nutrition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长时间依赖静脉营养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Inability to meet criteria for NICU discharge</a:t>
            </a:r>
            <a:endParaRPr b="0" lang="en-US" sz="1400" spc="-1" strike="noStrike">
              <a:latin typeface="Arial"/>
            </a:endParaRPr>
          </a:p>
          <a:p>
            <a:pPr marL="144000" indent="-144000">
              <a:lnSpc>
                <a:spcPct val="100000"/>
              </a:lnSpc>
              <a:spcAft>
                <a:spcPts val="601"/>
              </a:spcAft>
              <a:buClr>
                <a:srgbClr val="ed7d31"/>
              </a:buClr>
              <a:buFont typeface="Wingdings" charset="2"/>
              <a:buChar char=""/>
            </a:pP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无法满足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NICU</a:t>
            </a:r>
            <a:r>
              <a:rPr b="0" lang="zh-CN" sz="1400" spc="-1" strike="noStrike">
                <a:solidFill>
                  <a:srgbClr val="ffffff"/>
                </a:solidFill>
                <a:latin typeface="Arial"/>
              </a:rPr>
              <a:t>出院标准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8" name="Abgerundetes Rechteck 5"/>
          <p:cNvSpPr/>
          <p:nvPr/>
        </p:nvSpPr>
        <p:spPr>
          <a:xfrm>
            <a:off x="7697160" y="2001960"/>
            <a:ext cx="3890880" cy="501840"/>
          </a:xfrm>
          <a:prstGeom prst="roundRect">
            <a:avLst>
              <a:gd name="adj" fmla="val 11972"/>
            </a:avLst>
          </a:prstGeom>
          <a:solidFill>
            <a:srgbClr val="ed7d31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Consequences2,3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后果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2,3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49" name="Abgerundetes Rechteck 5"/>
          <p:cNvSpPr/>
          <p:nvPr/>
        </p:nvSpPr>
        <p:spPr>
          <a:xfrm>
            <a:off x="4596840" y="2005920"/>
            <a:ext cx="2753640" cy="497880"/>
          </a:xfrm>
          <a:prstGeom prst="roundRect">
            <a:avLst>
              <a:gd name="adj" fmla="val 16609"/>
            </a:avLst>
          </a:prstGeom>
          <a:solidFill>
            <a:srgbClr val="b1255f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/>
          </a:bodyPr>
          <a:p>
            <a:pPr algn="ctr">
              <a:buNone/>
            </a:pP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Feeding Intolerance*</a:t>
            </a:r>
            <a:endParaRPr b="0" lang="en-US" sz="14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lang="zh-CN" sz="1400" spc="-1" strike="noStrike">
                <a:solidFill>
                  <a:srgbClr val="ffffff"/>
                </a:solidFill>
                <a:latin typeface="Arial"/>
              </a:rPr>
              <a:t>喂养不耐受</a:t>
            </a:r>
            <a:r>
              <a:rPr b="1" lang="en-US" sz="1400" spc="-1" strike="noStrike">
                <a:solidFill>
                  <a:srgbClr val="ffffff"/>
                </a:solidFill>
                <a:latin typeface="Arial"/>
              </a:rPr>
              <a:t>*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50" name="Abgerundetes Rechteck 5"/>
          <p:cNvSpPr/>
          <p:nvPr/>
        </p:nvSpPr>
        <p:spPr>
          <a:xfrm>
            <a:off x="2261160" y="5418000"/>
            <a:ext cx="7559640" cy="501840"/>
          </a:xfrm>
          <a:prstGeom prst="roundRect">
            <a:avLst>
              <a:gd name="adj" fmla="val 9105"/>
            </a:avLst>
          </a:prstGeom>
          <a:solidFill>
            <a:srgbClr val="f2f2f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25560" bIns="25560" anchor="ctr">
            <a:normAutofit fontScale="99000"/>
          </a:bodyPr>
          <a:p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*Feeding intolerance can be defined by the inability to digest enteral feedings (GRV &gt; 50%), abdominal distension or emesis or both, and the disruption of the patient's feeding plan.2</a:t>
            </a:r>
            <a:endParaRPr b="0" lang="en-US" sz="1000" spc="-1" strike="noStrike">
              <a:latin typeface="Arial"/>
            </a:endParaRPr>
          </a:p>
          <a:p>
            <a:pPr marL="72000" indent="-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*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喂养不耐受可以定义为无法消化肠内喂养（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GRV &gt; 50%</a:t>
            </a:r>
            <a:r>
              <a:rPr b="0" lang="zh-CN" sz="1000" spc="-1" strike="noStrike">
                <a:solidFill>
                  <a:srgbClr val="ffffff"/>
                </a:solidFill>
                <a:latin typeface="等线"/>
              </a:rPr>
              <a:t>），腹胀或呕吐或两者兼有，以及患者喂养计划的中断。</a:t>
            </a:r>
            <a:r>
              <a:rPr b="0" lang="en-US" sz="1000" spc="-1" strike="noStrike">
                <a:solidFill>
                  <a:srgbClr val="ffffff"/>
                </a:solidFill>
                <a:latin typeface="等线"/>
              </a:rPr>
              <a:t>2</a:t>
            </a:r>
            <a:endParaRPr b="0" lang="en-US" sz="1000" spc="-1" strike="noStrike">
              <a:latin typeface="Arial"/>
            </a:endParaRPr>
          </a:p>
        </p:txBody>
      </p:sp>
      <p:pic>
        <p:nvPicPr>
          <p:cNvPr id="51" name="Graphic 5" descr=""/>
          <p:cNvPicPr/>
          <p:nvPr/>
        </p:nvPicPr>
        <p:blipFill>
          <a:blip r:embed="rId2"/>
          <a:stretch/>
        </p:blipFill>
        <p:spPr>
          <a:xfrm>
            <a:off x="7839720" y="2049480"/>
            <a:ext cx="372600" cy="372600"/>
          </a:xfrm>
          <a:prstGeom prst="rect">
            <a:avLst/>
          </a:prstGeom>
          <a:ln w="0">
            <a:noFill/>
          </a:ln>
        </p:spPr>
      </p:pic>
      <p:pic>
        <p:nvPicPr>
          <p:cNvPr id="52" name="Graphic 13" descr=""/>
          <p:cNvPicPr/>
          <p:nvPr/>
        </p:nvPicPr>
        <p:blipFill>
          <a:blip r:embed="rId3"/>
          <a:stretch/>
        </p:blipFill>
        <p:spPr>
          <a:xfrm>
            <a:off x="4663440" y="2029320"/>
            <a:ext cx="482760" cy="482760"/>
          </a:xfrm>
          <a:prstGeom prst="rect">
            <a:avLst/>
          </a:prstGeom>
          <a:ln w="0">
            <a:noFill/>
          </a:ln>
        </p:spPr>
      </p:pic>
      <p:pic>
        <p:nvPicPr>
          <p:cNvPr id="53" name="Graphic 16" descr=""/>
          <p:cNvPicPr/>
          <p:nvPr/>
        </p:nvPicPr>
        <p:blipFill>
          <a:blip r:embed="rId4"/>
          <a:stretch/>
        </p:blipFill>
        <p:spPr>
          <a:xfrm>
            <a:off x="4657320" y="2340360"/>
            <a:ext cx="2653200" cy="2653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2025-06-23T08:48:40Z</dcterms:created>
  <dc:creator>10261</dc:creator>
  <dc:description/>
  <dc:language>zh-CN</dc:language>
  <cp:lastModifiedBy>10261</cp:lastModifiedBy>
  <dcterms:modified xsi:type="dcterms:W3CDTF">2025-07-03T06:35:05Z</dcterms:modified>
  <cp:revision>9</cp:revision>
  <dc:subject/>
  <dc:title>PowerPoint 演示文稿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宽屏</vt:lpwstr>
  </property>
  <property fmtid="{D5CDD505-2E9C-101B-9397-08002B2CF9AE}" pid="3" name="Slides">
    <vt:r8>1</vt:r8>
  </property>
</Properties>
</file>