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</p:sldMasterIdLst>
  <p:notesMasterIdLst>
    <p:notesMasterId r:id="rId6"/>
  </p:notesMasterIdLst>
  <p:sldIdLst>
    <p:sldId id="256" r:id="rId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presProps" Target="pres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zh-CN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单击以移动幻灯片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zh-C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点击编辑备注格式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&lt;页眉&gt;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&lt;日期/时间&gt;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&lt;页脚&gt;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2C1F0165-F193-48B4-8BA6-446C52C87D65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&lt;编号&gt;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6D87DE6-A604-4E08-9867-5277DC3C418E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691920"/>
            <a:ext cx="10514880" cy="6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6DC01F-6035-482F-AE2C-17BEA48A88C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691920"/>
            <a:ext cx="10514880" cy="6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803AFF-3BBF-49CD-A2F7-C5B1BDD708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691920"/>
            <a:ext cx="10514880" cy="6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E7ADE41-5824-464D-9FA4-A8E8F9E6BA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691920"/>
            <a:ext cx="10514880" cy="6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50A6ED1-7BFA-47D9-918A-AF883E46B1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691920"/>
            <a:ext cx="10514880" cy="67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zh-CN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单击以编辑标题文本格式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第二提纲级别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第三提纲级别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第四提纲级别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第五提纲级别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第六提纲级别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第七提纲级别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&lt;页脚&gt;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DD59981-78F9-4101-9CF0-71DC520F3AD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&lt;日期/时间&gt;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691920"/>
            <a:ext cx="10514880" cy="67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zh-CN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单击以编辑标题文本格式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第二提纲级别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第三提纲级别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第四提纲级别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第五提纲级别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第六提纲级别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第七提纲级别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&lt;页脚&gt;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87C3A4D-4410-4672-ABD9-28AB759C7CC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&lt;日期/时间&gt;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zh-CN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单击以编辑标题文本格式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第二提纲级别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第三提纲级别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第四提纲级别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第五提纲级别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第六提纲级别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第七提纲级别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&lt;页脚&gt;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171C047-9138-4207-AFE6-94C549CC7F9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&lt;日期/时间&gt;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691920"/>
            <a:ext cx="10514880" cy="67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zh-CN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单击以编辑标题文本格式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第二提纲级别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第三提纲级别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第四提纲级别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第五提纲级别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第六提纲级别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第七提纲级别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&lt;页脚&gt;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92B760C-905D-4F13-8B91-31F43441FD4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&lt;日期/时间&gt;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17"/>
          <p:cNvSpPr/>
          <p:nvPr/>
        </p:nvSpPr>
        <p:spPr>
          <a:xfrm>
            <a:off x="4699440" y="1821600"/>
            <a:ext cx="6784200" cy="3951360"/>
          </a:xfrm>
          <a:prstGeom prst="roundRect">
            <a:avLst>
              <a:gd name="adj" fmla="val 2746"/>
            </a:avLst>
          </a:prstGeom>
          <a:solidFill>
            <a:schemeClr val="lt1">
              <a:lumMod val="95000"/>
              <a:alpha val="50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effectLst/>
              <a:uFillTx/>
              <a:latin typeface="等线"/>
              <a:ea typeface="DejaVu Sans"/>
            </a:endParaRPr>
          </a:p>
        </p:txBody>
      </p: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465120" cy="1161000"/>
          </a:xfrm>
          <a:prstGeom prst="rect">
            <a:avLst/>
          </a:prstGeom>
          <a:noFill/>
          <a:ln w="0">
            <a:noFill/>
          </a:ln>
        </p:spPr>
        <p:txBody>
          <a:bodyPr lIns="38160" rIns="38160" tIns="25560" bIns="25560" anchor="ctr">
            <a:normAutofit fontScale="85000" lnSpcReduction="19999"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With HMO supplement (2’FL and LNnT), the mean </a:t>
            </a:r>
            <a:br>
              <a:rPr sz="2800"/>
            </a:br>
            <a:r>
              <a:rPr b="0" lang="zh-CN" sz="28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添加</a:t>
            </a: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HMO</a:t>
            </a:r>
            <a:r>
              <a:rPr b="0" lang="zh-CN" sz="28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（</a:t>
            </a: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2’FL</a:t>
            </a:r>
            <a:r>
              <a:rPr b="0" lang="zh-CN" sz="28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和</a:t>
            </a: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LNnT</a:t>
            </a:r>
            <a:r>
              <a:rPr b="0" lang="zh-CN" sz="28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）后的平均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time to reach full enteral feedingwas 2 days shorter</a:t>
            </a:r>
            <a:r>
              <a:rPr b="0" lang="en-GB" sz="2894" strike="noStrike" u="none" baseline="30000">
                <a:solidFill>
                  <a:schemeClr val="dk1"/>
                </a:solidFill>
                <a:effectLst/>
                <a:uFillTx/>
                <a:latin typeface="等线 Light"/>
              </a:rPr>
              <a:t>1*</a:t>
            </a:r>
            <a:br>
              <a:rPr sz="1680"/>
            </a:br>
            <a:r>
              <a:rPr b="0" lang="zh-CN" sz="28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达到全肠内喂养的时间缩短了</a:t>
            </a: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2</a:t>
            </a:r>
            <a:r>
              <a:rPr b="0" lang="zh-CN" sz="28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天</a:t>
            </a:r>
            <a:r>
              <a:rPr b="0" lang="en-GB" sz="2894" strike="noStrike" u="none" baseline="30000">
                <a:solidFill>
                  <a:schemeClr val="dk1"/>
                </a:solidFill>
                <a:effectLst/>
                <a:uFillTx/>
                <a:latin typeface="等线 Light"/>
              </a:rPr>
              <a:t>1*</a:t>
            </a:r>
            <a:endParaRPr b="0" lang="en-US" sz="289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Textfeld 27"/>
          <p:cNvSpPr/>
          <p:nvPr/>
        </p:nvSpPr>
        <p:spPr>
          <a:xfrm>
            <a:off x="6123600" y="6307920"/>
            <a:ext cx="5430240" cy="21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t">
            <a:normAutofit fontScale="77500" lnSpcReduction="19999"/>
          </a:bodyPr>
          <a:p>
            <a:pPr algn="r" defTabSz="914400">
              <a:lnSpc>
                <a:spcPct val="100000"/>
              </a:lnSpc>
            </a:pPr>
            <a:r>
              <a:rPr b="0" lang="en-GB" sz="800" strike="noStrike" u="none">
                <a:solidFill>
                  <a:schemeClr val="dk1">
                    <a:lumMod val="60000"/>
                    <a:lumOff val="40000"/>
                  </a:schemeClr>
                </a:solidFill>
                <a:effectLst/>
                <a:uFillTx/>
                <a:latin typeface="Arial"/>
                <a:ea typeface="DejaVu Sans"/>
              </a:rPr>
              <a:t>2’FL, 2-fucosyllactose; HMO, human milk oligosaccharide; LNnT, Lacto-N-neotetraose.</a:t>
            </a:r>
            <a:br>
              <a:rPr sz="800"/>
            </a:br>
            <a:r>
              <a:rPr b="0" lang="en-GB" sz="800" strike="noStrike" u="none">
                <a:solidFill>
                  <a:schemeClr val="dk1">
                    <a:lumMod val="60000"/>
                    <a:lumOff val="40000"/>
                  </a:schemeClr>
                </a:solidFill>
                <a:effectLst/>
                <a:uFillTx/>
                <a:latin typeface="Arial"/>
                <a:ea typeface="DejaVu Sans"/>
              </a:rPr>
              <a:t>2’FL</a:t>
            </a:r>
            <a:r>
              <a:rPr b="0" lang="zh-CN" sz="800" strike="noStrike" u="none">
                <a:solidFill>
                  <a:schemeClr val="dk1">
                    <a:lumMod val="60000"/>
                    <a:lumOff val="40000"/>
                  </a:schemeClr>
                </a:solidFill>
                <a:effectLst/>
                <a:uFillTx/>
                <a:latin typeface="Arial"/>
                <a:ea typeface="DejaVu Sans"/>
              </a:rPr>
              <a:t>，</a:t>
            </a:r>
            <a:r>
              <a:rPr b="0" lang="en-GB" sz="800" strike="noStrike" u="none">
                <a:solidFill>
                  <a:schemeClr val="dk1">
                    <a:lumMod val="60000"/>
                    <a:lumOff val="40000"/>
                  </a:schemeClr>
                </a:solidFill>
                <a:effectLst/>
                <a:uFillTx/>
                <a:latin typeface="Arial"/>
                <a:ea typeface="DejaVu Sans"/>
              </a:rPr>
              <a:t>2-</a:t>
            </a:r>
            <a:r>
              <a:rPr b="0" lang="zh-CN" sz="800" strike="noStrike" u="none">
                <a:solidFill>
                  <a:schemeClr val="dk1">
                    <a:lumMod val="60000"/>
                    <a:lumOff val="40000"/>
                  </a:schemeClr>
                </a:solidFill>
                <a:effectLst/>
                <a:uFillTx/>
                <a:latin typeface="Arial"/>
                <a:ea typeface="DejaVu Sans"/>
              </a:rPr>
              <a:t>岩藻糖基乳糖；</a:t>
            </a:r>
            <a:r>
              <a:rPr b="0" lang="en-GB" sz="800" strike="noStrike" u="none">
                <a:solidFill>
                  <a:schemeClr val="dk1">
                    <a:lumMod val="60000"/>
                    <a:lumOff val="40000"/>
                  </a:schemeClr>
                </a:solidFill>
                <a:effectLst/>
                <a:uFillTx/>
                <a:latin typeface="Arial"/>
                <a:ea typeface="DejaVu Sans"/>
              </a:rPr>
              <a:t>HMO</a:t>
            </a:r>
            <a:r>
              <a:rPr b="0" lang="zh-CN" sz="800" strike="noStrike" u="none">
                <a:solidFill>
                  <a:schemeClr val="dk1">
                    <a:lumMod val="60000"/>
                    <a:lumOff val="40000"/>
                  </a:schemeClr>
                </a:solidFill>
                <a:effectLst/>
                <a:uFillTx/>
                <a:latin typeface="Arial"/>
                <a:ea typeface="DejaVu Sans"/>
              </a:rPr>
              <a:t>，人乳寡糖；</a:t>
            </a:r>
            <a:r>
              <a:rPr b="0" lang="en-GB" sz="800" strike="noStrike" u="none">
                <a:solidFill>
                  <a:schemeClr val="dk1">
                    <a:lumMod val="60000"/>
                    <a:lumOff val="40000"/>
                  </a:schemeClr>
                </a:solidFill>
                <a:effectLst/>
                <a:uFillTx/>
                <a:latin typeface="Arial"/>
                <a:ea typeface="DejaVu Sans"/>
              </a:rPr>
              <a:t>LNnT</a:t>
            </a:r>
            <a:r>
              <a:rPr b="0" lang="zh-CN" sz="800" strike="noStrike" u="none">
                <a:solidFill>
                  <a:schemeClr val="dk1">
                    <a:lumMod val="60000"/>
                    <a:lumOff val="40000"/>
                  </a:schemeClr>
                </a:solidFill>
                <a:effectLst/>
                <a:uFillTx/>
                <a:latin typeface="Arial"/>
                <a:ea typeface="DejaVu Sans"/>
              </a:rPr>
              <a:t>，乳</a:t>
            </a:r>
            <a:r>
              <a:rPr b="0" lang="en-GB" sz="800" strike="noStrike" u="none">
                <a:solidFill>
                  <a:schemeClr val="dk1">
                    <a:lumMod val="60000"/>
                    <a:lumOff val="40000"/>
                  </a:schemeClr>
                </a:solidFill>
                <a:effectLst/>
                <a:uFillTx/>
                <a:latin typeface="Arial"/>
                <a:ea typeface="DejaVu Sans"/>
              </a:rPr>
              <a:t>-N-</a:t>
            </a:r>
            <a:r>
              <a:rPr b="0" lang="zh-CN" sz="800" strike="noStrike" u="none">
                <a:solidFill>
                  <a:schemeClr val="dk1">
                    <a:lumMod val="60000"/>
                    <a:lumOff val="40000"/>
                  </a:schemeClr>
                </a:solidFill>
                <a:effectLst/>
                <a:uFillTx/>
                <a:latin typeface="Arial"/>
                <a:ea typeface="DejaVu Sans"/>
              </a:rPr>
              <a:t>新四糖。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Rectangle 13"/>
          <p:cNvSpPr/>
          <p:nvPr/>
        </p:nvSpPr>
        <p:spPr>
          <a:xfrm>
            <a:off x="6094800" y="6539040"/>
            <a:ext cx="5430240" cy="21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t">
            <a:normAutofit fontScale="77500" lnSpcReduction="19999"/>
          </a:bodyPr>
          <a:p>
            <a:pPr algn="r" defTabSz="914400">
              <a:lnSpc>
                <a:spcPct val="100000"/>
              </a:lnSpc>
            </a:pPr>
            <a:r>
              <a:rPr b="0" lang="en-GB" sz="800" strike="noStrike" u="none">
                <a:solidFill>
                  <a:schemeClr val="dk1">
                    <a:lumMod val="60000"/>
                    <a:lumOff val="40000"/>
                  </a:schemeClr>
                </a:solidFill>
                <a:effectLst/>
                <a:uFillTx/>
                <a:latin typeface="Arial"/>
                <a:ea typeface="DejaVu Sans"/>
              </a:rPr>
              <a:t>1. Hascoët JM et al., Abstract at WCPGHAN 2021. * Randomised, clinical trial </a:t>
            </a:r>
            <a:br>
              <a:rPr sz="800"/>
            </a:br>
            <a:r>
              <a:rPr b="0" lang="en-GB" sz="800" strike="noStrike" u="none">
                <a:solidFill>
                  <a:schemeClr val="dk1">
                    <a:lumMod val="60000"/>
                    <a:lumOff val="40000"/>
                  </a:schemeClr>
                </a:solidFill>
                <a:effectLst/>
                <a:uFillTx/>
                <a:latin typeface="Arial"/>
                <a:ea typeface="DejaVu Sans"/>
              </a:rPr>
              <a:t>1. Hascoët JM</a:t>
            </a:r>
            <a:r>
              <a:rPr b="0" lang="zh-CN" sz="800" strike="noStrike" u="none">
                <a:solidFill>
                  <a:schemeClr val="dk1">
                    <a:lumMod val="60000"/>
                    <a:lumOff val="40000"/>
                  </a:schemeClr>
                </a:solidFill>
                <a:effectLst/>
                <a:uFillTx/>
                <a:latin typeface="Arial"/>
                <a:ea typeface="DejaVu Sans"/>
              </a:rPr>
              <a:t>等，</a:t>
            </a:r>
            <a:r>
              <a:rPr b="0" lang="en-GB" sz="800" strike="noStrike" u="none">
                <a:solidFill>
                  <a:schemeClr val="dk1">
                    <a:lumMod val="60000"/>
                    <a:lumOff val="40000"/>
                  </a:schemeClr>
                </a:solidFill>
                <a:effectLst/>
                <a:uFillTx/>
                <a:latin typeface="Arial"/>
                <a:ea typeface="DejaVu Sans"/>
              </a:rPr>
              <a:t>WCPGHAN 2021</a:t>
            </a:r>
            <a:r>
              <a:rPr b="0" lang="zh-CN" sz="800" strike="noStrike" u="none">
                <a:solidFill>
                  <a:schemeClr val="dk1">
                    <a:lumMod val="60000"/>
                    <a:lumOff val="40000"/>
                  </a:schemeClr>
                </a:solidFill>
                <a:effectLst/>
                <a:uFillTx/>
                <a:latin typeface="Arial"/>
                <a:ea typeface="DejaVu Sans"/>
              </a:rPr>
              <a:t>摘要。</a:t>
            </a:r>
            <a:r>
              <a:rPr b="0" lang="en-GB" sz="800" strike="noStrike" u="none">
                <a:solidFill>
                  <a:schemeClr val="dk1">
                    <a:lumMod val="60000"/>
                    <a:lumOff val="40000"/>
                  </a:schemeClr>
                </a:solidFill>
                <a:effectLst/>
                <a:uFillTx/>
                <a:latin typeface="Arial"/>
                <a:ea typeface="DejaVu Sans"/>
              </a:rPr>
              <a:t>* </a:t>
            </a:r>
            <a:r>
              <a:rPr b="0" lang="zh-CN" sz="800" strike="noStrike" u="none">
                <a:solidFill>
                  <a:schemeClr val="dk1">
                    <a:lumMod val="60000"/>
                    <a:lumOff val="40000"/>
                  </a:schemeClr>
                </a:solidFill>
                <a:effectLst/>
                <a:uFillTx/>
                <a:latin typeface="Arial"/>
                <a:ea typeface="DejaVu Sans"/>
              </a:rPr>
              <a:t>随机临床试验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994680" y="5078880"/>
            <a:ext cx="3072600" cy="879480"/>
          </a:xfrm>
          <a:prstGeom prst="rect">
            <a:avLst/>
          </a:prstGeom>
          <a:noFill/>
          <a:ln w="0">
            <a:noFill/>
          </a:ln>
        </p:spPr>
        <p:txBody>
          <a:bodyPr lIns="38160" rIns="38160" tIns="25560" bIns="25560" anchor="t">
            <a:normAutofit fontScale="92500" lnSpcReduction="19999"/>
          </a:bodyPr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Faster progression to FEF may help reduce the risk of growth restriction and exacerbated gut immaturity</a:t>
            </a:r>
            <a:r>
              <a:rPr b="0" lang="en-GB" sz="1446" strike="noStrike" u="none" baseline="30000">
                <a:solidFill>
                  <a:schemeClr val="dk1"/>
                </a:solidFill>
                <a:effectLst/>
                <a:uFillTx/>
                <a:latin typeface="等线"/>
              </a:rPr>
              <a:t>1</a:t>
            </a:r>
            <a:br>
              <a:rPr sz="839.9999"/>
            </a:br>
            <a:r>
              <a:rPr b="0" lang="zh-CN" sz="14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更快地进展到</a:t>
            </a:r>
            <a:r>
              <a:rPr b="0" lang="en-GB" sz="14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FEF</a:t>
            </a:r>
            <a:r>
              <a:rPr b="0" lang="zh-CN" sz="14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可能有助于降低生长受限和肠道不成熟加剧的风险</a:t>
            </a:r>
            <a:r>
              <a:rPr b="0" lang="en-GB" sz="1446" strike="noStrike" u="none" baseline="30000">
                <a:solidFill>
                  <a:schemeClr val="dk1"/>
                </a:solidFill>
                <a:effectLst/>
                <a:uFillTx/>
                <a:latin typeface="等线"/>
              </a:rPr>
              <a:t>1</a:t>
            </a:r>
            <a:endParaRPr b="0" lang="en-US" sz="14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9" name="Group 12"/>
          <p:cNvGrpSpPr/>
          <p:nvPr/>
        </p:nvGrpSpPr>
        <p:grpSpPr>
          <a:xfrm>
            <a:off x="5007960" y="2229120"/>
            <a:ext cx="6085080" cy="2846520"/>
            <a:chOff x="5007960" y="2229120"/>
            <a:chExt cx="6085080" cy="2846520"/>
          </a:xfrm>
        </p:grpSpPr>
        <p:sp>
          <p:nvSpPr>
            <p:cNvPr id="40" name="Abgerundetes Rechteck 5"/>
            <p:cNvSpPr/>
            <p:nvPr/>
          </p:nvSpPr>
          <p:spPr>
            <a:xfrm>
              <a:off x="5052240" y="2229120"/>
              <a:ext cx="3457080" cy="200520"/>
            </a:xfrm>
            <a:prstGeom prst="roundRect">
              <a:avLst>
                <a:gd name="adj" fmla="val 0"/>
              </a:avLst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r>
                <a:rPr b="1" lang="en-GB" sz="1400" strike="noStrike" u="none">
                  <a:solidFill>
                    <a:schemeClr val="accent1"/>
                  </a:solidFill>
                  <a:effectLst/>
                  <a:uFillTx/>
                  <a:latin typeface="Arial"/>
                  <a:ea typeface="DejaVu Sans"/>
                </a:rPr>
                <a:t>Full enteral feeding^</a:t>
              </a: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41" name="Straight Connector 24"/>
            <p:cNvCxnSpPr/>
            <p:nvPr/>
          </p:nvCxnSpPr>
          <p:spPr>
            <a:xfrm>
              <a:off x="5135400" y="4770360"/>
              <a:ext cx="4555440" cy="720"/>
            </a:xfrm>
            <a:prstGeom prst="straightConnector1">
              <a:avLst/>
            </a:prstGeom>
            <a:ln w="12600">
              <a:solidFill>
                <a:schemeClr val="dk1">
                  <a:lumMod val="60000"/>
                  <a:lumOff val="40000"/>
                </a:schemeClr>
              </a:solidFill>
              <a:miter/>
            </a:ln>
          </p:spPr>
        </p:cxnSp>
        <p:sp>
          <p:nvSpPr>
            <p:cNvPr id="42" name="Rounded Rectangle 4"/>
            <p:cNvSpPr/>
            <p:nvPr/>
          </p:nvSpPr>
          <p:spPr>
            <a:xfrm>
              <a:off x="5135400" y="2597040"/>
              <a:ext cx="4142160" cy="883080"/>
            </a:xfrm>
            <a:prstGeom prst="roundRect">
              <a:avLst>
                <a:gd name="adj" fmla="val 8334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r>
                <a:rPr b="1" lang="en-US" sz="1200" strike="noStrike" u="none">
                  <a:solidFill>
                    <a:schemeClr val="lt1"/>
                  </a:solidFill>
                  <a:effectLst/>
                  <a:uFillTx/>
                  <a:latin typeface="等线"/>
                  <a:ea typeface="DejaVu Sans"/>
                </a:rPr>
                <a:t>Placebo</a:t>
              </a:r>
              <a:endParaRPr b="0" lang="en-US" sz="12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000" strike="noStrike" u="none">
                  <a:solidFill>
                    <a:schemeClr val="lt1"/>
                  </a:solidFill>
                  <a:effectLst/>
                  <a:uFillTx/>
                  <a:latin typeface="等线"/>
                  <a:ea typeface="DejaVu Sans"/>
                </a:rPr>
                <a:t>(n=43)</a:t>
              </a:r>
              <a:endParaRPr b="0" lang="en-US" sz="10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" name="Rounded Rectangle 36"/>
            <p:cNvSpPr/>
            <p:nvPr/>
          </p:nvSpPr>
          <p:spPr>
            <a:xfrm>
              <a:off x="5135400" y="3678480"/>
              <a:ext cx="3743280" cy="883080"/>
            </a:xfrm>
            <a:prstGeom prst="roundRect">
              <a:avLst>
                <a:gd name="adj" fmla="val 8334"/>
              </a:avLst>
            </a:prstGeom>
            <a:solidFill>
              <a:srgbClr val="33cc66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r>
                <a:rPr b="1" lang="en-GB" sz="1200" strike="noStrike" u="none">
                  <a:solidFill>
                    <a:schemeClr val="lt2"/>
                  </a:solidFill>
                  <a:effectLst/>
                  <a:uFillTx/>
                  <a:latin typeface="Arial"/>
                  <a:ea typeface="DejaVu Sans"/>
                </a:rPr>
                <a:t>HMO (2’FL, LNnT) supplement </a:t>
              </a:r>
              <a:endPara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000" strike="noStrike" u="none">
                  <a:solidFill>
                    <a:schemeClr val="lt2"/>
                  </a:solidFill>
                  <a:effectLst/>
                  <a:uFillTx/>
                  <a:latin typeface="等线"/>
                  <a:ea typeface="DejaVu Sans"/>
                </a:rPr>
                <a:t>(n=43)</a:t>
              </a:r>
              <a:endPara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" name="TextBox 5"/>
            <p:cNvSpPr/>
            <p:nvPr/>
          </p:nvSpPr>
          <p:spPr>
            <a:xfrm>
              <a:off x="8562600" y="2849040"/>
              <a:ext cx="62532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en-GB" sz="1800" strike="noStrike" u="none">
                  <a:solidFill>
                    <a:schemeClr val="lt1"/>
                  </a:solidFill>
                  <a:effectLst/>
                  <a:uFillTx/>
                  <a:latin typeface="Arial"/>
                  <a:ea typeface="DejaVu Sans"/>
                </a:rPr>
                <a:t>14,3</a:t>
              </a: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" name="TextBox 37"/>
            <p:cNvSpPr/>
            <p:nvPr/>
          </p:nvSpPr>
          <p:spPr>
            <a:xfrm>
              <a:off x="8092080" y="3935520"/>
              <a:ext cx="62532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en-GB" sz="1800" strike="noStrike" u="none">
                  <a:solidFill>
                    <a:schemeClr val="lt1"/>
                  </a:solidFill>
                  <a:effectLst/>
                  <a:uFillTx/>
                  <a:latin typeface="Arial"/>
                  <a:ea typeface="DejaVu Sans"/>
                </a:rPr>
                <a:t>12,2</a:t>
              </a: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" name="TextBox 7"/>
            <p:cNvSpPr/>
            <p:nvPr/>
          </p:nvSpPr>
          <p:spPr>
            <a:xfrm>
              <a:off x="5007960" y="4832640"/>
              <a:ext cx="246960" cy="24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trike="noStrike" u="none">
                  <a:solidFill>
                    <a:schemeClr val="dk1"/>
                  </a:solidFill>
                  <a:effectLst/>
                  <a:uFillTx/>
                  <a:latin typeface="等线"/>
                  <a:ea typeface="DejaVu Sans"/>
                </a:rPr>
                <a:t>0</a:t>
              </a:r>
              <a:endPara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" name="TextBox 38"/>
            <p:cNvSpPr/>
            <p:nvPr/>
          </p:nvSpPr>
          <p:spPr>
            <a:xfrm>
              <a:off x="6526080" y="4832640"/>
              <a:ext cx="246960" cy="24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trike="noStrike" u="none">
                  <a:solidFill>
                    <a:schemeClr val="dk1"/>
                  </a:solidFill>
                  <a:effectLst/>
                  <a:uFillTx/>
                  <a:latin typeface="等线"/>
                  <a:ea typeface="DejaVu Sans"/>
                </a:rPr>
                <a:t>5</a:t>
              </a:r>
              <a:endPara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" name="TextBox 39"/>
            <p:cNvSpPr/>
            <p:nvPr/>
          </p:nvSpPr>
          <p:spPr>
            <a:xfrm>
              <a:off x="8044560" y="4832640"/>
              <a:ext cx="313560" cy="24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trike="noStrike" u="none">
                  <a:solidFill>
                    <a:schemeClr val="dk1"/>
                  </a:solidFill>
                  <a:effectLst/>
                  <a:uFillTx/>
                  <a:latin typeface="等线"/>
                  <a:ea typeface="DejaVu Sans"/>
                </a:rPr>
                <a:t>10</a:t>
              </a:r>
              <a:endPara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" name="TextBox 40"/>
            <p:cNvSpPr/>
            <p:nvPr/>
          </p:nvSpPr>
          <p:spPr>
            <a:xfrm>
              <a:off x="9562680" y="4832640"/>
              <a:ext cx="313560" cy="24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trike="noStrike" u="none">
                  <a:solidFill>
                    <a:schemeClr val="dk1"/>
                  </a:solidFill>
                  <a:effectLst/>
                  <a:uFillTx/>
                  <a:latin typeface="等线"/>
                  <a:ea typeface="DejaVu Sans"/>
                </a:rPr>
                <a:t>15</a:t>
              </a:r>
              <a:endPara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" name="Pfeil nach unten 19"/>
            <p:cNvSpPr/>
            <p:nvPr/>
          </p:nvSpPr>
          <p:spPr>
            <a:xfrm rot="5400000">
              <a:off x="9577800" y="3062160"/>
              <a:ext cx="879840" cy="215028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trike="noStrike" u="none">
                <a:solidFill>
                  <a:schemeClr val="accent1"/>
                </a:solidFill>
                <a:effectLst/>
                <a:uFillTx/>
                <a:latin typeface="等线"/>
                <a:ea typeface="DejaVu Sans"/>
              </a:endParaRPr>
            </a:p>
          </p:txBody>
        </p:sp>
        <p:sp>
          <p:nvSpPr>
            <p:cNvPr id="51" name="TextBox 11"/>
            <p:cNvSpPr/>
            <p:nvPr/>
          </p:nvSpPr>
          <p:spPr>
            <a:xfrm>
              <a:off x="9244800" y="3943440"/>
              <a:ext cx="164628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en-US" sz="1800" strike="noStrike" u="none">
                  <a:solidFill>
                    <a:schemeClr val="lt2"/>
                  </a:solidFill>
                  <a:effectLst/>
                  <a:uFillTx/>
                  <a:latin typeface="等线"/>
                  <a:ea typeface="DejaVu Sans"/>
                </a:rPr>
                <a:t>2 days shorter</a:t>
              </a: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2" name="TextBox 14"/>
          <p:cNvSpPr/>
          <p:nvPr/>
        </p:nvSpPr>
        <p:spPr>
          <a:xfrm>
            <a:off x="5007960" y="5274720"/>
            <a:ext cx="4411800" cy="2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t">
            <a:normAutofit fontScale="70000" lnSpcReduction="19999"/>
          </a:bodyPr>
          <a:p>
            <a:pPr defTabSz="914400">
              <a:lnSpc>
                <a:spcPct val="100000"/>
              </a:lnSpc>
            </a:pPr>
            <a:r>
              <a:rPr b="0" lang="en-GB" sz="1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^Time to reach full enteral feeding is a reliable indicator of feeding tolerance</a:t>
            </a:r>
            <a:br>
              <a:rPr sz="1000"/>
            </a:br>
            <a:r>
              <a:rPr b="0" lang="en-GB" sz="1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^</a:t>
            </a:r>
            <a:r>
              <a:rPr b="0" lang="zh-CN" sz="1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达到全肠内喂养的时间是喂养耐受性的可靠指标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3" name="Graphic 3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792360" y="1552320"/>
            <a:ext cx="3752280" cy="3752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2025-01-11T13:04:11Z</dcterms:created>
  <dc:creator>488460324@qq.com</dc:creator>
  <dc:description/>
  <dc:language>zh-CN</dc:language>
  <cp:lastModifiedBy/>
  <dcterms:modified xsi:type="dcterms:W3CDTF">2025-07-21T08:16:15Z</dcterms:modified>
  <cp:revision>3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</vt:r8>
  </property>
  <property fmtid="{D5CDD505-2E9C-101B-9397-08002B2CF9AE}" pid="3" name="PresentationFormat">
    <vt:lpwstr>宽屏</vt:lpwstr>
  </property>
  <property fmtid="{D5CDD505-2E9C-101B-9397-08002B2CF9AE}" pid="4" name="Slides">
    <vt:r8>1</vt:r8>
  </property>
</Properties>
</file>