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embeddings/oleObject1.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layout>
        <c:manualLayout>
          <c:layoutTarget val="inner"/>
          <c:xMode val="edge"/>
          <c:yMode val="edge"/>
          <c:x val="0.0773043254376931"/>
          <c:y val="0.159523544472893"/>
          <c:w val="0.900939752832132"/>
          <c:h val="0.65802070577758"/>
        </c:manualLayout>
      </c:layout>
      <c:barChart>
        <c:barDir val="col"/>
        <c:grouping val="clustered"/>
        <c:varyColors val="0"/>
        <c:ser>
          <c:idx val="0"/>
          <c:order val="0"/>
          <c:tx>
            <c:strRef>
              <c:f>label 0</c:f>
              <c:strCache>
                <c:ptCount val="1"/>
                <c:pt idx="0">
                  <c:v>Series1</c:v>
                </c:pt>
              </c:strCache>
            </c:strRef>
          </c:tx>
          <c:spPr>
            <a:solidFill>
              <a:srgbClr val="0094d9"/>
            </a:solidFill>
            <a:ln w="0">
              <a:noFill/>
            </a:ln>
          </c:spPr>
          <c:invertIfNegative val="0"/>
          <c:dLbls>
            <c:txPr>
              <a:bodyPr wrap="square"/>
              <a:lstStyle/>
              <a:p>
                <a:pPr>
                  <a:defRPr b="0" sz="1000" spc="-1" strike="noStrike">
                    <a:solidFill>
                      <a:srgbClr val="3f4043"/>
                    </a:solidFill>
                    <a:latin typeface="Verdana"/>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errBars>
            <c:errDir val="y"/>
            <c:errBarType val="both"/>
            <c:errValType val="cust"/>
            <c:noEndCap val="0"/>
            <c:plus>
              <c:numRef>
                <c:f>1</c:f>
                <c:numCache>
                  <c:formatCode>General</c:formatCode>
                  <c:ptCount val="11"/>
                  <c:pt idx="0">
                    <c:v>1.36174277350483</c:v>
                  </c:pt>
                  <c:pt idx="1">
                    <c:v>2.65909848308883</c:v>
                  </c:pt>
                  <c:pt idx="2">
                    <c:v>1.73955998890436</c:v>
                  </c:pt>
                </c:numCache>
              </c:numRef>
            </c:plus>
            <c:minus>
              <c:numRef>
                <c:f>2</c:f>
                <c:numCache>
                  <c:formatCode>General</c:formatCode>
                  <c:ptCount val="11"/>
                  <c:pt idx="0">
                    <c:v>1.36174277350483</c:v>
                  </c:pt>
                  <c:pt idx="1">
                    <c:v>2.65909848308883</c:v>
                  </c:pt>
                  <c:pt idx="2">
                    <c:v>1.73955998890436</c:v>
                  </c:pt>
                </c:numCache>
              </c:numRef>
            </c:minus>
            <c:spPr>
              <a:ln w="9360">
                <a:solidFill>
                  <a:srgbClr val="808287"/>
                </a:solidFill>
                <a:round/>
              </a:ln>
            </c:spPr>
          </c:errBars>
          <c:cat>
            <c:strRef>
              <c:f>categories</c:f>
              <c:strCache>
                <c:ptCount val="11"/>
                <c:pt idx="0">
                  <c:v>Veghel</c:v>
                </c:pt>
                <c:pt idx="1">
                  <c:v>LEV</c:v>
                </c:pt>
                <c:pt idx="2">
                  <c:v>UDAD</c:v>
                </c:pt>
                <c:pt idx="3">
                  <c:v>CAIQ</c:v>
                </c:pt>
                <c:pt idx="4">
                  <c:v>Competitor 1 </c:v>
                </c:pt>
                <c:pt idx="5">
                  <c:v>Competitor 2</c:v>
                </c:pt>
                <c:pt idx="6">
                  <c:v>Competitor 3</c:v>
                </c:pt>
                <c:pt idx="7">
                  <c:v>Competitor 4</c:v>
                </c:pt>
                <c:pt idx="8">
                  <c:v>Competitor 5</c:v>
                </c:pt>
                <c:pt idx="9">
                  <c:v>Competitor 6</c:v>
                </c:pt>
                <c:pt idx="10">
                  <c:v>Competitor 7 </c:v>
                </c:pt>
              </c:strCache>
            </c:strRef>
          </c:cat>
          <c:val>
            <c:numRef>
              <c:f>0</c:f>
              <c:numCache>
                <c:formatCode>General</c:formatCode>
                <c:ptCount val="11"/>
                <c:pt idx="0">
                  <c:v>98.4140202678951</c:v>
                </c:pt>
                <c:pt idx="1">
                  <c:v>95.5803020697905</c:v>
                </c:pt>
                <c:pt idx="2">
                  <c:v>96.2863524782657</c:v>
                </c:pt>
                <c:pt idx="3">
                  <c:v>96.2</c:v>
                </c:pt>
                <c:pt idx="4">
                  <c:v>97.8</c:v>
                </c:pt>
                <c:pt idx="5">
                  <c:v>99.7</c:v>
                </c:pt>
                <c:pt idx="6">
                  <c:v>95.4</c:v>
                </c:pt>
                <c:pt idx="7">
                  <c:v>95.6</c:v>
                </c:pt>
                <c:pt idx="8">
                  <c:v>95.7</c:v>
                </c:pt>
                <c:pt idx="9">
                  <c:v>97.4</c:v>
                </c:pt>
                <c:pt idx="10">
                  <c:v>96.5</c:v>
                </c:pt>
              </c:numCache>
            </c:numRef>
          </c:val>
        </c:ser>
        <c:gapWidth val="219"/>
        <c:overlap val="-27"/>
        <c:axId val="51432591"/>
        <c:axId val="90830073"/>
      </c:barChart>
      <c:catAx>
        <c:axId val="51432591"/>
        <c:scaling>
          <c:orientation val="minMax"/>
        </c:scaling>
        <c:delete val="0"/>
        <c:axPos val="b"/>
        <c:numFmt formatCode="General" sourceLinked="0"/>
        <c:majorTickMark val="none"/>
        <c:minorTickMark val="none"/>
        <c:tickLblPos val="nextTo"/>
        <c:spPr>
          <a:ln w="9360">
            <a:solidFill>
              <a:srgbClr val="e2e2e3"/>
            </a:solidFill>
            <a:round/>
          </a:ln>
        </c:spPr>
        <c:txPr>
          <a:bodyPr/>
          <a:lstStyle/>
          <a:p>
            <a:pPr>
              <a:defRPr b="0" sz="900" spc="-1" strike="noStrike">
                <a:solidFill>
                  <a:srgbClr val="808287"/>
                </a:solidFill>
                <a:latin typeface="Verdana"/>
              </a:defRPr>
            </a:pPr>
          </a:p>
        </c:txPr>
        <c:crossAx val="90830073"/>
        <c:crosses val="autoZero"/>
        <c:auto val="1"/>
        <c:lblAlgn val="ctr"/>
        <c:lblOffset val="100"/>
        <c:noMultiLvlLbl val="0"/>
      </c:catAx>
      <c:valAx>
        <c:axId val="90830073"/>
        <c:scaling>
          <c:orientation val="minMax"/>
          <c:max val="100"/>
          <c:min val="80"/>
        </c:scaling>
        <c:delete val="0"/>
        <c:axPos val="l"/>
        <c:majorGridlines>
          <c:spPr>
            <a:ln w="9360">
              <a:solidFill>
                <a:srgbClr val="e2e2e3"/>
              </a:solidFill>
              <a:round/>
            </a:ln>
          </c:spPr>
        </c:majorGridlines>
        <c:numFmt formatCode="0.00" sourceLinked="0"/>
        <c:majorTickMark val="none"/>
        <c:minorTickMark val="none"/>
        <c:tickLblPos val="nextTo"/>
        <c:spPr>
          <a:ln w="6480">
            <a:noFill/>
          </a:ln>
        </c:spPr>
        <c:txPr>
          <a:bodyPr/>
          <a:lstStyle/>
          <a:p>
            <a:pPr>
              <a:defRPr b="0" sz="900" spc="-1" strike="noStrike">
                <a:solidFill>
                  <a:srgbClr val="808287"/>
                </a:solidFill>
                <a:latin typeface="Verdana"/>
              </a:defRPr>
            </a:pPr>
          </a:p>
        </c:txPr>
        <c:crossAx val="51432591"/>
        <c:crosses val="autoZero"/>
        <c:crossBetween val="between"/>
      </c:valAx>
      <c:spPr>
        <a:noFill/>
        <a:ln w="0">
          <a:noFill/>
        </a:ln>
      </c:spPr>
    </c:plotArea>
    <c:plotVisOnly val="1"/>
    <c:dispBlanksAs val="gap"/>
  </c:chart>
  <c:spPr>
    <a:noFill/>
    <a:ln w="9360">
      <a:noFill/>
    </a:ln>
  </c:spPr>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9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92"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93" name="PlaceHolder 4"/>
          <p:cNvSpPr>
            <a:spLocks noGrp="1"/>
          </p:cNvSpPr>
          <p:nvPr>
            <p:ph type="dt" idx="4"/>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94" name="PlaceHolder 5"/>
          <p:cNvSpPr>
            <a:spLocks noGrp="1"/>
          </p:cNvSpPr>
          <p:nvPr>
            <p:ph type="ftr" idx="5"/>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95" name="PlaceHolder 6"/>
          <p:cNvSpPr>
            <a:spLocks noGrp="1"/>
          </p:cNvSpPr>
          <p:nvPr>
            <p:ph type="sldNum" idx="6"/>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33047F28-5305-4DE7-BA75-DB0BA235548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sldImg"/>
          </p:nvPr>
        </p:nvSpPr>
        <p:spPr>
          <a:xfrm>
            <a:off x="685800" y="1143000"/>
            <a:ext cx="5485680" cy="3085560"/>
          </a:xfrm>
          <a:prstGeom prst="rect">
            <a:avLst/>
          </a:prstGeom>
          <a:ln w="0">
            <a:noFill/>
          </a:ln>
        </p:spPr>
      </p:sp>
      <p:sp>
        <p:nvSpPr>
          <p:cNvPr id="228"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endParaRPr b="0" lang="en-US" sz="2000" spc="-1" strike="noStrike">
              <a:latin typeface="Arial"/>
            </a:endParaRPr>
          </a:p>
        </p:txBody>
      </p:sp>
      <p:sp>
        <p:nvSpPr>
          <p:cNvPr id="229" name="PlaceHolder 3"/>
          <p:cNvSpPr>
            <a:spLocks noGrp="1"/>
          </p:cNvSpPr>
          <p:nvPr>
            <p:ph type="sldNum" idx="7"/>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defRPr b="0" lang="en-GB" sz="1200" spc="-1" strike="noStrike">
                <a:latin typeface="Times New Roman"/>
              </a:defRPr>
            </a:lvl1pPr>
          </a:lstStyle>
          <a:p>
            <a:pPr algn="r">
              <a:lnSpc>
                <a:spcPct val="100000"/>
              </a:lnSpc>
              <a:buNone/>
            </a:pPr>
            <a:fld id="{7F8AB7B8-F30B-46B2-A6CC-6A25023CEE0B}" type="slidenum">
              <a:rPr b="0" lang="en-GB" sz="1200" spc="-1" strike="noStrike">
                <a:latin typeface="Times New Roman"/>
              </a:rPr>
              <a:t>&lt;number&gt;</a:t>
            </a:fld>
            <a:endParaRPr b="0" lang="en-US"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sldImg"/>
          </p:nvPr>
        </p:nvSpPr>
        <p:spPr>
          <a:xfrm>
            <a:off x="685800" y="1143000"/>
            <a:ext cx="5485680" cy="3085560"/>
          </a:xfrm>
          <a:prstGeom prst="rect">
            <a:avLst/>
          </a:prstGeom>
          <a:ln w="0">
            <a:noFill/>
          </a:ln>
        </p:spPr>
      </p:sp>
      <p:sp>
        <p:nvSpPr>
          <p:cNvPr id="255"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With the new method analyzing LF, SN gets lower results. It is also seen that this differs per supplier. </a:t>
            </a:r>
            <a:endParaRPr b="0" lang="en-US" sz="2000" spc="-1" strike="noStrike">
              <a:latin typeface="Arial"/>
            </a:endParaRPr>
          </a:p>
        </p:txBody>
      </p:sp>
      <p:sp>
        <p:nvSpPr>
          <p:cNvPr id="256" name="PlaceHolder 3"/>
          <p:cNvSpPr>
            <a:spLocks noGrp="1"/>
          </p:cNvSpPr>
          <p:nvPr>
            <p:ph type="sldNum" idx="16"/>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nl-NL" sz="1200" spc="-1" strike="noStrike">
                <a:solidFill>
                  <a:srgbClr val="000000"/>
                </a:solidFill>
                <a:latin typeface="Calibri"/>
                <a:ea typeface="+mn-ea"/>
              </a:defRPr>
            </a:lvl1pPr>
          </a:lstStyle>
          <a:p>
            <a:pPr algn="r">
              <a:lnSpc>
                <a:spcPct val="100000"/>
              </a:lnSpc>
              <a:buNone/>
              <a:tabLst>
                <a:tab algn="l" pos="0"/>
              </a:tabLst>
            </a:pPr>
            <a:fld id="{50D5DDFD-0397-4202-8930-FF2059A6C16A}" type="slidenum">
              <a:rPr b="0" lang="nl-NL" sz="1200" spc="-1" strike="noStrike">
                <a:solidFill>
                  <a:srgbClr val="000000"/>
                </a:solidFill>
                <a:latin typeface="Calibri"/>
                <a:ea typeface="+mn-ea"/>
              </a:rPr>
              <a:t>&lt;number&gt;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sldImg"/>
          </p:nvPr>
        </p:nvSpPr>
        <p:spPr>
          <a:xfrm>
            <a:off x="685800" y="1143000"/>
            <a:ext cx="5485680" cy="3085560"/>
          </a:xfrm>
          <a:prstGeom prst="rect">
            <a:avLst/>
          </a:prstGeom>
          <a:ln w="0">
            <a:noFill/>
          </a:ln>
        </p:spPr>
      </p:sp>
      <p:sp>
        <p:nvSpPr>
          <p:cNvPr id="258"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With the new method analyzing LF, SN gets lower results. It is also seen that this differs per supplier. </a:t>
            </a:r>
            <a:endParaRPr b="0" lang="en-US" sz="2000" spc="-1" strike="noStrike">
              <a:latin typeface="Arial"/>
            </a:endParaRPr>
          </a:p>
        </p:txBody>
      </p:sp>
      <p:sp>
        <p:nvSpPr>
          <p:cNvPr id="259" name="PlaceHolder 3"/>
          <p:cNvSpPr>
            <a:spLocks noGrp="1"/>
          </p:cNvSpPr>
          <p:nvPr>
            <p:ph type="sldNum" idx="17"/>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nl-NL" sz="1200" spc="-1" strike="noStrike">
                <a:solidFill>
                  <a:srgbClr val="000000"/>
                </a:solidFill>
                <a:latin typeface="Calibri"/>
                <a:ea typeface="+mn-ea"/>
              </a:defRPr>
            </a:lvl1pPr>
          </a:lstStyle>
          <a:p>
            <a:pPr algn="r">
              <a:lnSpc>
                <a:spcPct val="100000"/>
              </a:lnSpc>
              <a:buNone/>
              <a:tabLst>
                <a:tab algn="l" pos="0"/>
              </a:tabLst>
            </a:pPr>
            <a:fld id="{942D09F1-B6B9-4619-9417-74A5CDFBF29E}" type="slidenum">
              <a:rPr b="0" lang="nl-NL" sz="1200" spc="-1" strike="noStrike">
                <a:solidFill>
                  <a:srgbClr val="000000"/>
                </a:solidFill>
                <a:latin typeface="Calibri"/>
                <a:ea typeface="+mn-ea"/>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sldImg"/>
          </p:nvPr>
        </p:nvSpPr>
        <p:spPr>
          <a:xfrm>
            <a:off x="685800" y="1143000"/>
            <a:ext cx="5485680" cy="3085560"/>
          </a:xfrm>
          <a:prstGeom prst="rect">
            <a:avLst/>
          </a:prstGeom>
          <a:ln w="0">
            <a:noFill/>
          </a:ln>
        </p:spPr>
      </p:sp>
      <p:sp>
        <p:nvSpPr>
          <p:cNvPr id="231"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With the new method analyzing LF, SN gets lower results. It is also seen that this differs per supplier. </a:t>
            </a:r>
            <a:endParaRPr b="0" lang="en-US" sz="2000" spc="-1" strike="noStrike">
              <a:latin typeface="Arial"/>
            </a:endParaRPr>
          </a:p>
        </p:txBody>
      </p:sp>
      <p:sp>
        <p:nvSpPr>
          <p:cNvPr id="232" name="PlaceHolder 3"/>
          <p:cNvSpPr>
            <a:spLocks noGrp="1"/>
          </p:cNvSpPr>
          <p:nvPr>
            <p:ph type="sldNum" idx="8"/>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nl-NL" sz="1200" spc="-1" strike="noStrike">
                <a:solidFill>
                  <a:srgbClr val="000000"/>
                </a:solidFill>
                <a:latin typeface="Calibri"/>
                <a:ea typeface="+mn-ea"/>
              </a:defRPr>
            </a:lvl1pPr>
          </a:lstStyle>
          <a:p>
            <a:pPr algn="r">
              <a:lnSpc>
                <a:spcPct val="100000"/>
              </a:lnSpc>
              <a:buNone/>
              <a:tabLst>
                <a:tab algn="l" pos="0"/>
              </a:tabLst>
            </a:pPr>
            <a:fld id="{57A6539D-ED57-484D-B6F7-2FF1C67CAC52}" type="slidenum">
              <a:rPr b="0" lang="nl-NL" sz="1200" spc="-1" strike="noStrike">
                <a:solidFill>
                  <a:srgbClr val="000000"/>
                </a:solidFill>
                <a:latin typeface="Calibri"/>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sldImg"/>
          </p:nvPr>
        </p:nvSpPr>
        <p:spPr>
          <a:xfrm>
            <a:off x="685800" y="1143000"/>
            <a:ext cx="5485680" cy="3085560"/>
          </a:xfrm>
          <a:prstGeom prst="rect">
            <a:avLst/>
          </a:prstGeom>
          <a:ln w="0">
            <a:noFill/>
          </a:ln>
        </p:spPr>
      </p:sp>
      <p:sp>
        <p:nvSpPr>
          <p:cNvPr id="234"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With the new method analyzing LF, SN gets lower results. It is also seen that this differs per supplier. </a:t>
            </a:r>
            <a:endParaRPr b="0" lang="en-US" sz="2000" spc="-1" strike="noStrike">
              <a:latin typeface="Arial"/>
            </a:endParaRPr>
          </a:p>
        </p:txBody>
      </p:sp>
      <p:sp>
        <p:nvSpPr>
          <p:cNvPr id="235" name="PlaceHolder 3"/>
          <p:cNvSpPr>
            <a:spLocks noGrp="1"/>
          </p:cNvSpPr>
          <p:nvPr>
            <p:ph type="sldNum" idx="9"/>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nl-NL" sz="1200" spc="-1" strike="noStrike">
                <a:solidFill>
                  <a:srgbClr val="000000"/>
                </a:solidFill>
                <a:latin typeface="Calibri"/>
                <a:ea typeface="+mn-ea"/>
              </a:defRPr>
            </a:lvl1pPr>
          </a:lstStyle>
          <a:p>
            <a:pPr algn="r">
              <a:lnSpc>
                <a:spcPct val="100000"/>
              </a:lnSpc>
              <a:buNone/>
              <a:tabLst>
                <a:tab algn="l" pos="0"/>
              </a:tabLst>
            </a:pPr>
            <a:fld id="{65C3A702-8036-409E-B47B-8D8EE6A94B8F}" type="slidenum">
              <a:rPr b="0" lang="nl-NL" sz="1200" spc="-1" strike="noStrike">
                <a:solidFill>
                  <a:srgbClr val="000000"/>
                </a:solidFill>
                <a:latin typeface="Calibri"/>
                <a:ea typeface="+mn-ea"/>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sldImg"/>
          </p:nvPr>
        </p:nvSpPr>
        <p:spPr>
          <a:xfrm>
            <a:off x="685800" y="1143000"/>
            <a:ext cx="5485680" cy="3085560"/>
          </a:xfrm>
          <a:prstGeom prst="rect">
            <a:avLst/>
          </a:prstGeom>
          <a:ln w="0">
            <a:noFill/>
          </a:ln>
        </p:spPr>
      </p:sp>
      <p:sp>
        <p:nvSpPr>
          <p:cNvPr id="237"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With the new method analyzing LF, SN gets lower results. It is also seen that this differs per supplier. </a:t>
            </a:r>
            <a:endParaRPr b="0" lang="en-US" sz="2000" spc="-1" strike="noStrike">
              <a:latin typeface="Arial"/>
            </a:endParaRPr>
          </a:p>
        </p:txBody>
      </p:sp>
      <p:sp>
        <p:nvSpPr>
          <p:cNvPr id="238" name="PlaceHolder 3"/>
          <p:cNvSpPr>
            <a:spLocks noGrp="1"/>
          </p:cNvSpPr>
          <p:nvPr>
            <p:ph type="sldNum" idx="10"/>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nl-NL" sz="1200" spc="-1" strike="noStrike">
                <a:solidFill>
                  <a:srgbClr val="000000"/>
                </a:solidFill>
                <a:latin typeface="Calibri"/>
                <a:ea typeface="+mn-ea"/>
              </a:defRPr>
            </a:lvl1pPr>
          </a:lstStyle>
          <a:p>
            <a:pPr algn="r">
              <a:lnSpc>
                <a:spcPct val="100000"/>
              </a:lnSpc>
              <a:buNone/>
              <a:tabLst>
                <a:tab algn="l" pos="0"/>
              </a:tabLst>
            </a:pPr>
            <a:fld id="{570B71FE-7634-4651-A7A4-D54BF162C283}" type="slidenum">
              <a:rPr b="0" lang="nl-NL" sz="1200" spc="-1" strike="noStrike">
                <a:solidFill>
                  <a:srgbClr val="000000"/>
                </a:solidFill>
                <a:latin typeface="Calibri"/>
                <a:ea typeface="+mn-ea"/>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sldImg"/>
          </p:nvPr>
        </p:nvSpPr>
        <p:spPr>
          <a:xfrm>
            <a:off x="685800" y="1143000"/>
            <a:ext cx="5485680" cy="3085560"/>
          </a:xfrm>
          <a:prstGeom prst="rect">
            <a:avLst/>
          </a:prstGeom>
          <a:ln w="0">
            <a:noFill/>
          </a:ln>
        </p:spPr>
      </p:sp>
      <p:sp>
        <p:nvSpPr>
          <p:cNvPr id="240"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With the new method analyzing LF, SN gets lower results. It is also seen that this differs per supplier. </a:t>
            </a:r>
            <a:endParaRPr b="0" lang="en-US" sz="2000" spc="-1" strike="noStrike">
              <a:latin typeface="Arial"/>
            </a:endParaRPr>
          </a:p>
        </p:txBody>
      </p:sp>
      <p:sp>
        <p:nvSpPr>
          <p:cNvPr id="241" name="PlaceHolder 3"/>
          <p:cNvSpPr>
            <a:spLocks noGrp="1"/>
          </p:cNvSpPr>
          <p:nvPr>
            <p:ph type="sldNum" idx="11"/>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nl-NL" sz="1200" spc="-1" strike="noStrike">
                <a:solidFill>
                  <a:srgbClr val="000000"/>
                </a:solidFill>
                <a:latin typeface="Calibri"/>
                <a:ea typeface="+mn-ea"/>
              </a:defRPr>
            </a:lvl1pPr>
          </a:lstStyle>
          <a:p>
            <a:pPr algn="r">
              <a:lnSpc>
                <a:spcPct val="100000"/>
              </a:lnSpc>
              <a:buNone/>
              <a:tabLst>
                <a:tab algn="l" pos="0"/>
              </a:tabLst>
            </a:pPr>
            <a:fld id="{78F245AB-747A-4D12-B5DB-3962FC8747C0}" type="slidenum">
              <a:rPr b="0" lang="nl-NL" sz="1200" spc="-1" strike="noStrike">
                <a:solidFill>
                  <a:srgbClr val="000000"/>
                </a:solidFill>
                <a:latin typeface="Calibri"/>
                <a:ea typeface="+mn-ea"/>
              </a:rPr>
              <a:t>&lt;number&gt;</a:t>
            </a:fld>
            <a:endParaRPr b="0" lang="en-US"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sldImg"/>
          </p:nvPr>
        </p:nvSpPr>
        <p:spPr>
          <a:xfrm>
            <a:off x="685800" y="1143000"/>
            <a:ext cx="5485680" cy="3085560"/>
          </a:xfrm>
          <a:prstGeom prst="rect">
            <a:avLst/>
          </a:prstGeom>
          <a:ln w="0">
            <a:noFill/>
          </a:ln>
        </p:spPr>
      </p:sp>
      <p:sp>
        <p:nvSpPr>
          <p:cNvPr id="243"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With the new method analyzing LF, SN gets lower results. It is also seen that this differs per supplier. </a:t>
            </a:r>
            <a:endParaRPr b="0" lang="en-US" sz="2000" spc="-1" strike="noStrike">
              <a:latin typeface="Arial"/>
            </a:endParaRPr>
          </a:p>
        </p:txBody>
      </p:sp>
      <p:sp>
        <p:nvSpPr>
          <p:cNvPr id="244" name="PlaceHolder 3"/>
          <p:cNvSpPr>
            <a:spLocks noGrp="1"/>
          </p:cNvSpPr>
          <p:nvPr>
            <p:ph type="sldNum" idx="12"/>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nl-NL" sz="1200" spc="-1" strike="noStrike">
                <a:solidFill>
                  <a:srgbClr val="000000"/>
                </a:solidFill>
                <a:latin typeface="Calibri"/>
                <a:ea typeface="+mn-ea"/>
              </a:defRPr>
            </a:lvl1pPr>
          </a:lstStyle>
          <a:p>
            <a:pPr algn="r">
              <a:lnSpc>
                <a:spcPct val="100000"/>
              </a:lnSpc>
              <a:buNone/>
              <a:tabLst>
                <a:tab algn="l" pos="0"/>
              </a:tabLst>
            </a:pPr>
            <a:fld id="{2A00B24C-1253-4C93-8C54-A3360CB2B503}" type="slidenum">
              <a:rPr b="0" lang="nl-NL" sz="1200" spc="-1" strike="noStrike">
                <a:solidFill>
                  <a:srgbClr val="000000"/>
                </a:solidFill>
                <a:latin typeface="Calibri"/>
                <a:ea typeface="+mn-ea"/>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sldImg"/>
          </p:nvPr>
        </p:nvSpPr>
        <p:spPr>
          <a:xfrm>
            <a:off x="685800" y="1143000"/>
            <a:ext cx="5485680" cy="3085560"/>
          </a:xfrm>
          <a:prstGeom prst="rect">
            <a:avLst/>
          </a:prstGeom>
          <a:ln w="0">
            <a:noFill/>
          </a:ln>
        </p:spPr>
      </p:sp>
      <p:sp>
        <p:nvSpPr>
          <p:cNvPr id="246"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With the new method analyzing LF, SN gets lower results. It is also seen that this differs per supplier. </a:t>
            </a:r>
            <a:endParaRPr b="0" lang="en-US" sz="2000" spc="-1" strike="noStrike">
              <a:latin typeface="Arial"/>
            </a:endParaRPr>
          </a:p>
        </p:txBody>
      </p:sp>
      <p:sp>
        <p:nvSpPr>
          <p:cNvPr id="247" name="PlaceHolder 3"/>
          <p:cNvSpPr>
            <a:spLocks noGrp="1"/>
          </p:cNvSpPr>
          <p:nvPr>
            <p:ph type="sldNum" idx="13"/>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nl-NL" sz="1200" spc="-1" strike="noStrike">
                <a:solidFill>
                  <a:srgbClr val="000000"/>
                </a:solidFill>
                <a:latin typeface="Calibri"/>
                <a:ea typeface="+mn-ea"/>
              </a:defRPr>
            </a:lvl1pPr>
          </a:lstStyle>
          <a:p>
            <a:pPr algn="r">
              <a:lnSpc>
                <a:spcPct val="100000"/>
              </a:lnSpc>
              <a:buNone/>
              <a:tabLst>
                <a:tab algn="l" pos="0"/>
              </a:tabLst>
            </a:pPr>
            <a:fld id="{D67846EB-09E7-4894-AF37-98DFC19B57C4}" type="slidenum">
              <a:rPr b="0" lang="nl-NL" sz="1200" spc="-1" strike="noStrike">
                <a:solidFill>
                  <a:srgbClr val="000000"/>
                </a:solidFill>
                <a:latin typeface="Calibri"/>
                <a:ea typeface="+mn-ea"/>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sldImg"/>
          </p:nvPr>
        </p:nvSpPr>
        <p:spPr>
          <a:xfrm>
            <a:off x="685800" y="1143000"/>
            <a:ext cx="5485680" cy="3085560"/>
          </a:xfrm>
          <a:prstGeom prst="rect">
            <a:avLst/>
          </a:prstGeom>
          <a:ln w="0">
            <a:noFill/>
          </a:ln>
        </p:spPr>
      </p:sp>
      <p:sp>
        <p:nvSpPr>
          <p:cNvPr id="249"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With the new method analyzing LF, SN gets lower results. It is also seen that this differs per supplier. </a:t>
            </a:r>
            <a:endParaRPr b="0" lang="en-US" sz="2000" spc="-1" strike="noStrike">
              <a:latin typeface="Arial"/>
            </a:endParaRPr>
          </a:p>
        </p:txBody>
      </p:sp>
      <p:sp>
        <p:nvSpPr>
          <p:cNvPr id="250" name="PlaceHolder 3"/>
          <p:cNvSpPr>
            <a:spLocks noGrp="1"/>
          </p:cNvSpPr>
          <p:nvPr>
            <p:ph type="sldNum" idx="14"/>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nl-NL" sz="1200" spc="-1" strike="noStrike">
                <a:solidFill>
                  <a:srgbClr val="000000"/>
                </a:solidFill>
                <a:latin typeface="Calibri"/>
                <a:ea typeface="+mn-ea"/>
              </a:defRPr>
            </a:lvl1pPr>
          </a:lstStyle>
          <a:p>
            <a:pPr algn="r">
              <a:lnSpc>
                <a:spcPct val="100000"/>
              </a:lnSpc>
              <a:buNone/>
              <a:tabLst>
                <a:tab algn="l" pos="0"/>
              </a:tabLst>
            </a:pPr>
            <a:fld id="{6C3B7598-1A52-49B6-9A1B-12017CCCB352}" type="slidenum">
              <a:rPr b="0" lang="nl-NL" sz="1200" spc="-1" strike="noStrike">
                <a:solidFill>
                  <a:srgbClr val="000000"/>
                </a:solidFill>
                <a:latin typeface="Calibri"/>
                <a:ea typeface="+mn-ea"/>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sldImg"/>
          </p:nvPr>
        </p:nvSpPr>
        <p:spPr>
          <a:xfrm>
            <a:off x="685800" y="1143000"/>
            <a:ext cx="5485680" cy="3085560"/>
          </a:xfrm>
          <a:prstGeom prst="rect">
            <a:avLst/>
          </a:prstGeom>
          <a:ln w="0">
            <a:noFill/>
          </a:ln>
        </p:spPr>
      </p:sp>
      <p:sp>
        <p:nvSpPr>
          <p:cNvPr id="252" name="PlaceHolder 2"/>
          <p:cNvSpPr>
            <a:spLocks noGrp="1"/>
          </p:cNvSpPr>
          <p:nvPr>
            <p:ph type="body"/>
          </p:nvPr>
        </p:nvSpPr>
        <p:spPr>
          <a:xfrm>
            <a:off x="685800" y="4400640"/>
            <a:ext cx="5485680" cy="359964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With the new method analyzing LF, SN gets lower results. It is also seen that this differs per supplier. </a:t>
            </a:r>
            <a:endParaRPr b="0" lang="en-US" sz="2000" spc="-1" strike="noStrike">
              <a:latin typeface="Arial"/>
            </a:endParaRPr>
          </a:p>
        </p:txBody>
      </p:sp>
      <p:sp>
        <p:nvSpPr>
          <p:cNvPr id="253" name="PlaceHolder 3"/>
          <p:cNvSpPr>
            <a:spLocks noGrp="1"/>
          </p:cNvSpPr>
          <p:nvPr>
            <p:ph type="sldNum" idx="15"/>
          </p:nvPr>
        </p:nvSpPr>
        <p:spPr>
          <a:xfrm>
            <a:off x="3884760" y="8685360"/>
            <a:ext cx="2971080" cy="457920"/>
          </a:xfrm>
          <a:prstGeom prst="rect">
            <a:avLst/>
          </a:prstGeom>
          <a:noFill/>
          <a:ln w="0">
            <a:noFill/>
          </a:ln>
        </p:spPr>
        <p:txBody>
          <a:bodyPr lIns="0" rIns="0" tIns="0" bIns="0" anchor="b">
            <a:noAutofit/>
          </a:bodyPr>
          <a:lstStyle>
            <a:lvl1pPr algn="r">
              <a:lnSpc>
                <a:spcPct val="100000"/>
              </a:lnSpc>
              <a:buNone/>
              <a:tabLst>
                <a:tab algn="l" pos="0"/>
              </a:tabLst>
              <a:defRPr b="0" lang="nl-NL" sz="1200" spc="-1" strike="noStrike">
                <a:solidFill>
                  <a:srgbClr val="000000"/>
                </a:solidFill>
                <a:latin typeface="Calibri"/>
                <a:ea typeface="+mn-ea"/>
              </a:defRPr>
            </a:lvl1pPr>
          </a:lstStyle>
          <a:p>
            <a:pPr algn="r">
              <a:lnSpc>
                <a:spcPct val="100000"/>
              </a:lnSpc>
              <a:buNone/>
              <a:tabLst>
                <a:tab algn="l" pos="0"/>
              </a:tabLst>
            </a:pPr>
            <a:fld id="{E3E6D328-9F5C-4AC0-9C8F-9A4E285306F9}" type="slidenum">
              <a:rPr b="0" lang="nl-NL" sz="1200" spc="-1" strike="noStrike">
                <a:solidFill>
                  <a:srgbClr val="000000"/>
                </a:solidFill>
                <a:latin typeface="Calibri"/>
                <a:ea typeface="+mn-ea"/>
              </a:rPr>
              <a:t>&lt;number&gt;</a:t>
            </a:fld>
            <a:endParaRPr b="0" lang="en-US" sz="1200" spc="-1" strike="noStrike">
              <a:latin typeface="Times New Roman"/>
            </a:endParaRPr>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1206841D-6A6A-42B0-AA4C-BCD2AC13B166}"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876C93F-CDF1-4F48-B07B-7E8616247D23}"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FD7B0C1-A01E-4647-B988-25F89DEFDACF}"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BDF4888-5CFB-4716-A1CC-54CD13513513}"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427C4E9-5A8E-4A1E-BC23-D6A1FDD31D91}"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64CAA9C-606D-4BC3-B80D-CAB5CF3E737D}"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24460D1-1E4A-49DB-9472-FF985EB16447}"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07F3737-061A-4D38-95EB-CF4A1688CEAE}"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0B46230-982D-4E4F-ABAF-EA238FB1DA2E}"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DF2D09D-E0B1-4BB4-94A2-9C686717B3D6}"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A1A9BA25-7AAF-4BBE-BC58-DA93490F59B5}"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B2FA5E92-02F4-40F3-91BC-3E9B35E695AB}"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oleObject" Target="../embeddings/oleObject1.bin"/><Relationship Id="rId3" Type="http://schemas.openxmlformats.org/officeDocument/2006/relationships/image" Target="../media/image1.wmf"/><Relationship Id="rId4" Type="http://schemas.openxmlformats.org/officeDocument/2006/relationships/image" Target="../media/image2.png"/><Relationship Id="rId5" Type="http://schemas.openxmlformats.org/officeDocument/2006/relationships/image" Target="../media/image3.jpe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oleObject" Target="../embeddings/oleObject1.bin"/><Relationship Id="rId3" Type="http://schemas.openxmlformats.org/officeDocument/2006/relationships/image" Target="../media/image4.wmf"/><Relationship Id="rId4" Type="http://schemas.openxmlformats.org/officeDocument/2006/relationships/image" Target="../media/image5.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aphicFrame>
        <p:nvGraphicFramePr>
          <p:cNvPr id="0" name="Object 7"/>
          <p:cNvGraphicFramePr/>
          <p:nvPr/>
        </p:nvGraphicFramePr>
        <p:xfrm>
          <a:off x="2160" y="2160"/>
          <a:ext cx="1440" cy="1440"/>
        </p:xfrm>
        <a:graphic>
          <a:graphicData uri="http://schemas.openxmlformats.org/presentationml/2006/ole">
            <p:oleObj r:id="rId2" spid="">
              <p:embed/>
              <p:pic>
                <p:nvPicPr>
                  <p:cNvPr id="1" name="Object 7" descr=""/>
                  <p:cNvPicPr/>
                  <p:nvPr/>
                </p:nvPicPr>
                <p:blipFill>
                  <a:blip r:embed="rId3"/>
                  <a:stretch/>
                </p:blipFill>
                <p:spPr>
                  <a:xfrm>
                    <a:off x="2160" y="2160"/>
                    <a:ext cx="1440" cy="1440"/>
                  </a:xfrm>
                  <a:prstGeom prst="rect">
                    <a:avLst/>
                  </a:prstGeom>
                  <a:ln w="0">
                    <a:noFill/>
                  </a:ln>
                </p:spPr>
              </p:pic>
            </p:oleObj>
          </a:graphicData>
        </a:graphic>
      </p:graphicFrame>
      <p:pic>
        <p:nvPicPr>
          <p:cNvPr id="2" name="Picture 4" descr=""/>
          <p:cNvPicPr/>
          <p:nvPr/>
        </p:nvPicPr>
        <p:blipFill>
          <a:blip r:embed="rId4"/>
          <a:stretch/>
        </p:blipFill>
        <p:spPr>
          <a:xfrm>
            <a:off x="10698120" y="6001200"/>
            <a:ext cx="1172520" cy="600120"/>
          </a:xfrm>
          <a:prstGeom prst="rect">
            <a:avLst/>
          </a:prstGeom>
          <a:ln w="0">
            <a:noFill/>
          </a:ln>
        </p:spPr>
      </p:pic>
      <p:pic>
        <p:nvPicPr>
          <p:cNvPr id="3" name="Tijdelijke aanduiding voor afbeelding 6" descr="Afbeelding met muur, vloer, kamer&#10;&#10;Automatisch gegenereerde beschrijving"/>
          <p:cNvPicPr/>
          <p:nvPr/>
        </p:nvPicPr>
        <p:blipFill>
          <a:blip r:embed="rId5"/>
          <a:stretch/>
        </p:blipFill>
        <p:spPr>
          <a:xfrm>
            <a:off x="0" y="0"/>
            <a:ext cx="12191400" cy="6857280"/>
          </a:xfrm>
          <a:prstGeom prst="rect">
            <a:avLst/>
          </a:prstGeom>
          <a:ln w="0">
            <a:noFill/>
          </a:ln>
        </p:spPr>
      </p:pic>
      <p:sp>
        <p:nvSpPr>
          <p:cNvPr id="4" name="Tekstvak 12"/>
          <p:cNvSpPr/>
          <p:nvPr/>
        </p:nvSpPr>
        <p:spPr>
          <a:xfrm>
            <a:off x="1024920" y="6536880"/>
            <a:ext cx="1951560" cy="121680"/>
          </a:xfrm>
          <a:prstGeom prst="rect">
            <a:avLst/>
          </a:prstGeom>
          <a:noFill/>
          <a:ln w="0">
            <a:noFill/>
          </a:ln>
        </p:spPr>
        <p:style>
          <a:lnRef idx="0"/>
          <a:fillRef idx="0"/>
          <a:effectRef idx="0"/>
          <a:fontRef idx="minor"/>
        </p:style>
        <p:txBody>
          <a:bodyPr wrap="none" lIns="0" rIns="0" tIns="0" bIns="0" anchor="t">
            <a:spAutoFit/>
          </a:bodyPr>
          <a:p>
            <a:pPr>
              <a:lnSpc>
                <a:spcPct val="100000"/>
              </a:lnSpc>
              <a:buNone/>
            </a:pPr>
            <a:r>
              <a:rPr b="0" lang="en-GB" sz="800" spc="-1" strike="noStrike">
                <a:solidFill>
                  <a:srgbClr val="929293"/>
                </a:solidFill>
                <a:latin typeface="Verdana"/>
                <a:ea typeface="DejaVu Sans"/>
              </a:rPr>
              <a:t>© 2021 FrieslandCampina Ingredients</a:t>
            </a:r>
            <a:endParaRPr b="0" lang="en-US" sz="800" spc="-1" strike="noStrike">
              <a:latin typeface="Arial"/>
            </a:endParaRPr>
          </a:p>
        </p:txBody>
      </p:sp>
      <p:grpSp>
        <p:nvGrpSpPr>
          <p:cNvPr id="5" name="Groep 11"/>
          <p:cNvGrpSpPr/>
          <p:nvPr/>
        </p:nvGrpSpPr>
        <p:grpSpPr>
          <a:xfrm>
            <a:off x="12261960" y="576000"/>
            <a:ext cx="1130400" cy="755640"/>
            <a:chOff x="12261960" y="576000"/>
            <a:chExt cx="1130400" cy="755640"/>
          </a:xfrm>
        </p:grpSpPr>
        <p:sp>
          <p:nvSpPr>
            <p:cNvPr id="6" name="Freeform 20"/>
            <p:cNvSpPr/>
            <p:nvPr/>
          </p:nvSpPr>
          <p:spPr>
            <a:xfrm flipH="1">
              <a:off x="12261600" y="576000"/>
              <a:ext cx="250200" cy="182160"/>
            </a:xfrm>
            <a:custGeom>
              <a:avLst/>
              <a:gdLst/>
              <a:ahLst/>
              <a:rect l="l" t="t" r="r" b="b"/>
              <a:pathLst>
                <a:path w="48" h="35">
                  <a:moveTo>
                    <a:pt x="3" y="22"/>
                  </a:moveTo>
                  <a:cubicBezTo>
                    <a:pt x="5" y="22"/>
                    <a:pt x="21" y="23"/>
                    <a:pt x="32" y="24"/>
                  </a:cubicBezTo>
                  <a:cubicBezTo>
                    <a:pt x="31" y="24"/>
                    <a:pt x="30" y="25"/>
                    <a:pt x="29" y="25"/>
                  </a:cubicBezTo>
                  <a:cubicBezTo>
                    <a:pt x="24" y="28"/>
                    <a:pt x="22" y="31"/>
                    <a:pt x="22" y="31"/>
                  </a:cubicBezTo>
                  <a:cubicBezTo>
                    <a:pt x="21" y="34"/>
                    <a:pt x="21" y="35"/>
                    <a:pt x="23" y="33"/>
                  </a:cubicBezTo>
                  <a:cubicBezTo>
                    <a:pt x="23" y="33"/>
                    <a:pt x="26" y="31"/>
                    <a:pt x="31" y="28"/>
                  </a:cubicBezTo>
                  <a:cubicBezTo>
                    <a:pt x="33" y="27"/>
                    <a:pt x="36" y="26"/>
                    <a:pt x="39" y="25"/>
                  </a:cubicBezTo>
                  <a:cubicBezTo>
                    <a:pt x="40" y="24"/>
                    <a:pt x="42" y="24"/>
                    <a:pt x="44" y="23"/>
                  </a:cubicBezTo>
                  <a:cubicBezTo>
                    <a:pt x="46" y="22"/>
                    <a:pt x="46" y="22"/>
                    <a:pt x="46" y="22"/>
                  </a:cubicBezTo>
                  <a:cubicBezTo>
                    <a:pt x="47" y="22"/>
                    <a:pt x="47" y="22"/>
                    <a:pt x="47" y="22"/>
                  </a:cubicBezTo>
                  <a:cubicBezTo>
                    <a:pt x="47" y="22"/>
                    <a:pt x="47" y="22"/>
                    <a:pt x="47" y="22"/>
                  </a:cubicBezTo>
                  <a:cubicBezTo>
                    <a:pt x="48" y="20"/>
                    <a:pt x="48" y="19"/>
                    <a:pt x="47" y="18"/>
                  </a:cubicBezTo>
                  <a:cubicBezTo>
                    <a:pt x="46" y="17"/>
                    <a:pt x="46" y="17"/>
                    <a:pt x="46" y="17"/>
                  </a:cubicBezTo>
                  <a:cubicBezTo>
                    <a:pt x="33" y="10"/>
                    <a:pt x="21" y="1"/>
                    <a:pt x="20" y="1"/>
                  </a:cubicBezTo>
                  <a:cubicBezTo>
                    <a:pt x="18" y="0"/>
                    <a:pt x="13" y="1"/>
                    <a:pt x="17" y="4"/>
                  </a:cubicBezTo>
                  <a:cubicBezTo>
                    <a:pt x="18" y="6"/>
                    <a:pt x="28" y="14"/>
                    <a:pt x="40" y="19"/>
                  </a:cubicBezTo>
                  <a:cubicBezTo>
                    <a:pt x="39" y="20"/>
                    <a:pt x="39" y="20"/>
                    <a:pt x="38" y="20"/>
                  </a:cubicBezTo>
                  <a:cubicBezTo>
                    <a:pt x="28" y="19"/>
                    <a:pt x="4" y="16"/>
                    <a:pt x="3" y="17"/>
                  </a:cubicBezTo>
                  <a:cubicBezTo>
                    <a:pt x="2" y="18"/>
                    <a:pt x="0" y="21"/>
                    <a:pt x="3" y="22"/>
                  </a:cubicBezTo>
                  <a:close/>
                </a:path>
              </a:pathLst>
            </a:custGeom>
            <a:solidFill>
              <a:srgbClr val="ec008c"/>
            </a:solidFill>
            <a:ln w="0">
              <a:noFill/>
            </a:ln>
          </p:spPr>
          <p:style>
            <a:lnRef idx="0"/>
            <a:fillRef idx="0"/>
            <a:effectRef idx="0"/>
            <a:fontRef idx="minor"/>
          </p:style>
        </p:sp>
        <p:sp>
          <p:nvSpPr>
            <p:cNvPr id="7" name="Tekstvak 14"/>
            <p:cNvSpPr/>
            <p:nvPr/>
          </p:nvSpPr>
          <p:spPr>
            <a:xfrm>
              <a:off x="12263040" y="758880"/>
              <a:ext cx="1129320" cy="572760"/>
            </a:xfrm>
            <a:prstGeom prst="rect">
              <a:avLst/>
            </a:prstGeom>
            <a:noFill/>
            <a:ln w="0">
              <a:noFill/>
            </a:ln>
          </p:spPr>
          <p:style>
            <a:lnRef idx="0"/>
            <a:fillRef idx="0"/>
            <a:effectRef idx="0"/>
            <a:fontRef idx="minor"/>
          </p:style>
          <p:txBody>
            <a:bodyPr lIns="0" rIns="0" tIns="0" bIns="0" anchor="t">
              <a:spAutoFit/>
            </a:bodyPr>
            <a:p>
              <a:pPr>
                <a:lnSpc>
                  <a:spcPct val="100000"/>
                </a:lnSpc>
                <a:buNone/>
              </a:pPr>
              <a:r>
                <a:rPr b="0" lang="en-GB" sz="939" spc="-1" strike="noStrike">
                  <a:solidFill>
                    <a:srgbClr val="3f4043"/>
                  </a:solidFill>
                  <a:latin typeface="Verdana"/>
                  <a:ea typeface="DejaVu Sans"/>
                </a:rPr>
                <a:t>Delete the stamps</a:t>
              </a:r>
              <a:br>
                <a:rPr sz="939.9999"/>
              </a:br>
              <a:r>
                <a:rPr b="0" lang="en-GB" sz="939" spc="-1" strike="noStrike">
                  <a:solidFill>
                    <a:srgbClr val="3f4043"/>
                  </a:solidFill>
                  <a:latin typeface="Verdana"/>
                  <a:ea typeface="DejaVu Sans"/>
                </a:rPr>
                <a:t>you don’t use and align the correct one on top</a:t>
              </a:r>
              <a:endParaRPr b="0" lang="en-US" sz="939" spc="-1" strike="noStrike">
                <a:latin typeface="Arial"/>
              </a:endParaRPr>
            </a:p>
          </p:txBody>
        </p:sp>
      </p:grpSp>
      <p:sp>
        <p:nvSpPr>
          <p:cNvPr id="8" name="PlaceHolder 1"/>
          <p:cNvSpPr>
            <a:spLocks noGrp="1"/>
          </p:cNvSpPr>
          <p:nvPr>
            <p:ph type="title"/>
          </p:nvPr>
        </p:nvSpPr>
        <p:spPr>
          <a:xfrm>
            <a:off x="575640" y="548280"/>
            <a:ext cx="11039760" cy="103608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aphicFrame>
        <p:nvGraphicFramePr>
          <p:cNvPr id="46" name="Object 7"/>
          <p:cNvGraphicFramePr/>
          <p:nvPr/>
        </p:nvGraphicFramePr>
        <p:xfrm>
          <a:off x="2160" y="2160"/>
          <a:ext cx="1440" cy="1440"/>
        </p:xfrm>
        <a:graphic>
          <a:graphicData uri="http://schemas.openxmlformats.org/presentationml/2006/ole">
            <p:oleObj r:id="rId2" spid="">
              <p:embed/>
              <p:pic>
                <p:nvPicPr>
                  <p:cNvPr id="47" name="Object 7" descr=""/>
                  <p:cNvPicPr/>
                  <p:nvPr/>
                </p:nvPicPr>
                <p:blipFill>
                  <a:blip r:embed="rId3"/>
                  <a:stretch/>
                </p:blipFill>
                <p:spPr>
                  <a:xfrm>
                    <a:off x="2160" y="2160"/>
                    <a:ext cx="1440" cy="1440"/>
                  </a:xfrm>
                  <a:prstGeom prst="rect">
                    <a:avLst/>
                  </a:prstGeom>
                  <a:ln w="0">
                    <a:noFill/>
                  </a:ln>
                </p:spPr>
              </p:pic>
            </p:oleObj>
          </a:graphicData>
        </a:graphic>
      </p:graphicFrame>
      <p:pic>
        <p:nvPicPr>
          <p:cNvPr id="48" name="Picture 4" descr=""/>
          <p:cNvPicPr/>
          <p:nvPr/>
        </p:nvPicPr>
        <p:blipFill>
          <a:blip r:embed="rId4"/>
          <a:stretch/>
        </p:blipFill>
        <p:spPr>
          <a:xfrm>
            <a:off x="10698120" y="6001200"/>
            <a:ext cx="1172520" cy="600120"/>
          </a:xfrm>
          <a:prstGeom prst="rect">
            <a:avLst/>
          </a:prstGeom>
          <a:ln w="0">
            <a:noFill/>
          </a:ln>
        </p:spPr>
      </p:pic>
      <p:sp>
        <p:nvSpPr>
          <p:cNvPr id="49" name="PlaceHolder 1"/>
          <p:cNvSpPr>
            <a:spLocks noGrp="1"/>
          </p:cNvSpPr>
          <p:nvPr>
            <p:ph type="ftr" idx="1"/>
          </p:nvPr>
        </p:nvSpPr>
        <p:spPr>
          <a:xfrm>
            <a:off x="848880" y="6491520"/>
            <a:ext cx="1651320" cy="101880"/>
          </a:xfrm>
          <a:prstGeom prst="rect">
            <a:avLst/>
          </a:prstGeom>
          <a:noFill/>
          <a:ln w="0">
            <a:noFill/>
          </a:ln>
        </p:spPr>
        <p:txBody>
          <a:bodyPr lIns="0" rIns="0" tIns="0" bIns="0" anchor="ctr">
            <a:noAutofit/>
          </a:bodyPr>
          <a:lstStyle>
            <a:lvl1pPr>
              <a:lnSpc>
                <a:spcPct val="100000"/>
              </a:lnSpc>
              <a:buNone/>
              <a:defRPr b="0" lang="en-GB" sz="670" spc="-1" strike="noStrike">
                <a:solidFill>
                  <a:srgbClr val="929293"/>
                </a:solidFill>
                <a:latin typeface="Verdana"/>
              </a:defRPr>
            </a:lvl1pPr>
          </a:lstStyle>
          <a:p>
            <a:pPr>
              <a:lnSpc>
                <a:spcPct val="100000"/>
              </a:lnSpc>
              <a:buNone/>
            </a:pPr>
            <a:r>
              <a:rPr b="0" lang="en-GB" sz="670" spc="-1" strike="noStrike">
                <a:solidFill>
                  <a:srgbClr val="929293"/>
                </a:solidFill>
                <a:latin typeface="Verdana"/>
              </a:rPr>
              <a:t>&lt;footer&gt;</a:t>
            </a:r>
            <a:endParaRPr b="0" lang="en-US" sz="670" spc="-1" strike="noStrike">
              <a:latin typeface="Times New Roman"/>
            </a:endParaRPr>
          </a:p>
        </p:txBody>
      </p:sp>
      <p:sp>
        <p:nvSpPr>
          <p:cNvPr id="50" name="PlaceHolder 2"/>
          <p:cNvSpPr>
            <a:spLocks noGrp="1"/>
          </p:cNvSpPr>
          <p:nvPr>
            <p:ph type="sldNum" idx="2"/>
          </p:nvPr>
        </p:nvSpPr>
        <p:spPr>
          <a:xfrm>
            <a:off x="580320" y="6491520"/>
            <a:ext cx="146880" cy="101880"/>
          </a:xfrm>
          <a:prstGeom prst="rect">
            <a:avLst/>
          </a:prstGeom>
          <a:noFill/>
          <a:ln w="0">
            <a:noFill/>
          </a:ln>
        </p:spPr>
        <p:txBody>
          <a:bodyPr lIns="0" rIns="0" tIns="0" bIns="0" anchor="ctr">
            <a:noAutofit/>
          </a:bodyPr>
          <a:lstStyle>
            <a:lvl1pPr>
              <a:lnSpc>
                <a:spcPct val="100000"/>
              </a:lnSpc>
              <a:buNone/>
              <a:defRPr b="0" lang="en-GB" sz="670" spc="-1" strike="noStrike">
                <a:solidFill>
                  <a:srgbClr val="929293"/>
                </a:solidFill>
                <a:latin typeface="Verdana"/>
              </a:defRPr>
            </a:lvl1pPr>
          </a:lstStyle>
          <a:p>
            <a:pPr>
              <a:lnSpc>
                <a:spcPct val="100000"/>
              </a:lnSpc>
              <a:buNone/>
            </a:pPr>
            <a:fld id="{CC1E52EE-8251-4DB0-B6BC-849F37B70D6D}" type="slidenum">
              <a:rPr b="0" lang="en-GB" sz="670" spc="-1" strike="noStrike">
                <a:solidFill>
                  <a:srgbClr val="929293"/>
                </a:solidFill>
                <a:latin typeface="Verdana"/>
              </a:rPr>
              <a:t>&lt;number&gt;</a:t>
            </a:fld>
            <a:endParaRPr b="0" lang="en-US" sz="670" spc="-1" strike="noStrike">
              <a:latin typeface="Times New Roman"/>
            </a:endParaRPr>
          </a:p>
        </p:txBody>
      </p:sp>
      <p:sp>
        <p:nvSpPr>
          <p:cNvPr id="51" name="PlaceHolder 3"/>
          <p:cNvSpPr>
            <a:spLocks noGrp="1"/>
          </p:cNvSpPr>
          <p:nvPr>
            <p:ph type="dt" idx="3"/>
          </p:nvPr>
        </p:nvSpPr>
        <p:spPr>
          <a:xfrm>
            <a:off x="10237680" y="6491520"/>
            <a:ext cx="457560" cy="101880"/>
          </a:xfrm>
          <a:prstGeom prst="rect">
            <a:avLst/>
          </a:prstGeom>
          <a:noFill/>
          <a:ln w="0">
            <a:noFill/>
          </a:ln>
        </p:spPr>
        <p:txBody>
          <a:bodyPr lIns="0" rIns="0" tIns="0" bIns="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2"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s/_rels/slide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32.wmf"/><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33.wmf"/><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7.wmf"/><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slideLayout" Target="../slideLayouts/slideLayout13.xml"/><Relationship Id="rId10"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4.wmf"/><Relationship Id="rId3" Type="http://schemas.openxmlformats.org/officeDocument/2006/relationships/image" Target="../media/image15.pn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6.wmf"/><Relationship Id="rId3" Type="http://schemas.openxmlformats.org/officeDocument/2006/relationships/chart" Target="../charts/chart1.xml"/><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slideLayout" Target="../slideLayouts/slideLayout13.xml"/><Relationship Id="rId8"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0.wmf"/><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1.wmf"/><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slideLayout" Target="../slideLayouts/slideLayout13.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4.wmf"/><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slideLayout" Target="../slideLayouts/slideLayout13.xml"/><Relationship Id="rId9"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30.wmf"/><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31.wmf"/><Relationship Id="rId3" Type="http://schemas.openxmlformats.org/officeDocument/2006/relationships/slideLayout" Target="../slideLayouts/slideLayout13.xml"/><Relationship Id="rId4"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p:nvPr>
        </p:nvSpPr>
        <p:spPr>
          <a:xfrm>
            <a:off x="336600" y="0"/>
            <a:ext cx="4429080" cy="4652640"/>
          </a:xfrm>
          <a:prstGeom prst="rect">
            <a:avLst/>
          </a:prstGeom>
          <a:solidFill>
            <a:srgbClr val="ffffff">
              <a:alpha val="85000"/>
            </a:srgbClr>
          </a:solidFill>
          <a:ln w="0">
            <a:noFill/>
          </a:ln>
        </p:spPr>
        <p:txBody>
          <a:bodyPr lIns="38160" rIns="38160" tIns="25560" bIns="25560" anchor="b">
            <a:normAutofit/>
          </a:bodyPr>
          <a:p>
            <a:pPr>
              <a:lnSpc>
                <a:spcPct val="113000"/>
              </a:lnSpc>
              <a:buNone/>
              <a:tabLst>
                <a:tab algn="l" pos="0"/>
              </a:tabLst>
            </a:pPr>
            <a:r>
              <a:rPr b="0" lang="en-US" sz="2000" spc="-1" strike="noStrike">
                <a:solidFill>
                  <a:srgbClr val="0094d9"/>
                </a:solidFill>
                <a:latin typeface="Verdana"/>
              </a:rPr>
              <a:t>Technical session of Vivinal LF recovery in GB method with local customers</a:t>
            </a:r>
            <a:endParaRPr b="0" lang="en-US" sz="2000" spc="-1" strike="noStrike">
              <a:latin typeface="Arial"/>
            </a:endParaRPr>
          </a:p>
          <a:p>
            <a:pPr>
              <a:lnSpc>
                <a:spcPct val="113000"/>
              </a:lnSpc>
              <a:buNone/>
              <a:tabLst>
                <a:tab algn="l" pos="0"/>
              </a:tabLst>
            </a:pPr>
            <a:r>
              <a:rPr b="0" lang="zh-CN" sz="2000" spc="-1" strike="noStrike">
                <a:solidFill>
                  <a:srgbClr val="0094d9"/>
                </a:solidFill>
                <a:latin typeface="Verdana"/>
              </a:rPr>
              <a:t>与当地客户讨论</a:t>
            </a:r>
            <a:r>
              <a:rPr b="0" lang="en-US" sz="2000" spc="-1" strike="noStrike">
                <a:solidFill>
                  <a:srgbClr val="0094d9"/>
                </a:solidFill>
                <a:latin typeface="Verdana"/>
              </a:rPr>
              <a:t>Vivinal LF</a:t>
            </a:r>
            <a:r>
              <a:rPr b="0" lang="zh-CN" sz="2000" spc="-1" strike="noStrike">
                <a:solidFill>
                  <a:srgbClr val="0094d9"/>
                </a:solidFill>
                <a:latin typeface="Verdana"/>
              </a:rPr>
              <a:t>在</a:t>
            </a:r>
            <a:r>
              <a:rPr b="0" lang="en-US" sz="2000" spc="-1" strike="noStrike">
                <a:solidFill>
                  <a:srgbClr val="0094d9"/>
                </a:solidFill>
                <a:latin typeface="Verdana"/>
              </a:rPr>
              <a:t>GB</a:t>
            </a:r>
            <a:r>
              <a:rPr b="0" lang="zh-CN" sz="2000" spc="-1" strike="noStrike">
                <a:solidFill>
                  <a:srgbClr val="0094d9"/>
                </a:solidFill>
                <a:latin typeface="Verdana"/>
              </a:rPr>
              <a:t>方法中的回收技术会议</a:t>
            </a:r>
            <a:endParaRPr b="0" lang="en-US" sz="2000" spc="-1" strike="noStrike">
              <a:latin typeface="Arial"/>
            </a:endParaRPr>
          </a:p>
        </p:txBody>
      </p:sp>
      <p:sp>
        <p:nvSpPr>
          <p:cNvPr id="97" name="PlaceHolder 2"/>
          <p:cNvSpPr>
            <a:spLocks noGrp="1"/>
          </p:cNvSpPr>
          <p:nvPr>
            <p:ph/>
          </p:nvPr>
        </p:nvSpPr>
        <p:spPr>
          <a:xfrm>
            <a:off x="662400" y="374400"/>
            <a:ext cx="1737000" cy="1045800"/>
          </a:xfrm>
          <a:prstGeom prst="rect">
            <a:avLst/>
          </a:prstGeom>
          <a:blipFill rotWithShape="0">
            <a:blip r:embed="rId1"/>
            <a:stretch/>
          </a:blipFill>
          <a:ln w="0">
            <a:noFill/>
          </a:ln>
        </p:spPr>
        <p:txBody>
          <a:bodyPr lIns="0" rIns="0" tIns="0" bIns="0" anchor="t">
            <a:noAutofit/>
          </a:bodyPr>
          <a:p>
            <a:endParaRPr b="0" lang="en-US" sz="3200" spc="-1" strike="noStrike">
              <a:latin typeface="Arial"/>
            </a:endParaRPr>
          </a:p>
        </p:txBody>
      </p:sp>
      <p:sp>
        <p:nvSpPr>
          <p:cNvPr id="98" name="PlaceHolder 3"/>
          <p:cNvSpPr>
            <a:spLocks noGrp="1"/>
          </p:cNvSpPr>
          <p:nvPr>
            <p:ph type="subTitle"/>
          </p:nvPr>
        </p:nvSpPr>
        <p:spPr>
          <a:xfrm>
            <a:off x="662400" y="3885840"/>
            <a:ext cx="3962520" cy="674280"/>
          </a:xfrm>
          <a:prstGeom prst="rect">
            <a:avLst/>
          </a:prstGeom>
          <a:noFill/>
          <a:ln w="0">
            <a:noFill/>
          </a:ln>
        </p:spPr>
        <p:txBody>
          <a:bodyPr lIns="38160" rIns="38160" tIns="25560" bIns="25560" anchor="t">
            <a:normAutofit/>
          </a:bodyPr>
          <a:p>
            <a:pPr>
              <a:lnSpc>
                <a:spcPct val="113000"/>
              </a:lnSpc>
              <a:spcBef>
                <a:spcPts val="1599"/>
              </a:spcBef>
              <a:buNone/>
              <a:tabLst>
                <a:tab algn="l" pos="0"/>
              </a:tabLst>
            </a:pPr>
            <a:r>
              <a:rPr b="0" lang="en-US" sz="1200" spc="-1" strike="noStrike">
                <a:solidFill>
                  <a:srgbClr val="0094d9"/>
                </a:solidFill>
                <a:latin typeface="Verdana"/>
              </a:rPr>
              <a:t>Feb 17</a:t>
            </a:r>
            <a:r>
              <a:rPr b="0" lang="en-US" sz="1241" spc="-1" strike="noStrike" baseline="30000">
                <a:solidFill>
                  <a:srgbClr val="0094d9"/>
                </a:solidFill>
                <a:latin typeface="Verdana"/>
              </a:rPr>
              <a:t>th</a:t>
            </a:r>
            <a:r>
              <a:rPr b="0" lang="en-US" sz="1200" spc="-1" strike="noStrike">
                <a:solidFill>
                  <a:srgbClr val="0094d9"/>
                </a:solidFill>
                <a:latin typeface="Verdana"/>
              </a:rPr>
              <a:t> 2025 │ Beijing│ PAN team │ Benfeng Sun</a:t>
            </a:r>
            <a:endParaRPr b="0" lang="en-US" sz="1200" spc="-1" strike="noStrike">
              <a:latin typeface="Arial"/>
            </a:endParaRPr>
          </a:p>
          <a:p>
            <a:pPr>
              <a:lnSpc>
                <a:spcPct val="113000"/>
              </a:lnSpc>
              <a:spcBef>
                <a:spcPts val="1599"/>
              </a:spcBef>
              <a:buNone/>
              <a:tabLst>
                <a:tab algn="l" pos="0"/>
              </a:tabLst>
            </a:pPr>
            <a:r>
              <a:rPr b="0" lang="en-US" sz="1200" spc="-1" strike="noStrike">
                <a:solidFill>
                  <a:srgbClr val="0094d9"/>
                </a:solidFill>
                <a:latin typeface="Verdana"/>
              </a:rPr>
              <a:t>2025</a:t>
            </a:r>
            <a:r>
              <a:rPr b="0" lang="zh-CN" sz="1200" spc="-1" strike="noStrike">
                <a:solidFill>
                  <a:srgbClr val="0094d9"/>
                </a:solidFill>
                <a:latin typeface="Verdana"/>
              </a:rPr>
              <a:t>年</a:t>
            </a:r>
            <a:r>
              <a:rPr b="0" lang="en-US" sz="1200" spc="-1" strike="noStrike">
                <a:solidFill>
                  <a:srgbClr val="0094d9"/>
                </a:solidFill>
                <a:latin typeface="Verdana"/>
              </a:rPr>
              <a:t>2</a:t>
            </a:r>
            <a:r>
              <a:rPr b="0" lang="zh-CN" sz="1200" spc="-1" strike="noStrike">
                <a:solidFill>
                  <a:srgbClr val="0094d9"/>
                </a:solidFill>
                <a:latin typeface="Verdana"/>
              </a:rPr>
              <a:t>月</a:t>
            </a:r>
            <a:r>
              <a:rPr b="0" lang="en-US" sz="1200" spc="-1" strike="noStrike">
                <a:solidFill>
                  <a:srgbClr val="0094d9"/>
                </a:solidFill>
                <a:latin typeface="Verdana"/>
              </a:rPr>
              <a:t>17</a:t>
            </a:r>
            <a:r>
              <a:rPr b="0" lang="zh-CN" sz="1241" spc="-1" strike="noStrike" baseline="30000">
                <a:solidFill>
                  <a:srgbClr val="0094d9"/>
                </a:solidFill>
                <a:latin typeface="Verdana"/>
              </a:rPr>
              <a:t>日</a:t>
            </a:r>
            <a:r>
              <a:rPr b="0" lang="zh-CN" sz="1200" spc="-1" strike="noStrike">
                <a:solidFill>
                  <a:srgbClr val="0094d9"/>
                </a:solidFill>
                <a:latin typeface="Verdana"/>
              </a:rPr>
              <a:t>北京│</a:t>
            </a:r>
            <a:r>
              <a:rPr b="0" lang="en-US" sz="1200" spc="-1" strike="noStrike">
                <a:solidFill>
                  <a:srgbClr val="0094d9"/>
                </a:solidFill>
                <a:latin typeface="Verdana"/>
              </a:rPr>
              <a:t>PAN</a:t>
            </a:r>
            <a:r>
              <a:rPr b="0" lang="zh-CN" sz="1200" spc="-1" strike="noStrike">
                <a:solidFill>
                  <a:srgbClr val="0094d9"/>
                </a:solidFill>
                <a:latin typeface="Verdana"/>
              </a:rPr>
              <a:t>团队│孙本峰</a:t>
            </a:r>
            <a:endParaRPr b="0" lang="en-US" sz="12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17" name="Object 6"/>
          <p:cNvGraphicFramePr/>
          <p:nvPr/>
        </p:nvGraphicFramePr>
        <p:xfrm>
          <a:off x="1440" y="1440"/>
          <a:ext cx="720" cy="720"/>
        </p:xfrm>
        <a:graphic>
          <a:graphicData uri="http://schemas.openxmlformats.org/presentationml/2006/ole">
            <p:oleObj r:id="rId1" spid="">
              <p:embed/>
              <p:pic>
                <p:nvPicPr>
                  <p:cNvPr id="218" name="Object 6" descr=""/>
                  <p:cNvPicPr/>
                  <p:nvPr/>
                </p:nvPicPr>
                <p:blipFill>
                  <a:blip r:embed="rId2"/>
                  <a:stretch/>
                </p:blipFill>
                <p:spPr>
                  <a:xfrm>
                    <a:off x="1440" y="1440"/>
                    <a:ext cx="720" cy="720"/>
                  </a:xfrm>
                  <a:prstGeom prst="rect">
                    <a:avLst/>
                  </a:prstGeom>
                  <a:ln w="0">
                    <a:noFill/>
                  </a:ln>
                </p:spPr>
              </p:pic>
            </p:oleObj>
          </a:graphicData>
        </a:graphic>
      </p:graphicFrame>
      <p:sp>
        <p:nvSpPr>
          <p:cNvPr id="219" name="PlaceHolder 1"/>
          <p:cNvSpPr>
            <a:spLocks noGrp="1"/>
          </p:cNvSpPr>
          <p:nvPr>
            <p:ph type="title"/>
          </p:nvPr>
        </p:nvSpPr>
        <p:spPr>
          <a:xfrm>
            <a:off x="459000" y="429840"/>
            <a:ext cx="11246760" cy="674280"/>
          </a:xfrm>
          <a:prstGeom prst="rect">
            <a:avLst/>
          </a:prstGeom>
          <a:noFill/>
          <a:ln w="0">
            <a:noFill/>
          </a:ln>
        </p:spPr>
        <p:txBody>
          <a:bodyPr lIns="38160" rIns="38160" tIns="25560" bIns="25560" anchor="t">
            <a:normAutofit fontScale="63000"/>
          </a:bodyPr>
          <a:p>
            <a:pPr>
              <a:lnSpc>
                <a:spcPct val="90000"/>
              </a:lnSpc>
              <a:buNone/>
            </a:pPr>
            <a:r>
              <a:rPr b="0" lang="en-US" sz="2400" spc="-1" strike="noStrike">
                <a:solidFill>
                  <a:srgbClr val="0094d9"/>
                </a:solidFill>
                <a:latin typeface="Verdana"/>
              </a:rPr>
              <a:t>Where: Competitor benchmark study shows that the type of drying does not have a direct impact on the recovery of lactoferrin in IFT</a:t>
            </a:r>
            <a:endParaRPr b="0" lang="en-US" sz="2400" spc="-1" strike="noStrike">
              <a:latin typeface="Arial"/>
            </a:endParaRPr>
          </a:p>
          <a:p>
            <a:pPr>
              <a:lnSpc>
                <a:spcPct val="90000"/>
              </a:lnSpc>
              <a:buNone/>
            </a:pPr>
            <a:r>
              <a:rPr b="0" lang="zh-CN" sz="2400" spc="-1" strike="noStrike">
                <a:solidFill>
                  <a:srgbClr val="0094d9"/>
                </a:solidFill>
                <a:latin typeface="Verdana"/>
              </a:rPr>
              <a:t>在哪里：竞争对手基准研究表明，干燥类型对</a:t>
            </a:r>
            <a:r>
              <a:rPr b="0" lang="en-US" sz="2400" spc="-1" strike="noStrike">
                <a:solidFill>
                  <a:srgbClr val="0094d9"/>
                </a:solidFill>
                <a:latin typeface="Verdana"/>
              </a:rPr>
              <a:t>IFT</a:t>
            </a:r>
            <a:r>
              <a:rPr b="0" lang="zh-CN" sz="2400" spc="-1" strike="noStrike">
                <a:solidFill>
                  <a:srgbClr val="0094d9"/>
                </a:solidFill>
                <a:latin typeface="Verdana"/>
              </a:rPr>
              <a:t>中乳铁蛋白的回收没有直接影响</a:t>
            </a:r>
            <a:endParaRPr b="0" lang="en-US" sz="2400" spc="-1" strike="noStrike">
              <a:latin typeface="Arial"/>
            </a:endParaRPr>
          </a:p>
        </p:txBody>
      </p:sp>
      <p:graphicFrame>
        <p:nvGraphicFramePr>
          <p:cNvPr id="220" name="Table 1"/>
          <p:cNvGraphicFramePr/>
          <p:nvPr/>
        </p:nvGraphicFramePr>
        <p:xfrm>
          <a:off x="634680" y="1470240"/>
          <a:ext cx="10980720" cy="4460400"/>
        </p:xfrm>
        <a:graphic>
          <a:graphicData uri="http://schemas.openxmlformats.org/drawingml/2006/table">
            <a:tbl>
              <a:tblPr/>
              <a:tblGrid>
                <a:gridCol w="5391360"/>
                <a:gridCol w="5589720"/>
              </a:tblGrid>
              <a:tr h="904320">
                <a:tc>
                  <a:txBody>
                    <a:bodyPr lIns="56880" rIns="56880" anchor="ctr">
                      <a:noAutofit/>
                    </a:bodyPr>
                    <a:p>
                      <a:r>
                        <a:rPr b="0" lang="en-US" sz="1300" spc="-1" strike="noStrike">
                          <a:solidFill/>
                          <a:latin typeface="Verdana"/>
                        </a:rPr>
                        <a:t>Spray / Freeze dried</a:t>
                      </a:r>
                      <a:endParaRPr b="0" lang="en-US" sz="1300" spc="-1" strike="noStrike">
                        <a:latin typeface="Arial"/>
                      </a:endParaRPr>
                    </a:p>
                    <a:p>
                      <a:pPr>
                        <a:lnSpc>
                          <a:spcPct val="100000"/>
                        </a:lnSpc>
                        <a:buNone/>
                      </a:pPr>
                      <a:r>
                        <a:rPr b="0" lang="zh-CN" sz="1300" spc="-1" strike="noStrike">
                          <a:latin typeface="Verdana"/>
                        </a:rPr>
                        <a:t>喷雾干燥</a:t>
                      </a:r>
                      <a:r>
                        <a:rPr b="0" lang="en-US" sz="1300" spc="-1" strike="noStrike">
                          <a:latin typeface="Verdana"/>
                        </a:rPr>
                        <a:t>/</a:t>
                      </a:r>
                      <a:r>
                        <a:rPr b="0" lang="zh-CN" sz="1300" spc="-1" strike="noStrike">
                          <a:latin typeface="Verdana"/>
                        </a:rPr>
                        <a:t>冷冻干燥</a:t>
                      </a:r>
                      <a:endParaRPr b="0" lang="en-US" sz="1300" spc="-1" strike="noStrike">
                        <a:latin typeface="Arial"/>
                      </a:endParaRPr>
                    </a:p>
                  </a:txBody>
                  <a:tcPr anchor="ctr" marL="56880" marR="56880">
                    <a:lnL w="12240">
                      <a:solidFill>
                        <a:srgbClr val="0094d9"/>
                      </a:solidFill>
                    </a:lnL>
                    <a:lnR>
                      <a:noFill/>
                    </a:lnR>
                    <a:lnT w="12240">
                      <a:solidFill>
                        <a:srgbClr val="0094d9"/>
                      </a:solidFill>
                    </a:lnT>
                    <a:lnB>
                      <a:noFill/>
                    </a:lnB>
                    <a:solidFill>
                      <a:srgbClr val="0094d9"/>
                    </a:solidFill>
                  </a:tcPr>
                </a:tc>
                <a:tc>
                  <a:txBody>
                    <a:bodyPr lIns="56880" rIns="56880" anchor="ctr">
                      <a:noAutofit/>
                    </a:bodyPr>
                    <a:p>
                      <a:r>
                        <a:rPr b="0" lang="en-US" sz="1300" spc="-1" strike="noStrike">
                          <a:solidFill/>
                          <a:latin typeface="Verdana"/>
                        </a:rPr>
                        <a:t>LF recovery in IFT (g/100g)</a:t>
                      </a:r>
                      <a:endParaRPr b="0" lang="en-US" sz="1300" spc="-1" strike="noStrike">
                        <a:latin typeface="Arial"/>
                      </a:endParaRPr>
                    </a:p>
                    <a:p>
                      <a:pPr algn="ctr">
                        <a:lnSpc>
                          <a:spcPct val="100000"/>
                        </a:lnSpc>
                        <a:buNone/>
                      </a:pPr>
                      <a:r>
                        <a:rPr b="0" lang="en-US" sz="1300" spc="-1" strike="noStrike">
                          <a:latin typeface="Verdana"/>
                        </a:rPr>
                        <a:t>IFT </a:t>
                      </a:r>
                      <a:r>
                        <a:rPr b="0" lang="zh-CN" sz="1300" spc="-1" strike="noStrike">
                          <a:latin typeface="Verdana"/>
                        </a:rPr>
                        <a:t>中的 </a:t>
                      </a:r>
                      <a:r>
                        <a:rPr b="0" lang="en-US" sz="1300" spc="-1" strike="noStrike">
                          <a:latin typeface="Verdana"/>
                        </a:rPr>
                        <a:t>LF </a:t>
                      </a:r>
                      <a:r>
                        <a:rPr b="0" lang="zh-CN" sz="1300" spc="-1" strike="noStrike">
                          <a:latin typeface="Verdana"/>
                        </a:rPr>
                        <a:t>回收率 </a:t>
                      </a:r>
                      <a:r>
                        <a:rPr b="0" lang="en-US" sz="1300" spc="-1" strike="noStrike">
                          <a:latin typeface="Verdana"/>
                        </a:rPr>
                        <a:t>(g/100g)</a:t>
                      </a:r>
                      <a:endParaRPr b="0" lang="en-US" sz="1300" spc="-1" strike="noStrike">
                        <a:latin typeface="Arial"/>
                      </a:endParaRPr>
                    </a:p>
                  </a:txBody>
                  <a:tcPr anchor="ctr" marL="56880" marR="56880">
                    <a:lnL>
                      <a:noFill/>
                    </a:lnL>
                    <a:lnR w="12240">
                      <a:solidFill>
                        <a:srgbClr val="0094d9"/>
                      </a:solidFill>
                    </a:lnR>
                    <a:lnT w="12240">
                      <a:solidFill>
                        <a:srgbClr val="0094d9"/>
                      </a:solidFill>
                    </a:lnT>
                    <a:lnB>
                      <a:noFill/>
                    </a:lnB>
                    <a:solidFill>
                      <a:srgbClr val="0094d9"/>
                    </a:solidFill>
                  </a:tcPr>
                </a:tc>
              </a:tr>
              <a:tr h="420480">
                <a:tc>
                  <a:txBody>
                    <a:bodyPr lIns="56880" rIns="56880" anchor="ctr">
                      <a:noAutofit/>
                    </a:bodyPr>
                    <a:p>
                      <a:r>
                        <a:rPr b="0" lang="en-US" sz="1300" spc="-1" strike="noStrike">
                          <a:solidFill/>
                          <a:latin typeface="Verdana"/>
                        </a:rPr>
                        <a:t>Freeze dried</a:t>
                      </a:r>
                      <a:endParaRPr b="0" lang="en-US" sz="1300" spc="-1" strike="noStrike">
                        <a:latin typeface="Arial"/>
                      </a:endParaRPr>
                    </a:p>
                    <a:p>
                      <a:pPr>
                        <a:lnSpc>
                          <a:spcPct val="100000"/>
                        </a:lnSpc>
                        <a:buNone/>
                      </a:pPr>
                      <a:r>
                        <a:rPr b="0" lang="zh-CN" sz="1300" spc="-1" strike="noStrike">
                          <a:latin typeface="Verdana"/>
                        </a:rPr>
                        <a:t>冷冻干燥</a:t>
                      </a:r>
                      <a:endParaRPr b="0" lang="en-US" sz="1300" spc="-1" strike="noStrike">
                        <a:latin typeface="Arial"/>
                      </a:endParaRPr>
                    </a:p>
                  </a:txBody>
                  <a:tcPr anchor="ctr" marL="56880" marR="56880">
                    <a:lnL w="12240">
                      <a:solidFill>
                        <a:srgbClr val="0094d9"/>
                      </a:solidFill>
                    </a:lnL>
                    <a:lnR>
                      <a:noFill/>
                    </a:lnR>
                    <a:lnT>
                      <a:noFill/>
                    </a:lnT>
                    <a:lnB>
                      <a:noFill/>
                    </a:lnB>
                    <a:noFill/>
                  </a:tcPr>
                </a:tc>
                <a:tc>
                  <a:txBody>
                    <a:bodyPr lIns="56880" rIns="56880" anchor="ctr">
                      <a:noAutofit/>
                    </a:bodyPr>
                    <a:p>
                      <a:pPr algn="ctr">
                        <a:lnSpc>
                          <a:spcPct val="100000"/>
                        </a:lnSpc>
                        <a:buNone/>
                      </a:pPr>
                      <a:r>
                        <a:rPr b="0" lang="nl-NL" sz="1300" spc="-1" strike="noStrike">
                          <a:solidFill>
                            <a:srgbClr val="3f4043"/>
                          </a:solidFill>
                          <a:latin typeface="Verdana"/>
                        </a:rPr>
                        <a:t>92,6</a:t>
                      </a:r>
                      <a:endParaRPr b="0" lang="en-US" sz="1300" spc="-1" strike="noStrike">
                        <a:latin typeface="Arial"/>
                      </a:endParaRPr>
                    </a:p>
                  </a:txBody>
                  <a:tcPr anchor="ctr" marL="56880" marR="56880">
                    <a:lnL>
                      <a:noFill/>
                    </a:lnL>
                    <a:lnR w="12240">
                      <a:solidFill>
                        <a:srgbClr val="0094d9"/>
                      </a:solidFill>
                    </a:lnR>
                    <a:lnT>
                      <a:noFill/>
                    </a:lnT>
                    <a:lnB>
                      <a:noFill/>
                    </a:lnB>
                    <a:noFill/>
                  </a:tcPr>
                </a:tc>
              </a:tr>
              <a:tr h="420480">
                <a:tc>
                  <a:txBody>
                    <a:bodyPr lIns="56880" rIns="56880" anchor="ctr">
                      <a:noAutofit/>
                    </a:bodyPr>
                    <a:p>
                      <a:r>
                        <a:rPr b="0" lang="en-US" sz="1300" spc="-1" strike="noStrike">
                          <a:solidFill/>
                          <a:latin typeface="Verdana"/>
                        </a:rPr>
                        <a:t>Spray dried</a:t>
                      </a:r>
                      <a:endParaRPr b="0" lang="en-US" sz="1300" spc="-1" strike="noStrike">
                        <a:latin typeface="Arial"/>
                      </a:endParaRPr>
                    </a:p>
                    <a:p>
                      <a:pPr>
                        <a:lnSpc>
                          <a:spcPct val="100000"/>
                        </a:lnSpc>
                        <a:buNone/>
                      </a:pPr>
                      <a:r>
                        <a:rPr b="0" lang="zh-CN" sz="1300" spc="-1" strike="noStrike">
                          <a:latin typeface="Verdana"/>
                        </a:rPr>
                        <a:t>喷雾干燥</a:t>
                      </a:r>
                      <a:endParaRPr b="0" lang="en-US" sz="1300" spc="-1" strike="noStrike">
                        <a:latin typeface="Arial"/>
                      </a:endParaRPr>
                    </a:p>
                  </a:txBody>
                  <a:tcPr anchor="ctr" marL="56880" marR="56880">
                    <a:lnL w="12240">
                      <a:solidFill>
                        <a:srgbClr val="0094d9"/>
                      </a:solidFill>
                    </a:lnL>
                    <a:lnR>
                      <a:noFill/>
                    </a:lnR>
                    <a:lnT>
                      <a:noFill/>
                    </a:lnT>
                    <a:lnB>
                      <a:noFill/>
                    </a:lnB>
                    <a:noFill/>
                  </a:tcPr>
                </a:tc>
                <a:tc>
                  <a:txBody>
                    <a:bodyPr lIns="56880" rIns="56880" anchor="ctr">
                      <a:noAutofit/>
                    </a:bodyPr>
                    <a:p>
                      <a:pPr algn="ctr">
                        <a:lnSpc>
                          <a:spcPct val="100000"/>
                        </a:lnSpc>
                        <a:buNone/>
                      </a:pPr>
                      <a:r>
                        <a:rPr b="0" lang="nl-NL" sz="1300" spc="-1" strike="noStrike">
                          <a:solidFill>
                            <a:srgbClr val="3f4043"/>
                          </a:solidFill>
                          <a:latin typeface="Verdana"/>
                        </a:rPr>
                        <a:t>92,4</a:t>
                      </a:r>
                      <a:endParaRPr b="0" lang="en-US" sz="1300" spc="-1" strike="noStrike">
                        <a:latin typeface="Arial"/>
                      </a:endParaRPr>
                    </a:p>
                  </a:txBody>
                  <a:tcPr anchor="ctr" marL="56880" marR="56880">
                    <a:lnL>
                      <a:noFill/>
                    </a:lnL>
                    <a:lnR w="12240">
                      <a:solidFill>
                        <a:srgbClr val="0094d9"/>
                      </a:solidFill>
                    </a:lnR>
                    <a:lnT>
                      <a:noFill/>
                    </a:lnT>
                    <a:lnB>
                      <a:noFill/>
                    </a:lnB>
                    <a:noFill/>
                  </a:tcPr>
                </a:tc>
              </a:tr>
              <a:tr h="502560">
                <a:tc>
                  <a:txBody>
                    <a:bodyPr lIns="56880" rIns="56880" anchor="ctr">
                      <a:noAutofit/>
                    </a:bodyPr>
                    <a:p>
                      <a:pPr>
                        <a:lnSpc>
                          <a:spcPct val="100000"/>
                        </a:lnSpc>
                        <a:buNone/>
                      </a:pPr>
                      <a:r>
                        <a:rPr b="0" lang="nl-NL" sz="1300" spc="-1" strike="noStrike">
                          <a:solidFill>
                            <a:srgbClr val="3f4043"/>
                          </a:solidFill>
                          <a:latin typeface="Verdana"/>
                        </a:rPr>
                        <a:t>Spray dried</a:t>
                      </a:r>
                      <a:endParaRPr b="0" lang="en-US" sz="1300" spc="-1" strike="noStrike">
                        <a:latin typeface="Arial"/>
                      </a:endParaRPr>
                    </a:p>
                  </a:txBody>
                  <a:tcPr anchor="ctr" marL="56880" marR="56880">
                    <a:lnL w="12240">
                      <a:solidFill>
                        <a:srgbClr val="0094d9"/>
                      </a:solidFill>
                    </a:lnL>
                    <a:lnR>
                      <a:noFill/>
                    </a:lnR>
                    <a:lnT>
                      <a:noFill/>
                    </a:lnT>
                    <a:lnB>
                      <a:noFill/>
                    </a:lnB>
                    <a:noFill/>
                  </a:tcPr>
                </a:tc>
                <a:tc>
                  <a:txBody>
                    <a:bodyPr lIns="56880" rIns="56880" anchor="ctr">
                      <a:noAutofit/>
                    </a:bodyPr>
                    <a:p>
                      <a:pPr algn="ctr">
                        <a:lnSpc>
                          <a:spcPct val="100000"/>
                        </a:lnSpc>
                        <a:buNone/>
                      </a:pPr>
                      <a:r>
                        <a:rPr b="0" lang="nl-NL" sz="1300" spc="-1" strike="noStrike">
                          <a:solidFill>
                            <a:srgbClr val="3f4043"/>
                          </a:solidFill>
                          <a:latin typeface="Verdana"/>
                        </a:rPr>
                        <a:t>90,7</a:t>
                      </a:r>
                      <a:endParaRPr b="0" lang="en-US" sz="1300" spc="-1" strike="noStrike">
                        <a:latin typeface="Arial"/>
                      </a:endParaRPr>
                    </a:p>
                  </a:txBody>
                  <a:tcPr anchor="ctr" marL="56880" marR="56880">
                    <a:lnL>
                      <a:noFill/>
                    </a:lnL>
                    <a:lnR w="12240">
                      <a:solidFill>
                        <a:srgbClr val="0094d9"/>
                      </a:solidFill>
                    </a:lnR>
                    <a:lnT>
                      <a:noFill/>
                    </a:lnT>
                    <a:lnB>
                      <a:noFill/>
                    </a:lnB>
                    <a:noFill/>
                  </a:tcPr>
                </a:tc>
              </a:tr>
              <a:tr h="406800">
                <a:tc>
                  <a:txBody>
                    <a:bodyPr lIns="56880" rIns="56880" anchor="ctr">
                      <a:noAutofit/>
                    </a:bodyPr>
                    <a:p>
                      <a:pPr>
                        <a:lnSpc>
                          <a:spcPct val="100000"/>
                        </a:lnSpc>
                        <a:buNone/>
                        <a:tabLst>
                          <a:tab algn="l" pos="0"/>
                        </a:tabLst>
                      </a:pPr>
                      <a:r>
                        <a:rPr b="0" lang="nl-NL" sz="1300" spc="-1" strike="noStrike">
                          <a:solidFill>
                            <a:srgbClr val="3f4043"/>
                          </a:solidFill>
                          <a:latin typeface="Verdana"/>
                        </a:rPr>
                        <a:t>Freeze dried </a:t>
                      </a:r>
                      <a:endParaRPr b="0" lang="en-US" sz="1300" spc="-1" strike="noStrike">
                        <a:latin typeface="Arial"/>
                      </a:endParaRPr>
                    </a:p>
                  </a:txBody>
                  <a:tcPr anchor="ctr" marL="56880" marR="56880">
                    <a:lnL w="12240">
                      <a:solidFill>
                        <a:srgbClr val="0094d9"/>
                      </a:solidFill>
                    </a:lnL>
                    <a:lnR>
                      <a:noFill/>
                    </a:lnR>
                    <a:lnT>
                      <a:noFill/>
                    </a:lnT>
                    <a:lnB>
                      <a:noFill/>
                    </a:lnB>
                    <a:noFill/>
                  </a:tcPr>
                </a:tc>
                <a:tc>
                  <a:txBody>
                    <a:bodyPr lIns="56880" rIns="56880" anchor="ctr">
                      <a:noAutofit/>
                    </a:bodyPr>
                    <a:p>
                      <a:pPr algn="ctr">
                        <a:lnSpc>
                          <a:spcPct val="100000"/>
                        </a:lnSpc>
                        <a:buNone/>
                      </a:pPr>
                      <a:r>
                        <a:rPr b="0" lang="nl-NL" sz="1300" spc="-1" strike="noStrike">
                          <a:solidFill>
                            <a:srgbClr val="3f4043"/>
                          </a:solidFill>
                          <a:latin typeface="Verdana"/>
                        </a:rPr>
                        <a:t>89,6</a:t>
                      </a:r>
                      <a:endParaRPr b="0" lang="en-US" sz="1300" spc="-1" strike="noStrike">
                        <a:latin typeface="Arial"/>
                      </a:endParaRPr>
                    </a:p>
                  </a:txBody>
                  <a:tcPr anchor="ctr" marL="56880" marR="56880">
                    <a:lnL>
                      <a:noFill/>
                    </a:lnL>
                    <a:lnR w="12240">
                      <a:solidFill>
                        <a:srgbClr val="0094d9"/>
                      </a:solidFill>
                    </a:lnR>
                    <a:lnT>
                      <a:noFill/>
                    </a:lnT>
                    <a:lnB>
                      <a:noFill/>
                    </a:lnB>
                    <a:noFill/>
                  </a:tcPr>
                </a:tc>
              </a:tr>
              <a:tr h="439200">
                <a:tc>
                  <a:txBody>
                    <a:bodyPr lIns="56880" rIns="56880" anchor="ctr">
                      <a:noAutofit/>
                    </a:bodyPr>
                    <a:p>
                      <a:pPr>
                        <a:lnSpc>
                          <a:spcPct val="100000"/>
                        </a:lnSpc>
                        <a:buNone/>
                        <a:tabLst>
                          <a:tab algn="l" pos="0"/>
                        </a:tabLst>
                      </a:pPr>
                      <a:r>
                        <a:rPr b="0" lang="nl-NL" sz="1300" spc="-1" strike="noStrike">
                          <a:solidFill>
                            <a:srgbClr val="3f4043"/>
                          </a:solidFill>
                          <a:latin typeface="Verdana"/>
                        </a:rPr>
                        <a:t>Freeze dried </a:t>
                      </a:r>
                      <a:endParaRPr b="0" lang="en-US" sz="1300" spc="-1" strike="noStrike">
                        <a:latin typeface="Arial"/>
                      </a:endParaRPr>
                    </a:p>
                  </a:txBody>
                  <a:tcPr anchor="ctr" marL="56880" marR="56880">
                    <a:lnL w="12240">
                      <a:solidFill>
                        <a:srgbClr val="0094d9"/>
                      </a:solidFill>
                    </a:lnL>
                    <a:lnR>
                      <a:noFill/>
                    </a:lnR>
                    <a:lnT>
                      <a:noFill/>
                    </a:lnT>
                    <a:lnB>
                      <a:noFill/>
                    </a:lnB>
                    <a:noFill/>
                  </a:tcPr>
                </a:tc>
                <a:tc>
                  <a:txBody>
                    <a:bodyPr lIns="56880" rIns="56880" anchor="ctr">
                      <a:noAutofit/>
                    </a:bodyPr>
                    <a:p>
                      <a:pPr algn="ctr">
                        <a:lnSpc>
                          <a:spcPct val="100000"/>
                        </a:lnSpc>
                        <a:buNone/>
                      </a:pPr>
                      <a:r>
                        <a:rPr b="0" lang="nl-NL" sz="1300" spc="-1" strike="noStrike">
                          <a:solidFill>
                            <a:srgbClr val="3f4043"/>
                          </a:solidFill>
                          <a:latin typeface="Verdana"/>
                        </a:rPr>
                        <a:t>88,4</a:t>
                      </a:r>
                      <a:endParaRPr b="0" lang="en-US" sz="1300" spc="-1" strike="noStrike">
                        <a:latin typeface="Arial"/>
                      </a:endParaRPr>
                    </a:p>
                  </a:txBody>
                  <a:tcPr anchor="ctr" marL="56880" marR="56880">
                    <a:lnL>
                      <a:noFill/>
                    </a:lnL>
                    <a:lnR w="12240">
                      <a:solidFill>
                        <a:srgbClr val="0094d9"/>
                      </a:solidFill>
                    </a:lnR>
                    <a:lnT>
                      <a:noFill/>
                    </a:lnT>
                    <a:lnB>
                      <a:noFill/>
                    </a:lnB>
                    <a:noFill/>
                  </a:tcPr>
                </a:tc>
              </a:tr>
              <a:tr h="420480">
                <a:tc>
                  <a:txBody>
                    <a:bodyPr lIns="56880" rIns="56880" anchor="ctr">
                      <a:noAutofit/>
                    </a:bodyPr>
                    <a:p>
                      <a:pPr>
                        <a:lnSpc>
                          <a:spcPct val="100000"/>
                        </a:lnSpc>
                        <a:buNone/>
                      </a:pPr>
                      <a:r>
                        <a:rPr b="0" lang="nl-NL" sz="1300" spc="-1" strike="noStrike">
                          <a:solidFill>
                            <a:srgbClr val="3f4043"/>
                          </a:solidFill>
                          <a:latin typeface="Verdana"/>
                        </a:rPr>
                        <a:t>Spray dried</a:t>
                      </a:r>
                      <a:endParaRPr b="0" lang="en-US" sz="1300" spc="-1" strike="noStrike">
                        <a:latin typeface="Arial"/>
                      </a:endParaRPr>
                    </a:p>
                  </a:txBody>
                  <a:tcPr anchor="ctr" marL="56880" marR="56880">
                    <a:lnL w="12240">
                      <a:solidFill>
                        <a:srgbClr val="0094d9"/>
                      </a:solidFill>
                    </a:lnL>
                    <a:lnR>
                      <a:noFill/>
                    </a:lnR>
                    <a:lnT>
                      <a:noFill/>
                    </a:lnT>
                    <a:lnB>
                      <a:noFill/>
                    </a:lnB>
                    <a:noFill/>
                  </a:tcPr>
                </a:tc>
                <a:tc>
                  <a:txBody>
                    <a:bodyPr lIns="56880" rIns="56880" anchor="ctr">
                      <a:noAutofit/>
                    </a:bodyPr>
                    <a:p>
                      <a:pPr algn="ctr">
                        <a:lnSpc>
                          <a:spcPct val="100000"/>
                        </a:lnSpc>
                        <a:buNone/>
                      </a:pPr>
                      <a:r>
                        <a:rPr b="0" lang="nl-NL" sz="1300" spc="-1" strike="noStrike">
                          <a:solidFill>
                            <a:srgbClr val="3f4043"/>
                          </a:solidFill>
                          <a:latin typeface="Verdana"/>
                        </a:rPr>
                        <a:t>85,9</a:t>
                      </a:r>
                      <a:endParaRPr b="0" lang="en-US" sz="1300" spc="-1" strike="noStrike">
                        <a:latin typeface="Arial"/>
                      </a:endParaRPr>
                    </a:p>
                  </a:txBody>
                  <a:tcPr anchor="ctr" marL="56880" marR="56880">
                    <a:lnL>
                      <a:noFill/>
                    </a:lnL>
                    <a:lnR w="12240">
                      <a:solidFill>
                        <a:srgbClr val="0094d9"/>
                      </a:solidFill>
                    </a:lnR>
                    <a:lnT>
                      <a:noFill/>
                    </a:lnT>
                    <a:lnB>
                      <a:noFill/>
                    </a:lnB>
                    <a:noFill/>
                  </a:tcPr>
                </a:tc>
              </a:tr>
              <a:tr h="420480">
                <a:tc>
                  <a:txBody>
                    <a:bodyPr lIns="56880" rIns="56880" anchor="ctr">
                      <a:noAutofit/>
                    </a:bodyPr>
                    <a:p>
                      <a:pPr>
                        <a:lnSpc>
                          <a:spcPct val="100000"/>
                        </a:lnSpc>
                        <a:buNone/>
                      </a:pPr>
                      <a:r>
                        <a:rPr b="0" lang="nl-NL" sz="1300" spc="-1" strike="noStrike">
                          <a:solidFill>
                            <a:srgbClr val="3f4043"/>
                          </a:solidFill>
                          <a:latin typeface="Verdana"/>
                        </a:rPr>
                        <a:t>Spray dried</a:t>
                      </a:r>
                      <a:endParaRPr b="0" lang="en-US" sz="1300" spc="-1" strike="noStrike">
                        <a:latin typeface="Arial"/>
                      </a:endParaRPr>
                    </a:p>
                  </a:txBody>
                  <a:tcPr anchor="ctr" marL="56880" marR="56880">
                    <a:lnL w="12240">
                      <a:solidFill>
                        <a:srgbClr val="0094d9"/>
                      </a:solidFill>
                    </a:lnL>
                    <a:lnR>
                      <a:noFill/>
                    </a:lnR>
                    <a:lnT>
                      <a:noFill/>
                    </a:lnT>
                    <a:lnB>
                      <a:noFill/>
                    </a:lnB>
                    <a:noFill/>
                  </a:tcPr>
                </a:tc>
                <a:tc>
                  <a:txBody>
                    <a:bodyPr lIns="56880" rIns="56880" anchor="ctr">
                      <a:noAutofit/>
                    </a:bodyPr>
                    <a:p>
                      <a:pPr algn="ctr">
                        <a:lnSpc>
                          <a:spcPct val="100000"/>
                        </a:lnSpc>
                        <a:buNone/>
                      </a:pPr>
                      <a:r>
                        <a:rPr b="0" lang="nl-NL" sz="1300" spc="-1" strike="noStrike">
                          <a:solidFill>
                            <a:srgbClr val="3f4043"/>
                          </a:solidFill>
                          <a:latin typeface="Verdana"/>
                        </a:rPr>
                        <a:t>81,6</a:t>
                      </a:r>
                      <a:endParaRPr b="0" lang="en-US" sz="1300" spc="-1" strike="noStrike">
                        <a:latin typeface="Arial"/>
                      </a:endParaRPr>
                    </a:p>
                  </a:txBody>
                  <a:tcPr anchor="ctr" marL="56880" marR="56880">
                    <a:lnL>
                      <a:noFill/>
                    </a:lnL>
                    <a:lnR w="12240">
                      <a:solidFill>
                        <a:srgbClr val="0094d9"/>
                      </a:solidFill>
                    </a:lnR>
                    <a:lnT>
                      <a:noFill/>
                    </a:lnT>
                    <a:lnB>
                      <a:noFill/>
                    </a:lnB>
                    <a:noFill/>
                  </a:tcPr>
                </a:tc>
              </a:tr>
              <a:tr h="421560">
                <a:tc>
                  <a:txBody>
                    <a:bodyPr lIns="56880" rIns="56880" anchor="ctr">
                      <a:noAutofit/>
                    </a:bodyPr>
                    <a:p>
                      <a:pPr>
                        <a:lnSpc>
                          <a:spcPct val="100000"/>
                        </a:lnSpc>
                        <a:buNone/>
                        <a:tabLst>
                          <a:tab algn="l" pos="0"/>
                        </a:tabLst>
                      </a:pPr>
                      <a:r>
                        <a:rPr b="0" lang="nl-NL" sz="1300" spc="-1" strike="noStrike">
                          <a:solidFill>
                            <a:srgbClr val="3f4043"/>
                          </a:solidFill>
                          <a:latin typeface="Verdana"/>
                        </a:rPr>
                        <a:t>Freeze dried </a:t>
                      </a:r>
                      <a:endParaRPr b="0" lang="en-US" sz="1300" spc="-1" strike="noStrike">
                        <a:latin typeface="Arial"/>
                      </a:endParaRPr>
                    </a:p>
                  </a:txBody>
                  <a:tcPr anchor="ctr" marL="56880" marR="56880">
                    <a:lnL w="12240">
                      <a:solidFill>
                        <a:srgbClr val="0094d9"/>
                      </a:solidFill>
                    </a:lnL>
                    <a:lnR>
                      <a:noFill/>
                    </a:lnR>
                    <a:lnT>
                      <a:noFill/>
                    </a:lnT>
                    <a:lnB w="12240">
                      <a:solidFill>
                        <a:srgbClr val="0094d9"/>
                      </a:solidFill>
                    </a:lnB>
                    <a:noFill/>
                  </a:tcPr>
                </a:tc>
                <a:tc>
                  <a:txBody>
                    <a:bodyPr lIns="56880" rIns="56880" anchor="ctr">
                      <a:noAutofit/>
                    </a:bodyPr>
                    <a:p>
                      <a:pPr algn="ctr">
                        <a:lnSpc>
                          <a:spcPct val="100000"/>
                        </a:lnSpc>
                        <a:buNone/>
                      </a:pPr>
                      <a:r>
                        <a:rPr b="0" lang="nl-NL" sz="1300" spc="-1" strike="noStrike">
                          <a:solidFill>
                            <a:srgbClr val="3f4043"/>
                          </a:solidFill>
                          <a:latin typeface="Verdana"/>
                        </a:rPr>
                        <a:t>76,9</a:t>
                      </a:r>
                      <a:endParaRPr b="0" lang="en-US" sz="1300" spc="-1" strike="noStrike">
                        <a:latin typeface="Arial"/>
                      </a:endParaRPr>
                    </a:p>
                  </a:txBody>
                  <a:tcPr anchor="ctr" marL="56880" marR="56880">
                    <a:lnL>
                      <a:noFill/>
                    </a:lnL>
                    <a:lnR w="12240">
                      <a:solidFill>
                        <a:srgbClr val="0094d9"/>
                      </a:solidFill>
                    </a:lnR>
                    <a:lnT>
                      <a:noFill/>
                    </a:lnT>
                    <a:lnB w="12240">
                      <a:solidFill>
                        <a:srgbClr val="0094d9"/>
                      </a:solidFill>
                    </a:lnB>
                    <a:noFill/>
                  </a:tcPr>
                </a:tc>
              </a:tr>
            </a:tbl>
          </a:graphicData>
        </a:graphic>
      </p:graphicFrame>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21" name="Object 6"/>
          <p:cNvGraphicFramePr/>
          <p:nvPr/>
        </p:nvGraphicFramePr>
        <p:xfrm>
          <a:off x="1440" y="1440"/>
          <a:ext cx="720" cy="720"/>
        </p:xfrm>
        <a:graphic>
          <a:graphicData uri="http://schemas.openxmlformats.org/presentationml/2006/ole">
            <p:oleObj r:id="rId1" spid="">
              <p:embed/>
              <p:pic>
                <p:nvPicPr>
                  <p:cNvPr id="222" name="Object 6" descr=""/>
                  <p:cNvPicPr/>
                  <p:nvPr/>
                </p:nvPicPr>
                <p:blipFill>
                  <a:blip r:embed="rId2"/>
                  <a:stretch/>
                </p:blipFill>
                <p:spPr>
                  <a:xfrm>
                    <a:off x="1440" y="1440"/>
                    <a:ext cx="720" cy="720"/>
                  </a:xfrm>
                  <a:prstGeom prst="rect">
                    <a:avLst/>
                  </a:prstGeom>
                  <a:ln w="0">
                    <a:noFill/>
                  </a:ln>
                </p:spPr>
              </p:pic>
            </p:oleObj>
          </a:graphicData>
        </a:graphic>
      </p:graphicFrame>
      <p:sp>
        <p:nvSpPr>
          <p:cNvPr id="223" name="PlaceHolder 1"/>
          <p:cNvSpPr>
            <a:spLocks noGrp="1"/>
          </p:cNvSpPr>
          <p:nvPr>
            <p:ph type="title"/>
          </p:nvPr>
        </p:nvSpPr>
        <p:spPr>
          <a:xfrm>
            <a:off x="459000" y="429840"/>
            <a:ext cx="11035080" cy="674280"/>
          </a:xfrm>
          <a:prstGeom prst="rect">
            <a:avLst/>
          </a:prstGeom>
          <a:noFill/>
          <a:ln w="0">
            <a:noFill/>
          </a:ln>
        </p:spPr>
        <p:txBody>
          <a:bodyPr lIns="38160" rIns="38160" tIns="25560" bIns="25560" anchor="t">
            <a:normAutofit fontScale="94000"/>
          </a:bodyPr>
          <a:p>
            <a:pPr>
              <a:lnSpc>
                <a:spcPct val="90000"/>
              </a:lnSpc>
              <a:buNone/>
            </a:pPr>
            <a:r>
              <a:rPr b="0" lang="en-US" sz="2400" spc="-1" strike="noStrike">
                <a:solidFill>
                  <a:srgbClr val="0094d9"/>
                </a:solidFill>
                <a:latin typeface="Verdana"/>
              </a:rPr>
              <a:t>How: Characteristics and biofunctionality of lactoferrin are different</a:t>
            </a:r>
            <a:endParaRPr b="0" lang="en-US" sz="2400" spc="-1" strike="noStrike">
              <a:latin typeface="Arial"/>
            </a:endParaRPr>
          </a:p>
          <a:p>
            <a:pPr>
              <a:lnSpc>
                <a:spcPct val="90000"/>
              </a:lnSpc>
              <a:buNone/>
            </a:pPr>
            <a:r>
              <a:rPr b="0" lang="zh-CN" sz="2400" spc="-1" strike="noStrike">
                <a:solidFill>
                  <a:srgbClr val="0094d9"/>
                </a:solidFill>
                <a:latin typeface="Verdana"/>
              </a:rPr>
              <a:t>如何：乳铁蛋白的特性和生物功能不同</a:t>
            </a:r>
            <a:endParaRPr b="0" lang="en-US" sz="2400" spc="-1" strike="noStrike">
              <a:latin typeface="Arial"/>
            </a:endParaRPr>
          </a:p>
        </p:txBody>
      </p:sp>
      <p:graphicFrame>
        <p:nvGraphicFramePr>
          <p:cNvPr id="224" name="Content Placeholder 4"/>
          <p:cNvGraphicFramePr/>
          <p:nvPr/>
        </p:nvGraphicFramePr>
        <p:xfrm>
          <a:off x="459000" y="871920"/>
          <a:ext cx="11221200" cy="5072040"/>
        </p:xfrm>
        <a:graphic>
          <a:graphicData uri="http://schemas.openxmlformats.org/drawingml/2006/table">
            <a:tbl>
              <a:tblPr/>
              <a:tblGrid>
                <a:gridCol w="864360"/>
                <a:gridCol w="905040"/>
                <a:gridCol w="1161000"/>
                <a:gridCol w="1239120"/>
                <a:gridCol w="792360"/>
                <a:gridCol w="1216800"/>
                <a:gridCol w="1250280"/>
                <a:gridCol w="1585080"/>
                <a:gridCol w="1055520"/>
                <a:gridCol w="1152000"/>
              </a:tblGrid>
              <a:tr h="753840">
                <a:tc>
                  <a:txBody>
                    <a:bodyPr lIns="9720" rIns="9720" anchor="ctr">
                      <a:noAutofit/>
                    </a:bodyPr>
                    <a:p>
                      <a:r>
                        <a:rPr b="1" lang="en-US" sz="1300" spc="-1" strike="noStrike">
                          <a:solidFill/>
                          <a:latin typeface="Verdana"/>
                        </a:rPr>
                        <a:t>Supplier</a:t>
                      </a:r>
                      <a:endParaRPr b="0" lang="en-US" sz="1300" spc="-1" strike="noStrike">
                        <a:latin typeface="Arial"/>
                      </a:endParaRPr>
                    </a:p>
                    <a:p>
                      <a:pPr>
                        <a:lnSpc>
                          <a:spcPct val="100000"/>
                        </a:lnSpc>
                        <a:buNone/>
                      </a:pPr>
                      <a:r>
                        <a:rPr b="1" lang="zh-CN" sz="1300" spc="-1" strike="noStrike">
                          <a:latin typeface="Verdana"/>
                        </a:rPr>
                        <a:t>供应商</a:t>
                      </a:r>
                      <a:endParaRPr b="0" lang="en-US" sz="1300" spc="-1" strike="noStrike">
                        <a:latin typeface="Arial"/>
                      </a:endParaRPr>
                    </a:p>
                  </a:txBody>
                  <a:tcPr anchor="ctr" marL="9720" marR="9720">
                    <a:lnL>
                      <a:noFill/>
                    </a:lnL>
                    <a:lnR>
                      <a:noFill/>
                    </a:lnR>
                    <a:lnT>
                      <a:noFill/>
                    </a:lnT>
                    <a:lnB>
                      <a:noFill/>
                    </a:lnB>
                    <a:solidFill>
                      <a:srgbClr val="0094d9"/>
                    </a:solidFill>
                  </a:tcPr>
                </a:tc>
                <a:tc>
                  <a:txBody>
                    <a:bodyPr lIns="9720" rIns="9720" anchor="ctr">
                      <a:noAutofit/>
                    </a:bodyPr>
                    <a:p>
                      <a:r>
                        <a:rPr b="1" lang="en-US" sz="1300" spc="-1" strike="noStrike">
                          <a:solidFill/>
                          <a:latin typeface="Verdana"/>
                        </a:rPr>
                        <a:t>Purity (PAGE)</a:t>
                      </a:r>
                      <a:endParaRPr b="0" lang="en-US" sz="1300" spc="-1" strike="noStrike">
                        <a:latin typeface="Arial"/>
                      </a:endParaRPr>
                    </a:p>
                    <a:p>
                      <a:pPr algn="ctr">
                        <a:lnSpc>
                          <a:spcPct val="100000"/>
                        </a:lnSpc>
                        <a:buNone/>
                      </a:pPr>
                      <a:r>
                        <a:rPr b="1" lang="zh-CN" sz="1300" spc="-1" strike="noStrike">
                          <a:latin typeface="Verdana"/>
                        </a:rPr>
                        <a:t>纯度 </a:t>
                      </a:r>
                      <a:r>
                        <a:rPr b="1" lang="en-US" sz="1300" spc="-1" strike="noStrike">
                          <a:latin typeface="Verdana"/>
                        </a:rPr>
                        <a:t>(PAGE)</a:t>
                      </a:r>
                      <a:endParaRPr b="0" lang="en-US" sz="1300" spc="-1" strike="noStrike">
                        <a:latin typeface="Arial"/>
                      </a:endParaRPr>
                    </a:p>
                  </a:txBody>
                  <a:tcPr anchor="ctr" marL="9720" marR="9720">
                    <a:lnL>
                      <a:noFill/>
                    </a:lnL>
                    <a:lnR>
                      <a:noFill/>
                    </a:lnR>
                    <a:lnT>
                      <a:noFill/>
                    </a:lnT>
                    <a:lnB>
                      <a:noFill/>
                    </a:lnB>
                    <a:solidFill>
                      <a:srgbClr val="0094d9"/>
                    </a:solidFill>
                  </a:tcPr>
                </a:tc>
                <a:tc>
                  <a:txBody>
                    <a:bodyPr lIns="9720" rIns="9720" anchor="ctr">
                      <a:noAutofit/>
                    </a:bodyPr>
                    <a:p>
                      <a:r>
                        <a:rPr b="1" lang="en-US" sz="1300" spc="-1" strike="noStrike">
                          <a:solidFill/>
                          <a:latin typeface="Verdana"/>
                        </a:rPr>
                        <a:t>Endotoxin present</a:t>
                      </a:r>
                      <a:endParaRPr b="0" lang="en-US" sz="1300" spc="-1" strike="noStrike">
                        <a:latin typeface="Arial"/>
                      </a:endParaRPr>
                    </a:p>
                    <a:p>
                      <a:pPr algn="ctr">
                        <a:lnSpc>
                          <a:spcPct val="100000"/>
                        </a:lnSpc>
                        <a:buNone/>
                      </a:pPr>
                      <a:r>
                        <a:rPr b="1" lang="zh-CN" sz="1300" spc="-1" strike="noStrike">
                          <a:latin typeface="Verdana"/>
                        </a:rPr>
                        <a:t>内毒素存在</a:t>
                      </a:r>
                      <a:endParaRPr b="0" lang="en-US" sz="1300" spc="-1" strike="noStrike">
                        <a:latin typeface="Arial"/>
                      </a:endParaRPr>
                    </a:p>
                  </a:txBody>
                  <a:tcPr anchor="ctr" marL="9720" marR="9720">
                    <a:lnL>
                      <a:noFill/>
                    </a:lnL>
                    <a:lnR>
                      <a:noFill/>
                    </a:lnR>
                    <a:lnT>
                      <a:noFill/>
                    </a:lnT>
                    <a:lnB>
                      <a:noFill/>
                    </a:lnB>
                    <a:solidFill>
                      <a:srgbClr val="0094d9"/>
                    </a:solidFill>
                  </a:tcPr>
                </a:tc>
                <a:tc>
                  <a:txBody>
                    <a:bodyPr lIns="9720" rIns="9720" anchor="ctr">
                      <a:noAutofit/>
                    </a:bodyPr>
                    <a:p>
                      <a:r>
                        <a:rPr b="1" lang="en-US" sz="1300" spc="-1" strike="noStrike">
                          <a:solidFill/>
                          <a:latin typeface="Verdana"/>
                        </a:rPr>
                        <a:t>In vitro digested</a:t>
                      </a:r>
                      <a:endParaRPr b="0" lang="en-US" sz="1300" spc="-1" strike="noStrike">
                        <a:latin typeface="Arial"/>
                      </a:endParaRPr>
                    </a:p>
                    <a:p>
                      <a:pPr algn="ctr">
                        <a:lnSpc>
                          <a:spcPct val="100000"/>
                        </a:lnSpc>
                        <a:buNone/>
                      </a:pPr>
                      <a:r>
                        <a:rPr b="1" lang="zh-CN" sz="1300" spc="-1" strike="noStrike">
                          <a:latin typeface="Verdana"/>
                        </a:rPr>
                        <a:t>体外消化</a:t>
                      </a:r>
                      <a:endParaRPr b="0" lang="en-US" sz="1300" spc="-1" strike="noStrike">
                        <a:latin typeface="Arial"/>
                      </a:endParaRPr>
                    </a:p>
                  </a:txBody>
                  <a:tcPr anchor="ctr" marL="9720" marR="9720">
                    <a:lnL>
                      <a:noFill/>
                    </a:lnL>
                    <a:lnR>
                      <a:noFill/>
                    </a:lnR>
                    <a:lnT>
                      <a:noFill/>
                    </a:lnT>
                    <a:lnB>
                      <a:noFill/>
                    </a:lnB>
                    <a:solidFill>
                      <a:srgbClr val="0094d9"/>
                    </a:solidFill>
                  </a:tcPr>
                </a:tc>
                <a:tc>
                  <a:txBody>
                    <a:bodyPr lIns="9720" rIns="9720" anchor="ctr">
                      <a:noAutofit/>
                    </a:bodyPr>
                    <a:p>
                      <a:r>
                        <a:rPr b="1" lang="en-US" sz="1300" spc="-1" strike="noStrike">
                          <a:solidFill/>
                          <a:latin typeface="Verdana"/>
                        </a:rPr>
                        <a:t>LF uptake</a:t>
                      </a:r>
                      <a:endParaRPr b="0" lang="en-US" sz="1300" spc="-1" strike="noStrike">
                        <a:latin typeface="Arial"/>
                      </a:endParaRPr>
                    </a:p>
                    <a:p>
                      <a:pPr algn="ctr">
                        <a:lnSpc>
                          <a:spcPct val="100000"/>
                        </a:lnSpc>
                        <a:buNone/>
                      </a:pPr>
                      <a:r>
                        <a:rPr b="1" lang="en-US" sz="1300" spc="-1" strike="noStrike">
                          <a:latin typeface="Verdana"/>
                        </a:rPr>
                        <a:t>LF </a:t>
                      </a:r>
                      <a:r>
                        <a:rPr b="1" lang="zh-CN" sz="1300" spc="-1" strike="noStrike">
                          <a:latin typeface="Verdana"/>
                        </a:rPr>
                        <a:t>吸收</a:t>
                      </a:r>
                      <a:endParaRPr b="0" lang="en-US" sz="1300" spc="-1" strike="noStrike">
                        <a:latin typeface="Arial"/>
                      </a:endParaRPr>
                    </a:p>
                  </a:txBody>
                  <a:tcPr anchor="ctr" marL="9720" marR="9720">
                    <a:lnL>
                      <a:noFill/>
                    </a:lnL>
                    <a:lnR>
                      <a:noFill/>
                    </a:lnR>
                    <a:lnT>
                      <a:noFill/>
                    </a:lnT>
                    <a:lnB>
                      <a:noFill/>
                    </a:lnB>
                    <a:solidFill>
                      <a:srgbClr val="0094d9"/>
                    </a:solidFill>
                  </a:tcPr>
                </a:tc>
                <a:tc>
                  <a:txBody>
                    <a:bodyPr lIns="9720" rIns="9720" anchor="ctr">
                      <a:noAutofit/>
                    </a:bodyPr>
                    <a:p>
                      <a:r>
                        <a:rPr b="1" lang="en-US" sz="1300" spc="-1" strike="noStrike">
                          <a:solidFill/>
                          <a:latin typeface="Verdana"/>
                        </a:rPr>
                        <a:t>Iron uptake from LF</a:t>
                      </a:r>
                      <a:endParaRPr b="0" lang="en-US" sz="1300" spc="-1" strike="noStrike">
                        <a:latin typeface="Arial"/>
                      </a:endParaRPr>
                    </a:p>
                    <a:p>
                      <a:pPr algn="ctr">
                        <a:lnSpc>
                          <a:spcPct val="100000"/>
                        </a:lnSpc>
                        <a:buNone/>
                      </a:pPr>
                      <a:r>
                        <a:rPr b="1" lang="zh-CN" sz="1300" spc="-1" strike="noStrike">
                          <a:latin typeface="Verdana"/>
                        </a:rPr>
                        <a:t>从 </a:t>
                      </a:r>
                      <a:r>
                        <a:rPr b="1" lang="en-US" sz="1300" spc="-1" strike="noStrike">
                          <a:latin typeface="Verdana"/>
                        </a:rPr>
                        <a:t>LF </a:t>
                      </a:r>
                      <a:r>
                        <a:rPr b="1" lang="zh-CN" sz="1300" spc="-1" strike="noStrike">
                          <a:latin typeface="Verdana"/>
                        </a:rPr>
                        <a:t>中吸收铁</a:t>
                      </a:r>
                      <a:endParaRPr b="0" lang="en-US" sz="1300" spc="-1" strike="noStrike">
                        <a:latin typeface="Arial"/>
                      </a:endParaRPr>
                    </a:p>
                  </a:txBody>
                  <a:tcPr anchor="ctr" marL="9720" marR="9720">
                    <a:lnL>
                      <a:noFill/>
                    </a:lnL>
                    <a:lnR>
                      <a:noFill/>
                    </a:lnR>
                    <a:lnT>
                      <a:noFill/>
                    </a:lnT>
                    <a:lnB>
                      <a:noFill/>
                    </a:lnB>
                    <a:solidFill>
                      <a:srgbClr val="0094d9"/>
                    </a:solidFill>
                  </a:tcPr>
                </a:tc>
                <a:tc>
                  <a:txBody>
                    <a:bodyPr lIns="9720" rIns="9720" anchor="ctr">
                      <a:noAutofit/>
                    </a:bodyPr>
                    <a:p>
                      <a:r>
                        <a:rPr b="1" lang="en-US" sz="1300" spc="-1" strike="noStrike">
                          <a:solidFill/>
                          <a:latin typeface="Verdana"/>
                        </a:rPr>
                        <a:t>Proliferation</a:t>
                      </a:r>
                      <a:endParaRPr b="0" lang="en-US" sz="1300" spc="-1" strike="noStrike">
                        <a:latin typeface="Arial"/>
                      </a:endParaRPr>
                    </a:p>
                    <a:p>
                      <a:pPr algn="ctr">
                        <a:lnSpc>
                          <a:spcPct val="100000"/>
                        </a:lnSpc>
                        <a:buNone/>
                      </a:pPr>
                      <a:r>
                        <a:rPr b="1" lang="zh-CN" sz="1300" spc="-1" strike="noStrike">
                          <a:latin typeface="Verdana"/>
                        </a:rPr>
                        <a:t>增殖</a:t>
                      </a:r>
                      <a:endParaRPr b="0" lang="en-US" sz="1300" spc="-1" strike="noStrike">
                        <a:latin typeface="Arial"/>
                      </a:endParaRPr>
                    </a:p>
                  </a:txBody>
                  <a:tcPr anchor="ctr" marL="9720" marR="9720">
                    <a:lnL>
                      <a:noFill/>
                    </a:lnL>
                    <a:lnR>
                      <a:noFill/>
                    </a:lnR>
                    <a:lnT>
                      <a:noFill/>
                    </a:lnT>
                    <a:lnB>
                      <a:noFill/>
                    </a:lnB>
                    <a:solidFill>
                      <a:srgbClr val="0094d9"/>
                    </a:solidFill>
                  </a:tcPr>
                </a:tc>
                <a:tc>
                  <a:txBody>
                    <a:bodyPr lIns="9720" rIns="9720" anchor="ctr">
                      <a:noAutofit/>
                    </a:bodyPr>
                    <a:p>
                      <a:r>
                        <a:rPr b="1" lang="en-US" sz="1300" spc="-1" strike="noStrike">
                          <a:solidFill/>
                          <a:latin typeface="Verdana"/>
                        </a:rPr>
                        <a:t>Differentiation</a:t>
                      </a:r>
                      <a:endParaRPr b="0" lang="en-US" sz="1300" spc="-1" strike="noStrike">
                        <a:latin typeface="Arial"/>
                      </a:endParaRPr>
                    </a:p>
                    <a:p>
                      <a:pPr algn="ctr">
                        <a:lnSpc>
                          <a:spcPct val="100000"/>
                        </a:lnSpc>
                        <a:buNone/>
                      </a:pPr>
                      <a:r>
                        <a:rPr b="1" lang="zh-CN" sz="1300" spc="-1" strike="noStrike">
                          <a:latin typeface="Verdana"/>
                        </a:rPr>
                        <a:t>分化</a:t>
                      </a:r>
                      <a:endParaRPr b="0" lang="en-US" sz="1300" spc="-1" strike="noStrike">
                        <a:latin typeface="Arial"/>
                      </a:endParaRPr>
                    </a:p>
                  </a:txBody>
                  <a:tcPr anchor="ctr" marL="9720" marR="9720">
                    <a:lnL>
                      <a:noFill/>
                    </a:lnL>
                    <a:lnR>
                      <a:noFill/>
                    </a:lnR>
                    <a:lnT>
                      <a:noFill/>
                    </a:lnT>
                    <a:lnB>
                      <a:noFill/>
                    </a:lnB>
                    <a:solidFill>
                      <a:srgbClr val="0094d9"/>
                    </a:solidFill>
                  </a:tcPr>
                </a:tc>
                <a:tc>
                  <a:txBody>
                    <a:bodyPr lIns="9720" rIns="9720" anchor="ctr">
                      <a:noAutofit/>
                    </a:bodyPr>
                    <a:p>
                      <a:r>
                        <a:rPr b="1" lang="en-US" sz="1300" spc="-1" strike="noStrike">
                          <a:solidFill/>
                          <a:latin typeface="Verdana"/>
                        </a:rPr>
                        <a:t>IL-18 secretion</a:t>
                      </a:r>
                      <a:endParaRPr b="0" lang="en-US" sz="1300" spc="-1" strike="noStrike">
                        <a:latin typeface="Arial"/>
                      </a:endParaRPr>
                    </a:p>
                    <a:p>
                      <a:pPr algn="ctr">
                        <a:lnSpc>
                          <a:spcPct val="100000"/>
                        </a:lnSpc>
                        <a:buNone/>
                      </a:pPr>
                      <a:r>
                        <a:rPr b="1" lang="en-US" sz="1300" spc="-1" strike="noStrike">
                          <a:latin typeface="Verdana"/>
                        </a:rPr>
                        <a:t>IL-18 </a:t>
                      </a:r>
                      <a:r>
                        <a:rPr b="1" lang="zh-CN" sz="1300" spc="-1" strike="noStrike">
                          <a:latin typeface="Verdana"/>
                        </a:rPr>
                        <a:t>分泌</a:t>
                      </a:r>
                      <a:endParaRPr b="0" lang="en-US" sz="1300" spc="-1" strike="noStrike">
                        <a:latin typeface="Arial"/>
                      </a:endParaRPr>
                    </a:p>
                  </a:txBody>
                  <a:tcPr anchor="ctr" marL="9720" marR="9720">
                    <a:lnL>
                      <a:noFill/>
                    </a:lnL>
                    <a:lnR>
                      <a:noFill/>
                    </a:lnR>
                    <a:lnT>
                      <a:noFill/>
                    </a:lnT>
                    <a:lnB>
                      <a:noFill/>
                    </a:lnB>
                    <a:solidFill>
                      <a:srgbClr val="0094d9"/>
                    </a:solidFill>
                  </a:tcPr>
                </a:tc>
                <a:tc>
                  <a:txBody>
                    <a:bodyPr lIns="9720" rIns="9720" anchor="ctr">
                      <a:noAutofit/>
                    </a:bodyPr>
                    <a:p>
                      <a:r>
                        <a:rPr b="1" lang="en-US" sz="1300" spc="-1" strike="noStrike">
                          <a:solidFill/>
                          <a:latin typeface="Verdana"/>
                        </a:rPr>
                        <a:t>EPEC inhibition</a:t>
                      </a:r>
                      <a:endParaRPr b="0" lang="en-US" sz="1300" spc="-1" strike="noStrike">
                        <a:latin typeface="Arial"/>
                      </a:endParaRPr>
                    </a:p>
                    <a:p>
                      <a:pPr algn="ctr">
                        <a:lnSpc>
                          <a:spcPct val="100000"/>
                        </a:lnSpc>
                        <a:buNone/>
                      </a:pPr>
                      <a:r>
                        <a:rPr b="1" lang="en-US" sz="1300" spc="-1" strike="noStrike">
                          <a:latin typeface="Verdana"/>
                        </a:rPr>
                        <a:t>EPEC </a:t>
                      </a:r>
                      <a:r>
                        <a:rPr b="1" lang="zh-CN" sz="1300" spc="-1" strike="noStrike">
                          <a:latin typeface="Verdana"/>
                        </a:rPr>
                        <a:t>抑制</a:t>
                      </a:r>
                      <a:endParaRPr b="0" lang="en-US" sz="1300" spc="-1" strike="noStrike">
                        <a:latin typeface="Arial"/>
                      </a:endParaRPr>
                    </a:p>
                  </a:txBody>
                  <a:tcPr anchor="ctr" marL="9720" marR="9720">
                    <a:lnL>
                      <a:noFill/>
                    </a:lnL>
                    <a:lnR>
                      <a:noFill/>
                    </a:lnR>
                    <a:lnT>
                      <a:noFill/>
                    </a:lnT>
                    <a:lnB>
                      <a:noFill/>
                    </a:lnB>
                    <a:solidFill>
                      <a:srgbClr val="0094d9"/>
                    </a:solidFill>
                  </a:tcPr>
                </a:tc>
              </a:tr>
              <a:tr h="422280">
                <a:tc>
                  <a:txBody>
                    <a:bodyPr lIns="9720" rIns="9720" anchor="b">
                      <a:noAutofit/>
                    </a:bodyPr>
                    <a:p>
                      <a:pPr>
                        <a:lnSpc>
                          <a:spcPct val="100000"/>
                        </a:lnSpc>
                        <a:buNone/>
                      </a:pPr>
                      <a:r>
                        <a:rPr b="0" lang="en-GB" sz="1200" spc="-1" strike="noStrike">
                          <a:solidFill>
                            <a:srgbClr val="000000"/>
                          </a:solidFill>
                          <a:latin typeface="Verdana"/>
                        </a:rPr>
                        <a:t>RFC</a:t>
                      </a:r>
                      <a:endParaRPr b="0" lang="en-US" sz="1200" spc="-1" strike="noStrike">
                        <a:latin typeface="Arial"/>
                      </a:endParaRPr>
                    </a:p>
                  </a:txBody>
                  <a:tcPr anchor="b" marL="9720" marR="9720">
                    <a:lnL>
                      <a:noFill/>
                    </a:lnL>
                    <a:lnR>
                      <a:noFill/>
                    </a:lnR>
                    <a:lnT>
                      <a:noFill/>
                    </a:lnT>
                    <a:lnB>
                      <a:noFill/>
                    </a:lnB>
                    <a:noFill/>
                  </a:tcPr>
                </a:tc>
                <a:tc>
                  <a:txBody>
                    <a:bodyPr lIns="9720" rIns="9720" anchor="ctr">
                      <a:noAutofit/>
                    </a:bodyPr>
                    <a:p>
                      <a:pPr algn="ctr">
                        <a:lnSpc>
                          <a:spcPct val="100000"/>
                        </a:lnSpc>
                        <a:buNone/>
                      </a:pPr>
                      <a:r>
                        <a:rPr b="0" lang="en-GB" sz="1200" spc="-1" strike="noStrike">
                          <a:solidFill>
                            <a:srgbClr val="000000"/>
                          </a:solidFill>
                          <a:latin typeface="Verdana"/>
                        </a:rPr>
                        <a:t>++</a:t>
                      </a:r>
                      <a:endParaRPr b="0" lang="en-US" sz="12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200" spc="-1" strike="noStrike">
                          <a:solidFill>
                            <a:srgbClr val="000000"/>
                          </a:solidFill>
                          <a:latin typeface="Verdana"/>
                        </a:rPr>
                        <a:t>-</a:t>
                      </a:r>
                      <a:endParaRPr b="0" lang="en-US" sz="1200" spc="-1" strike="noStrike">
                        <a:latin typeface="Arial"/>
                      </a:endParaRPr>
                    </a:p>
                  </a:txBody>
                  <a:tcPr anchor="ctr" marL="9720" marR="9720">
                    <a:lnL>
                      <a:noFill/>
                    </a:lnL>
                    <a:lnR>
                      <a:noFill/>
                    </a:lnR>
                    <a:lnT>
                      <a:noFill/>
                    </a:lnT>
                    <a:lnB>
                      <a:noFill/>
                    </a:lnB>
                    <a:solidFill>
                      <a:srgbClr val="a9d08e"/>
                    </a:solidFill>
                  </a:tcPr>
                </a:tc>
                <a:tc>
                  <a:txBody>
                    <a:bodyPr lIns="9720" rIns="9720" anchor="ctr">
                      <a:noAutofit/>
                    </a:bodyPr>
                    <a:p>
                      <a:pPr algn="ctr">
                        <a:lnSpc>
                          <a:spcPct val="100000"/>
                        </a:lnSpc>
                        <a:buNone/>
                      </a:pPr>
                      <a:r>
                        <a:rPr b="0" lang="en-GB" sz="1200" spc="-1" strike="noStrike">
                          <a:solidFill>
                            <a:srgbClr val="000000"/>
                          </a:solidFill>
                          <a:latin typeface="Verdana"/>
                        </a:rPr>
                        <a:t>+</a:t>
                      </a:r>
                      <a:endParaRPr b="0" lang="en-US" sz="12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200" spc="-1" strike="noStrike">
                          <a:solidFill>
                            <a:srgbClr val="000000"/>
                          </a:solidFill>
                          <a:latin typeface="Verdana"/>
                        </a:rPr>
                        <a:t>++</a:t>
                      </a:r>
                      <a:endParaRPr b="0" lang="en-US" sz="12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200" spc="-1" strike="noStrike">
                          <a:solidFill>
                            <a:srgbClr val="000000"/>
                          </a:solidFill>
                          <a:latin typeface="Verdana"/>
                        </a:rPr>
                        <a:t>++</a:t>
                      </a:r>
                      <a:endParaRPr b="0" lang="en-US" sz="12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200" spc="-1" strike="noStrike">
                          <a:solidFill>
                            <a:srgbClr val="000000"/>
                          </a:solidFill>
                          <a:latin typeface="Verdana"/>
                        </a:rPr>
                        <a:t>+++</a:t>
                      </a:r>
                      <a:endParaRPr b="0" lang="en-US" sz="1200" spc="-1" strike="noStrike">
                        <a:latin typeface="Arial"/>
                      </a:endParaRPr>
                    </a:p>
                  </a:txBody>
                  <a:tcPr anchor="ctr" marL="9720" marR="9720">
                    <a:lnL>
                      <a:noFill/>
                    </a:lnL>
                    <a:lnR>
                      <a:noFill/>
                    </a:lnR>
                    <a:lnT>
                      <a:noFill/>
                    </a:lnT>
                    <a:lnB>
                      <a:noFill/>
                    </a:lnB>
                    <a:solidFill>
                      <a:srgbClr val="a9d08e"/>
                    </a:solidFill>
                  </a:tcPr>
                </a:tc>
                <a:tc>
                  <a:txBody>
                    <a:bodyPr lIns="9720" rIns="9720" anchor="ctr">
                      <a:noAutofit/>
                    </a:bodyPr>
                    <a:p>
                      <a:pPr algn="ctr">
                        <a:lnSpc>
                          <a:spcPct val="100000"/>
                        </a:lnSpc>
                        <a:buNone/>
                      </a:pPr>
                      <a:r>
                        <a:rPr b="0" lang="en-GB" sz="1200" spc="-1" strike="noStrike">
                          <a:solidFill>
                            <a:srgbClr val="000000"/>
                          </a:solidFill>
                          <a:latin typeface="Verdana"/>
                        </a:rPr>
                        <a:t>+++</a:t>
                      </a:r>
                      <a:endParaRPr b="0" lang="en-US" sz="1200" spc="-1" strike="noStrike">
                        <a:latin typeface="Arial"/>
                      </a:endParaRPr>
                    </a:p>
                  </a:txBody>
                  <a:tcPr anchor="ctr" marL="9720" marR="9720">
                    <a:lnL>
                      <a:noFill/>
                    </a:lnL>
                    <a:lnR>
                      <a:noFill/>
                    </a:lnR>
                    <a:lnT>
                      <a:noFill/>
                    </a:lnT>
                    <a:lnB>
                      <a:noFill/>
                    </a:lnB>
                    <a:solidFill>
                      <a:srgbClr val="a9d08e"/>
                    </a:solidFill>
                  </a:tcPr>
                </a:tc>
                <a:tc>
                  <a:txBody>
                    <a:bodyPr lIns="9720" rIns="9720" anchor="ctr">
                      <a:noAutofit/>
                    </a:bodyPr>
                    <a:p>
                      <a:pPr algn="ctr">
                        <a:lnSpc>
                          <a:spcPct val="100000"/>
                        </a:lnSpc>
                        <a:buNone/>
                      </a:pPr>
                      <a:r>
                        <a:rPr b="0" lang="en-GB" sz="1200" spc="-1" strike="noStrike">
                          <a:solidFill>
                            <a:srgbClr val="000000"/>
                          </a:solidFill>
                          <a:latin typeface="Verdana"/>
                        </a:rPr>
                        <a:t>+++</a:t>
                      </a:r>
                      <a:endParaRPr b="0" lang="en-US" sz="1200" spc="-1" strike="noStrike">
                        <a:latin typeface="Arial"/>
                      </a:endParaRPr>
                    </a:p>
                  </a:txBody>
                  <a:tcPr anchor="ctr" marL="9720" marR="9720">
                    <a:lnL>
                      <a:noFill/>
                    </a:lnL>
                    <a:lnR>
                      <a:noFill/>
                    </a:lnR>
                    <a:lnT>
                      <a:noFill/>
                    </a:lnT>
                    <a:lnB>
                      <a:noFill/>
                    </a:lnB>
                    <a:solidFill>
                      <a:srgbClr val="a9d08e"/>
                    </a:solidFill>
                  </a:tcPr>
                </a:tc>
                <a:tc>
                  <a:txBody>
                    <a:bodyPr lIns="9720" rIns="9720" anchor="ctr">
                      <a:noAutofit/>
                    </a:bodyPr>
                    <a:p>
                      <a:pPr algn="ctr">
                        <a:lnSpc>
                          <a:spcPct val="100000"/>
                        </a:lnSpc>
                        <a:buNone/>
                      </a:pPr>
                      <a:r>
                        <a:rPr b="0" lang="en-GB" sz="1200" spc="-1" strike="noStrike">
                          <a:solidFill>
                            <a:srgbClr val="000000"/>
                          </a:solidFill>
                          <a:latin typeface="Verdana"/>
                        </a:rPr>
                        <a:t>+++</a:t>
                      </a:r>
                      <a:endParaRPr b="0" lang="en-US" sz="1200" spc="-1" strike="noStrike">
                        <a:latin typeface="Arial"/>
                      </a:endParaRPr>
                    </a:p>
                  </a:txBody>
                  <a:tcPr anchor="ctr" marL="9720" marR="9720">
                    <a:lnL>
                      <a:noFill/>
                    </a:lnL>
                    <a:lnR>
                      <a:noFill/>
                    </a:lnR>
                    <a:lnT>
                      <a:noFill/>
                    </a:lnT>
                    <a:lnB>
                      <a:noFill/>
                    </a:lnB>
                    <a:solidFill>
                      <a:srgbClr val="a9d08e"/>
                    </a:solidFill>
                  </a:tcPr>
                </a:tc>
              </a:tr>
              <a:tr h="422280">
                <a:tc>
                  <a:txBody>
                    <a:bodyPr lIns="9720" rIns="9720" anchor="b">
                      <a:noAutofit/>
                    </a:bodyPr>
                    <a:p>
                      <a:pPr>
                        <a:lnSpc>
                          <a:spcPct val="100000"/>
                        </a:lnSpc>
                        <a:buNone/>
                      </a:pPr>
                      <a:r>
                        <a:rPr b="0" lang="en-GB" sz="1100" spc="-1" strike="noStrike">
                          <a:solidFill>
                            <a:srgbClr val="000000"/>
                          </a:solidFill>
                          <a:latin typeface="Verdana"/>
                        </a:rPr>
                        <a:t>1</a:t>
                      </a:r>
                      <a:endParaRPr b="0" lang="en-US" sz="1100" spc="-1" strike="noStrike">
                        <a:latin typeface="Arial"/>
                      </a:endParaRPr>
                    </a:p>
                  </a:txBody>
                  <a:tcPr anchor="b"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a9d08e"/>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a9d08e"/>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a9d08e"/>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a9d08e"/>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a9d08e"/>
                    </a:solidFill>
                  </a:tcPr>
                </a:tc>
              </a:tr>
              <a:tr h="416160">
                <a:tc>
                  <a:txBody>
                    <a:bodyPr lIns="9720" rIns="9720" anchor="b">
                      <a:noAutofit/>
                    </a:bodyPr>
                    <a:p>
                      <a:pPr>
                        <a:lnSpc>
                          <a:spcPct val="100000"/>
                        </a:lnSpc>
                        <a:buNone/>
                      </a:pPr>
                      <a:r>
                        <a:rPr b="0" lang="en-GB" sz="1100" spc="-1" strike="noStrike">
                          <a:solidFill>
                            <a:srgbClr val="000000"/>
                          </a:solidFill>
                          <a:latin typeface="Verdana"/>
                        </a:rPr>
                        <a:t>2</a:t>
                      </a:r>
                      <a:endParaRPr b="0" lang="en-US" sz="1100" spc="-1" strike="noStrike">
                        <a:latin typeface="Arial"/>
                      </a:endParaRPr>
                    </a:p>
                  </a:txBody>
                  <a:tcPr anchor="b"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a9d08e"/>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a9d08e"/>
                    </a:solidFill>
                  </a:tcPr>
                </a:tc>
              </a:tr>
              <a:tr h="422280">
                <a:tc>
                  <a:txBody>
                    <a:bodyPr lIns="9720" rIns="9720" anchor="b">
                      <a:noAutofit/>
                    </a:bodyPr>
                    <a:p>
                      <a:pPr>
                        <a:lnSpc>
                          <a:spcPct val="100000"/>
                        </a:lnSpc>
                        <a:buNone/>
                      </a:pPr>
                      <a:r>
                        <a:rPr b="0" lang="en-GB" sz="1100" spc="-1" strike="noStrike">
                          <a:solidFill>
                            <a:srgbClr val="000000"/>
                          </a:solidFill>
                          <a:latin typeface="Verdana"/>
                        </a:rPr>
                        <a:t>3</a:t>
                      </a:r>
                      <a:endParaRPr b="0" lang="en-US" sz="1100" spc="-1" strike="noStrike">
                        <a:latin typeface="Arial"/>
                      </a:endParaRPr>
                    </a:p>
                  </a:txBody>
                  <a:tcPr anchor="b"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a9d08e"/>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a9d08e"/>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r>
              <a:tr h="422280">
                <a:tc>
                  <a:txBody>
                    <a:bodyPr lIns="9720" rIns="9720" anchor="b">
                      <a:noAutofit/>
                    </a:bodyPr>
                    <a:p>
                      <a:pPr>
                        <a:lnSpc>
                          <a:spcPct val="100000"/>
                        </a:lnSpc>
                        <a:buNone/>
                      </a:pPr>
                      <a:r>
                        <a:rPr b="0" lang="en-GB" sz="1100" spc="-1" strike="noStrike">
                          <a:solidFill>
                            <a:srgbClr val="000000"/>
                          </a:solidFill>
                          <a:latin typeface="Verdana"/>
                        </a:rPr>
                        <a:t>4</a:t>
                      </a:r>
                      <a:endParaRPr b="0" lang="en-US" sz="1100" spc="-1" strike="noStrike">
                        <a:latin typeface="Arial"/>
                      </a:endParaRPr>
                    </a:p>
                  </a:txBody>
                  <a:tcPr anchor="b"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a9d08e"/>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a9d08e"/>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r>
              <a:tr h="422280">
                <a:tc>
                  <a:txBody>
                    <a:bodyPr lIns="9720" rIns="9720" anchor="b">
                      <a:noAutofit/>
                    </a:bodyPr>
                    <a:p>
                      <a:pPr>
                        <a:lnSpc>
                          <a:spcPct val="100000"/>
                        </a:lnSpc>
                        <a:buNone/>
                      </a:pPr>
                      <a:r>
                        <a:rPr b="0" lang="en-GB" sz="1100" spc="-1" strike="noStrike">
                          <a:solidFill>
                            <a:srgbClr val="000000"/>
                          </a:solidFill>
                          <a:latin typeface="Verdana"/>
                        </a:rPr>
                        <a:t>5</a:t>
                      </a:r>
                      <a:endParaRPr b="0" lang="en-US" sz="1100" spc="-1" strike="noStrike">
                        <a:latin typeface="Arial"/>
                      </a:endParaRPr>
                    </a:p>
                  </a:txBody>
                  <a:tcPr anchor="b"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a9d08e"/>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noFill/>
                  </a:tcPr>
                </a:tc>
              </a:tr>
              <a:tr h="422280">
                <a:tc>
                  <a:txBody>
                    <a:bodyPr lIns="9720" rIns="9720" anchor="b">
                      <a:noAutofit/>
                    </a:bodyPr>
                    <a:p>
                      <a:pPr>
                        <a:lnSpc>
                          <a:spcPct val="100000"/>
                        </a:lnSpc>
                        <a:buNone/>
                      </a:pPr>
                      <a:r>
                        <a:rPr b="0" lang="en-GB" sz="1100" spc="-1" strike="noStrike">
                          <a:solidFill>
                            <a:srgbClr val="000000"/>
                          </a:solidFill>
                          <a:latin typeface="Verdana"/>
                        </a:rPr>
                        <a:t>6</a:t>
                      </a:r>
                      <a:endParaRPr b="0" lang="en-US" sz="1100" spc="-1" strike="noStrike">
                        <a:latin typeface="Arial"/>
                      </a:endParaRPr>
                    </a:p>
                  </a:txBody>
                  <a:tcPr anchor="b"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r>
              <a:tr h="422280">
                <a:tc>
                  <a:txBody>
                    <a:bodyPr lIns="9720" rIns="9720" anchor="b">
                      <a:noAutofit/>
                    </a:bodyPr>
                    <a:p>
                      <a:pPr>
                        <a:lnSpc>
                          <a:spcPct val="100000"/>
                        </a:lnSpc>
                        <a:buNone/>
                      </a:pPr>
                      <a:r>
                        <a:rPr b="0" lang="en-GB" sz="1100" spc="-1" strike="noStrike">
                          <a:solidFill>
                            <a:srgbClr val="000000"/>
                          </a:solidFill>
                          <a:latin typeface="Verdana"/>
                        </a:rPr>
                        <a:t>7</a:t>
                      </a:r>
                      <a:endParaRPr b="0" lang="en-US" sz="1100" spc="-1" strike="noStrike">
                        <a:latin typeface="Arial"/>
                      </a:endParaRPr>
                    </a:p>
                  </a:txBody>
                  <a:tcPr anchor="b"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a9d08e"/>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a9d08e"/>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r>
              <a:tr h="422280">
                <a:tc>
                  <a:txBody>
                    <a:bodyPr lIns="9720" rIns="9720" anchor="b">
                      <a:noAutofit/>
                    </a:bodyPr>
                    <a:p>
                      <a:pPr>
                        <a:lnSpc>
                          <a:spcPct val="100000"/>
                        </a:lnSpc>
                        <a:buNone/>
                      </a:pPr>
                      <a:r>
                        <a:rPr b="0" lang="en-GB" sz="1100" spc="-1" strike="noStrike">
                          <a:solidFill>
                            <a:srgbClr val="000000"/>
                          </a:solidFill>
                          <a:latin typeface="Verdana"/>
                        </a:rPr>
                        <a:t>8</a:t>
                      </a:r>
                      <a:endParaRPr b="0" lang="en-US" sz="1100" spc="-1" strike="noStrike">
                        <a:latin typeface="Arial"/>
                      </a:endParaRPr>
                    </a:p>
                  </a:txBody>
                  <a:tcPr anchor="b"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r>
              <a:tr h="424440">
                <a:tc>
                  <a:txBody>
                    <a:bodyPr lIns="9720" rIns="9720" anchor="b">
                      <a:noAutofit/>
                    </a:bodyPr>
                    <a:p>
                      <a:pPr>
                        <a:lnSpc>
                          <a:spcPct val="100000"/>
                        </a:lnSpc>
                        <a:buNone/>
                      </a:pPr>
                      <a:r>
                        <a:rPr b="0" lang="en-GB" sz="1100" spc="-1" strike="noStrike">
                          <a:solidFill>
                            <a:srgbClr val="000000"/>
                          </a:solidFill>
                          <a:latin typeface="Verdana"/>
                        </a:rPr>
                        <a:t>9</a:t>
                      </a:r>
                      <a:endParaRPr b="0" lang="en-US" sz="1100" spc="-1" strike="noStrike">
                        <a:latin typeface="Arial"/>
                      </a:endParaRPr>
                    </a:p>
                  </a:txBody>
                  <a:tcPr anchor="b"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a9d08e"/>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no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c>
                  <a:txBody>
                    <a:bodyPr lIns="9720" rIns="9720" anchor="ctr">
                      <a:noAutofit/>
                    </a:bodyPr>
                    <a:p>
                      <a:pPr algn="ctr">
                        <a:lnSpc>
                          <a:spcPct val="100000"/>
                        </a:lnSpc>
                        <a:buNone/>
                      </a:pPr>
                      <a:r>
                        <a:rPr b="0" lang="en-GB" sz="1100" spc="-1" strike="noStrike">
                          <a:solidFill>
                            <a:srgbClr val="000000"/>
                          </a:solidFill>
                          <a:latin typeface="Verdana"/>
                        </a:rPr>
                        <a:t>++</a:t>
                      </a:r>
                      <a:endParaRPr b="0" lang="en-US" sz="1100" spc="-1" strike="noStrike">
                        <a:latin typeface="Arial"/>
                      </a:endParaRPr>
                    </a:p>
                  </a:txBody>
                  <a:tcPr anchor="ctr" marL="9720" marR="9720">
                    <a:lnL>
                      <a:noFill/>
                    </a:lnL>
                    <a:lnR>
                      <a:noFill/>
                    </a:lnR>
                    <a:lnT>
                      <a:noFill/>
                    </a:lnT>
                    <a:lnB>
                      <a:noFill/>
                    </a:lnB>
                    <a:solidFill>
                      <a:srgbClr val="c6e0b4"/>
                    </a:solidFill>
                  </a:tcPr>
                </a:tc>
              </a:tr>
            </a:tbl>
          </a:graphicData>
        </a:graphic>
      </p:graphicFrame>
      <p:graphicFrame>
        <p:nvGraphicFramePr>
          <p:cNvPr id="225" name="Table 12"/>
          <p:cNvGraphicFramePr/>
          <p:nvPr/>
        </p:nvGraphicFramePr>
        <p:xfrm>
          <a:off x="357840" y="6198120"/>
          <a:ext cx="2387520" cy="417600"/>
        </p:xfrm>
        <a:graphic>
          <a:graphicData uri="http://schemas.openxmlformats.org/drawingml/2006/table">
            <a:tbl>
              <a:tblPr/>
              <a:tblGrid>
                <a:gridCol w="795960"/>
                <a:gridCol w="795960"/>
                <a:gridCol w="795960"/>
              </a:tblGrid>
              <a:tr h="260280">
                <a:tc>
                  <a:txBody>
                    <a:bodyPr lIns="12600" rIns="12600" anchor="ctr">
                      <a:noAutofit/>
                    </a:bodyPr>
                    <a:p>
                      <a:r>
                        <a:rPr b="0" lang="en-US" sz="1100" spc="-1" strike="noStrike">
                          <a:solidFill/>
                          <a:latin typeface="Verdana"/>
                        </a:rPr>
                        <a:t>Best</a:t>
                      </a:r>
                      <a:endParaRPr b="0" lang="en-US" sz="1100" spc="-1" strike="noStrike">
                        <a:latin typeface="Arial"/>
                      </a:endParaRPr>
                    </a:p>
                    <a:p>
                      <a:pPr algn="ctr">
                        <a:lnSpc>
                          <a:spcPct val="100000"/>
                        </a:lnSpc>
                        <a:buNone/>
                      </a:pPr>
                      <a:r>
                        <a:rPr b="0" lang="zh-CN" sz="1100" spc="-1" strike="noStrike">
                          <a:latin typeface="Verdana"/>
                        </a:rPr>
                        <a:t>最佳</a:t>
                      </a:r>
                      <a:endParaRPr b="0" lang="en-US" sz="1100" spc="-1" strike="noStrike">
                        <a:latin typeface="Arial"/>
                      </a:endParaRPr>
                    </a:p>
                  </a:txBody>
                  <a:tcPr anchor="ctr" marL="12600" marR="12600">
                    <a:lnL w="12240">
                      <a:solidFill>
                        <a:srgbClr val="d8d8da"/>
                      </a:solidFill>
                    </a:lnL>
                    <a:lnR w="12240">
                      <a:solidFill>
                        <a:srgbClr val="d8d8da"/>
                      </a:solidFill>
                    </a:lnR>
                    <a:lnT w="12240">
                      <a:solidFill>
                        <a:srgbClr val="d8d8da"/>
                      </a:solidFill>
                    </a:lnT>
                    <a:lnB w="12240">
                      <a:solidFill>
                        <a:srgbClr val="d8d8da"/>
                      </a:solidFill>
                    </a:lnB>
                    <a:solidFill>
                      <a:srgbClr val="a9d08e"/>
                    </a:solidFill>
                  </a:tcPr>
                </a:tc>
                <a:tc>
                  <a:txBody>
                    <a:bodyPr lIns="12600" rIns="12600" anchor="ctr">
                      <a:noAutofit/>
                    </a:bodyPr>
                    <a:p>
                      <a:r>
                        <a:rPr b="0" lang="en-US" sz="1100" spc="-1" strike="noStrike">
                          <a:solidFill/>
                          <a:latin typeface="Verdana"/>
                        </a:rPr>
                        <a:t>Runner up</a:t>
                      </a:r>
                      <a:endParaRPr b="0" lang="en-US" sz="1100" spc="-1" strike="noStrike">
                        <a:latin typeface="Arial"/>
                      </a:endParaRPr>
                    </a:p>
                    <a:p>
                      <a:pPr algn="ctr">
                        <a:lnSpc>
                          <a:spcPct val="100000"/>
                        </a:lnSpc>
                        <a:buNone/>
                        <a:tabLst>
                          <a:tab algn="l" pos="0"/>
                        </a:tabLst>
                      </a:pPr>
                      <a:r>
                        <a:rPr b="0" lang="zh-CN" sz="1100" spc="-1" strike="noStrike">
                          <a:latin typeface="Verdana"/>
                        </a:rPr>
                        <a:t>亚军</a:t>
                      </a:r>
                      <a:endParaRPr b="0" lang="en-US" sz="1100" spc="-1" strike="noStrike">
                        <a:latin typeface="Arial"/>
                      </a:endParaRPr>
                    </a:p>
                  </a:txBody>
                  <a:tcPr anchor="ctr" marL="12600" marR="12600">
                    <a:lnL w="12240">
                      <a:solidFill>
                        <a:srgbClr val="d8d8da"/>
                      </a:solidFill>
                    </a:lnL>
                    <a:lnR w="12240">
                      <a:solidFill>
                        <a:srgbClr val="d8d8da"/>
                      </a:solidFill>
                    </a:lnR>
                    <a:lnT w="12240">
                      <a:solidFill>
                        <a:srgbClr val="d8d8da"/>
                      </a:solidFill>
                    </a:lnT>
                    <a:lnB w="12240">
                      <a:solidFill>
                        <a:srgbClr val="d8d8da"/>
                      </a:solidFill>
                    </a:lnB>
                    <a:solidFill>
                      <a:srgbClr val="c6e0b4"/>
                    </a:solidFill>
                  </a:tcPr>
                </a:tc>
                <a:tc>
                  <a:txBody>
                    <a:bodyPr lIns="12600" rIns="12600" anchor="ctr">
                      <a:noAutofit/>
                    </a:bodyPr>
                    <a:p>
                      <a:r>
                        <a:rPr b="0" lang="en-US" sz="1100" spc="-1" strike="noStrike">
                          <a:solidFill/>
                          <a:latin typeface="Verdana"/>
                        </a:rPr>
                        <a:t>Rest</a:t>
                      </a:r>
                      <a:endParaRPr b="0" lang="en-US" sz="1100" spc="-1" strike="noStrike">
                        <a:latin typeface="Arial"/>
                      </a:endParaRPr>
                    </a:p>
                    <a:p>
                      <a:pPr algn="ctr">
                        <a:lnSpc>
                          <a:spcPct val="100000"/>
                        </a:lnSpc>
                        <a:buNone/>
                        <a:tabLst>
                          <a:tab algn="l" pos="0"/>
                        </a:tabLst>
                      </a:pPr>
                      <a:r>
                        <a:rPr b="0" lang="zh-CN" sz="1100" spc="-1" strike="noStrike">
                          <a:latin typeface="Verdana"/>
                        </a:rPr>
                        <a:t>其余</a:t>
                      </a:r>
                      <a:endParaRPr b="0" lang="en-US" sz="1100" spc="-1" strike="noStrike">
                        <a:latin typeface="Arial"/>
                      </a:endParaRPr>
                    </a:p>
                  </a:txBody>
                  <a:tcPr anchor="ctr" marL="12600" marR="12600">
                    <a:lnL w="12240">
                      <a:solidFill>
                        <a:srgbClr val="d8d8da"/>
                      </a:solidFill>
                    </a:lnL>
                    <a:lnR w="12240">
                      <a:solidFill>
                        <a:srgbClr val="d8d8da"/>
                      </a:solidFill>
                    </a:lnR>
                    <a:lnT w="12240">
                      <a:solidFill>
                        <a:srgbClr val="d8d8da"/>
                      </a:solidFill>
                    </a:lnT>
                    <a:lnB w="12240">
                      <a:solidFill>
                        <a:srgbClr val="d8d8da"/>
                      </a:solidFill>
                    </a:lnB>
                    <a:solidFill>
                      <a:srgbClr val="ffffff"/>
                    </a:solidFill>
                  </a:tcPr>
                </a:tc>
              </a:tr>
            </a:tbl>
          </a:graphicData>
        </a:graphic>
      </p:graphicFrame>
      <p:sp>
        <p:nvSpPr>
          <p:cNvPr id="226" name="TextBox 13"/>
          <p:cNvSpPr/>
          <p:nvPr/>
        </p:nvSpPr>
        <p:spPr>
          <a:xfrm>
            <a:off x="3169800" y="6193080"/>
            <a:ext cx="6095160" cy="292680"/>
          </a:xfrm>
          <a:prstGeom prst="rect">
            <a:avLst/>
          </a:prstGeom>
          <a:noFill/>
          <a:ln w="0">
            <a:noFill/>
          </a:ln>
        </p:spPr>
        <p:style>
          <a:lnRef idx="0"/>
          <a:fillRef idx="0"/>
          <a:effectRef idx="0"/>
          <a:fontRef idx="minor"/>
        </p:style>
        <p:txBody>
          <a:bodyPr lIns="38160" rIns="38160" tIns="25560" bIns="25560" anchor="t">
            <a:normAutofit fontScale="59000"/>
          </a:bodyPr>
          <a:p>
            <a:pPr>
              <a:lnSpc>
                <a:spcPct val="100000"/>
              </a:lnSpc>
              <a:buNone/>
            </a:pPr>
            <a:r>
              <a:rPr b="0" lang="en-US" sz="1340" spc="-1" strike="noStrike">
                <a:solidFill>
                  <a:srgbClr val="3f4043"/>
                </a:solidFill>
                <a:latin typeface="Verdana"/>
                <a:ea typeface="DejaVu Sans"/>
              </a:rPr>
              <a:t>Based on Lönnerdal, Biochemistry &amp; Cell Biology, July 2020</a:t>
            </a:r>
            <a:endParaRPr b="0" lang="en-US" sz="1340" spc="-1" strike="noStrike">
              <a:latin typeface="Arial"/>
            </a:endParaRPr>
          </a:p>
          <a:p>
            <a:pPr>
              <a:lnSpc>
                <a:spcPct val="100000"/>
              </a:lnSpc>
              <a:buNone/>
            </a:pPr>
            <a:r>
              <a:rPr b="0" lang="zh-CN" sz="1340" spc="-1" strike="noStrike">
                <a:solidFill>
                  <a:srgbClr val="3f4043"/>
                </a:solidFill>
                <a:latin typeface="Verdana"/>
                <a:ea typeface="DejaVu Sans"/>
              </a:rPr>
              <a:t>基于 </a:t>
            </a:r>
            <a:r>
              <a:rPr b="0" lang="en-US" sz="1340" spc="-1" strike="noStrike">
                <a:solidFill>
                  <a:srgbClr val="3f4043"/>
                </a:solidFill>
                <a:latin typeface="Verdana"/>
                <a:ea typeface="DejaVu Sans"/>
              </a:rPr>
              <a:t>Lönnerdal</a:t>
            </a:r>
            <a:r>
              <a:rPr b="0" lang="zh-CN" sz="1340" spc="-1" strike="noStrike">
                <a:solidFill>
                  <a:srgbClr val="3f4043"/>
                </a:solidFill>
                <a:latin typeface="Verdana"/>
                <a:ea typeface="DejaVu Sans"/>
              </a:rPr>
              <a:t>，《生物化学与细胞生物学》，</a:t>
            </a:r>
            <a:r>
              <a:rPr b="0" lang="en-US" sz="1340" spc="-1" strike="noStrike">
                <a:solidFill>
                  <a:srgbClr val="3f4043"/>
                </a:solidFill>
                <a:latin typeface="Verdana"/>
                <a:ea typeface="DejaVu Sans"/>
              </a:rPr>
              <a:t>2020</a:t>
            </a:r>
            <a:r>
              <a:rPr b="0" lang="zh-CN" sz="1340" spc="-1" strike="noStrike">
                <a:solidFill>
                  <a:srgbClr val="3f4043"/>
                </a:solidFill>
                <a:latin typeface="Verdana"/>
                <a:ea typeface="DejaVu Sans"/>
              </a:rPr>
              <a:t>年</a:t>
            </a:r>
            <a:r>
              <a:rPr b="0" lang="en-US" sz="1340" spc="-1" strike="noStrike">
                <a:solidFill>
                  <a:srgbClr val="3f4043"/>
                </a:solidFill>
                <a:latin typeface="Verdana"/>
                <a:ea typeface="DejaVu Sans"/>
              </a:rPr>
              <a:t>7</a:t>
            </a:r>
            <a:r>
              <a:rPr b="0" lang="zh-CN" sz="1340" spc="-1" strike="noStrike">
                <a:solidFill>
                  <a:srgbClr val="3f4043"/>
                </a:solidFill>
                <a:latin typeface="Verdana"/>
                <a:ea typeface="DejaVu Sans"/>
              </a:rPr>
              <a:t>月</a:t>
            </a:r>
            <a:endParaRPr b="0" lang="en-US" sz="134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99" name="Object 6"/>
          <p:cNvGraphicFramePr/>
          <p:nvPr/>
        </p:nvGraphicFramePr>
        <p:xfrm>
          <a:off x="1440" y="1440"/>
          <a:ext cx="720" cy="720"/>
        </p:xfrm>
        <a:graphic>
          <a:graphicData uri="http://schemas.openxmlformats.org/presentationml/2006/ole">
            <p:oleObj r:id="rId1" spid="">
              <p:embed/>
              <p:pic>
                <p:nvPicPr>
                  <p:cNvPr id="100" name="Object 6" descr=""/>
                  <p:cNvPicPr/>
                  <p:nvPr/>
                </p:nvPicPr>
                <p:blipFill>
                  <a:blip r:embed="rId2"/>
                  <a:stretch/>
                </p:blipFill>
                <p:spPr>
                  <a:xfrm>
                    <a:off x="1440" y="1440"/>
                    <a:ext cx="720" cy="720"/>
                  </a:xfrm>
                  <a:prstGeom prst="rect">
                    <a:avLst/>
                  </a:prstGeom>
                  <a:ln w="0">
                    <a:noFill/>
                  </a:ln>
                </p:spPr>
              </p:pic>
            </p:oleObj>
          </a:graphicData>
        </a:graphic>
      </p:graphicFrame>
      <p:sp>
        <p:nvSpPr>
          <p:cNvPr id="101" name="PlaceHolder 1"/>
          <p:cNvSpPr>
            <a:spLocks noGrp="1"/>
          </p:cNvSpPr>
          <p:nvPr>
            <p:ph type="title"/>
          </p:nvPr>
        </p:nvSpPr>
        <p:spPr>
          <a:xfrm>
            <a:off x="459000" y="429840"/>
            <a:ext cx="11035080" cy="674280"/>
          </a:xfrm>
          <a:prstGeom prst="rect">
            <a:avLst/>
          </a:prstGeom>
          <a:noFill/>
          <a:ln w="0">
            <a:noFill/>
          </a:ln>
        </p:spPr>
        <p:txBody>
          <a:bodyPr lIns="38160" rIns="38160" tIns="25560" bIns="25560" anchor="t">
            <a:normAutofit fontScale="94000"/>
          </a:bodyPr>
          <a:p>
            <a:pPr>
              <a:lnSpc>
                <a:spcPct val="90000"/>
              </a:lnSpc>
              <a:buNone/>
            </a:pPr>
            <a:r>
              <a:rPr b="0" lang="en-US" sz="2400" spc="-1" strike="noStrike">
                <a:solidFill>
                  <a:srgbClr val="0094d9"/>
                </a:solidFill>
                <a:latin typeface="Verdana"/>
              </a:rPr>
              <a:t>Why: new GB for Lactoferrin determination in food</a:t>
            </a:r>
            <a:endParaRPr b="0" lang="en-US" sz="2400" spc="-1" strike="noStrike">
              <a:latin typeface="Arial"/>
            </a:endParaRPr>
          </a:p>
          <a:p>
            <a:pPr>
              <a:lnSpc>
                <a:spcPct val="90000"/>
              </a:lnSpc>
              <a:buNone/>
            </a:pPr>
            <a:r>
              <a:rPr b="0" lang="zh-CN" sz="2400" spc="-1" strike="noStrike">
                <a:solidFill>
                  <a:srgbClr val="0094d9"/>
                </a:solidFill>
                <a:latin typeface="Verdana"/>
              </a:rPr>
              <a:t>为什么：新的乳铁蛋白食品测定国家标准</a:t>
            </a:r>
            <a:endParaRPr b="0" lang="en-US" sz="2400" spc="-1" strike="noStrike">
              <a:latin typeface="Arial"/>
            </a:endParaRPr>
          </a:p>
        </p:txBody>
      </p:sp>
      <p:pic>
        <p:nvPicPr>
          <p:cNvPr id="102" name="Picture 1" descr=""/>
          <p:cNvPicPr/>
          <p:nvPr/>
        </p:nvPicPr>
        <p:blipFill>
          <a:blip r:embed="rId3"/>
          <a:stretch/>
        </p:blipFill>
        <p:spPr>
          <a:xfrm>
            <a:off x="8629200" y="2612880"/>
            <a:ext cx="3033000" cy="2338920"/>
          </a:xfrm>
          <a:prstGeom prst="rect">
            <a:avLst/>
          </a:prstGeom>
          <a:ln w="0">
            <a:noFill/>
          </a:ln>
        </p:spPr>
      </p:pic>
      <p:sp>
        <p:nvSpPr>
          <p:cNvPr id="103" name="TextBox 2"/>
          <p:cNvSpPr/>
          <p:nvPr/>
        </p:nvSpPr>
        <p:spPr>
          <a:xfrm>
            <a:off x="10811520" y="4795920"/>
            <a:ext cx="1136520" cy="186480"/>
          </a:xfrm>
          <a:prstGeom prst="rect">
            <a:avLst/>
          </a:prstGeom>
          <a:noFill/>
          <a:ln w="0">
            <a:noFill/>
          </a:ln>
        </p:spPr>
        <p:style>
          <a:lnRef idx="0"/>
          <a:fillRef idx="0"/>
          <a:effectRef idx="0"/>
          <a:fontRef idx="minor"/>
        </p:style>
        <p:txBody>
          <a:bodyPr lIns="38160" rIns="38160" tIns="25560" bIns="25560" anchor="t">
            <a:normAutofit fontScale="36000"/>
          </a:bodyPr>
          <a:p>
            <a:pPr algn="ctr">
              <a:lnSpc>
                <a:spcPct val="112000"/>
              </a:lnSpc>
              <a:buNone/>
            </a:pPr>
            <a:r>
              <a:rPr b="1" lang="en-US" sz="1100" spc="-1" strike="noStrike">
                <a:solidFill>
                  <a:srgbClr val="00b050"/>
                </a:solidFill>
                <a:latin typeface="Verdana"/>
                <a:ea typeface="DejaVu Sans"/>
              </a:rPr>
              <a:t>Active LF only</a:t>
            </a:r>
            <a:endParaRPr b="0" lang="en-US" sz="1100" spc="-1" strike="noStrike">
              <a:latin typeface="Arial"/>
            </a:endParaRPr>
          </a:p>
          <a:p>
            <a:pPr algn="ctr">
              <a:lnSpc>
                <a:spcPct val="112000"/>
              </a:lnSpc>
              <a:buNone/>
            </a:pPr>
            <a:r>
              <a:rPr b="1" lang="zh-CN" sz="1100" spc="-1" strike="noStrike">
                <a:solidFill>
                  <a:srgbClr val="00b050"/>
                </a:solidFill>
                <a:latin typeface="Verdana"/>
                <a:ea typeface="DejaVu Sans"/>
              </a:rPr>
              <a:t>仅活性乳铁蛋白</a:t>
            </a:r>
            <a:endParaRPr b="0" lang="en-US" sz="1100" spc="-1" strike="noStrike">
              <a:latin typeface="Arial"/>
            </a:endParaRPr>
          </a:p>
        </p:txBody>
      </p:sp>
      <p:grpSp>
        <p:nvGrpSpPr>
          <p:cNvPr id="104" name="Group 3"/>
          <p:cNvGrpSpPr/>
          <p:nvPr/>
        </p:nvGrpSpPr>
        <p:grpSpPr>
          <a:xfrm>
            <a:off x="0" y="1290960"/>
            <a:ext cx="4006440" cy="5136480"/>
            <a:chOff x="0" y="1290960"/>
            <a:chExt cx="4006440" cy="5136480"/>
          </a:xfrm>
        </p:grpSpPr>
        <p:pic>
          <p:nvPicPr>
            <p:cNvPr id="105" name="Picture 4" descr=""/>
            <p:cNvPicPr/>
            <p:nvPr/>
          </p:nvPicPr>
          <p:blipFill>
            <a:blip r:embed="rId4"/>
            <a:srcRect l="4155" t="7950" r="0" b="2405"/>
            <a:stretch/>
          </p:blipFill>
          <p:spPr>
            <a:xfrm>
              <a:off x="84600" y="1290960"/>
              <a:ext cx="3837600" cy="2256120"/>
            </a:xfrm>
            <a:prstGeom prst="rect">
              <a:avLst/>
            </a:prstGeom>
            <a:ln w="0">
              <a:noFill/>
            </a:ln>
          </p:spPr>
        </p:pic>
        <p:pic>
          <p:nvPicPr>
            <p:cNvPr id="106" name="Picture 5" descr=""/>
            <p:cNvPicPr/>
            <p:nvPr/>
          </p:nvPicPr>
          <p:blipFill>
            <a:blip r:embed="rId5"/>
            <a:stretch/>
          </p:blipFill>
          <p:spPr>
            <a:xfrm>
              <a:off x="454680" y="3547800"/>
              <a:ext cx="3097080" cy="1725120"/>
            </a:xfrm>
            <a:prstGeom prst="rect">
              <a:avLst/>
            </a:prstGeom>
            <a:ln w="0">
              <a:noFill/>
            </a:ln>
          </p:spPr>
        </p:pic>
        <p:pic>
          <p:nvPicPr>
            <p:cNvPr id="107" name="Picture 7" descr=""/>
            <p:cNvPicPr/>
            <p:nvPr/>
          </p:nvPicPr>
          <p:blipFill>
            <a:blip r:embed="rId6"/>
            <a:stretch/>
          </p:blipFill>
          <p:spPr>
            <a:xfrm>
              <a:off x="0" y="5076000"/>
              <a:ext cx="4006440" cy="1351440"/>
            </a:xfrm>
            <a:prstGeom prst="rect">
              <a:avLst/>
            </a:prstGeom>
            <a:ln w="0">
              <a:noFill/>
            </a:ln>
          </p:spPr>
        </p:pic>
      </p:grpSp>
      <p:pic>
        <p:nvPicPr>
          <p:cNvPr id="108" name="Picture 9" descr=""/>
          <p:cNvPicPr/>
          <p:nvPr/>
        </p:nvPicPr>
        <p:blipFill>
          <a:blip r:embed="rId7"/>
          <a:stretch/>
        </p:blipFill>
        <p:spPr>
          <a:xfrm>
            <a:off x="3927240" y="852480"/>
            <a:ext cx="4795920" cy="3255120"/>
          </a:xfrm>
          <a:prstGeom prst="rect">
            <a:avLst/>
          </a:prstGeom>
          <a:ln w="0">
            <a:noFill/>
          </a:ln>
        </p:spPr>
      </p:pic>
      <p:pic>
        <p:nvPicPr>
          <p:cNvPr id="109" name="Picture 11" descr=""/>
          <p:cNvPicPr/>
          <p:nvPr/>
        </p:nvPicPr>
        <p:blipFill>
          <a:blip r:embed="rId8"/>
          <a:stretch/>
        </p:blipFill>
        <p:spPr>
          <a:xfrm>
            <a:off x="3927240" y="4304160"/>
            <a:ext cx="4606920" cy="197100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Straight Connector 41"/>
          <p:cNvSpPr/>
          <p:nvPr/>
        </p:nvSpPr>
        <p:spPr>
          <a:xfrm>
            <a:off x="8479080" y="1677600"/>
            <a:ext cx="360" cy="4526640"/>
          </a:xfrm>
          <a:prstGeom prst="line">
            <a:avLst/>
          </a:prstGeom>
          <a:ln w="6480">
            <a:solidFill>
              <a:srgbClr val="0094d9"/>
            </a:solidFill>
            <a:prstDash val="dash"/>
            <a:miter/>
          </a:ln>
        </p:spPr>
        <p:style>
          <a:lnRef idx="0"/>
          <a:fillRef idx="0"/>
          <a:effectRef idx="0"/>
          <a:fontRef idx="minor"/>
        </p:style>
      </p:sp>
      <p:sp>
        <p:nvSpPr>
          <p:cNvPr id="111" name="Straight Connector 60"/>
          <p:cNvSpPr/>
          <p:nvPr/>
        </p:nvSpPr>
        <p:spPr>
          <a:xfrm>
            <a:off x="5529240" y="1220400"/>
            <a:ext cx="360" cy="5418720"/>
          </a:xfrm>
          <a:prstGeom prst="line">
            <a:avLst/>
          </a:prstGeom>
          <a:ln w="6480">
            <a:solidFill>
              <a:srgbClr val="0094d9"/>
            </a:solidFill>
            <a:miter/>
          </a:ln>
        </p:spPr>
        <p:style>
          <a:lnRef idx="0"/>
          <a:fillRef idx="0"/>
          <a:effectRef idx="0"/>
          <a:fontRef idx="minor"/>
        </p:style>
      </p:sp>
      <p:graphicFrame>
        <p:nvGraphicFramePr>
          <p:cNvPr id="112" name="Object 6"/>
          <p:cNvGraphicFramePr/>
          <p:nvPr/>
        </p:nvGraphicFramePr>
        <p:xfrm>
          <a:off x="1440" y="1440"/>
          <a:ext cx="720" cy="720"/>
        </p:xfrm>
        <a:graphic>
          <a:graphicData uri="http://schemas.openxmlformats.org/presentationml/2006/ole">
            <p:oleObj r:id="rId1" spid="">
              <p:embed/>
              <p:pic>
                <p:nvPicPr>
                  <p:cNvPr id="113" name="Object 6" descr=""/>
                  <p:cNvPicPr/>
                  <p:nvPr/>
                </p:nvPicPr>
                <p:blipFill>
                  <a:blip r:embed="rId2"/>
                  <a:stretch/>
                </p:blipFill>
                <p:spPr>
                  <a:xfrm>
                    <a:off x="1440" y="1440"/>
                    <a:ext cx="720" cy="720"/>
                  </a:xfrm>
                  <a:prstGeom prst="rect">
                    <a:avLst/>
                  </a:prstGeom>
                  <a:ln w="0">
                    <a:noFill/>
                  </a:ln>
                </p:spPr>
              </p:pic>
            </p:oleObj>
          </a:graphicData>
        </a:graphic>
      </p:graphicFrame>
      <p:sp>
        <p:nvSpPr>
          <p:cNvPr id="114" name="Rectangle 11"/>
          <p:cNvSpPr/>
          <p:nvPr/>
        </p:nvSpPr>
        <p:spPr>
          <a:xfrm>
            <a:off x="366120" y="3249000"/>
            <a:ext cx="341280" cy="1969920"/>
          </a:xfrm>
          <a:prstGeom prst="rect">
            <a:avLst/>
          </a:prstGeom>
          <a:solidFill>
            <a:srgbClr val="006fa3"/>
          </a:solidFill>
          <a:ln w="19080">
            <a:solidFill>
              <a:srgbClr val="ffffff"/>
            </a:solidFill>
            <a:miter/>
          </a:ln>
        </p:spPr>
        <p:style>
          <a:lnRef idx="0"/>
          <a:fillRef idx="0"/>
          <a:effectRef idx="0"/>
          <a:fontRef idx="minor"/>
        </p:style>
        <p:txBody>
          <a:bodyPr lIns="25560" rIns="25560" tIns="38160" bIns="38160" anchor="ctr" rot="16200000">
            <a:normAutofit/>
          </a:bodyPr>
          <a:p>
            <a:pPr algn="ctr">
              <a:lnSpc>
                <a:spcPct val="112000"/>
              </a:lnSpc>
              <a:buNone/>
            </a:pPr>
            <a:r>
              <a:rPr b="0" lang="en-US" sz="1200" spc="-1" strike="noStrike">
                <a:solidFill>
                  <a:srgbClr val="ffffff"/>
                </a:solidFill>
                <a:latin typeface="Verdana"/>
                <a:ea typeface="DejaVu Sans"/>
              </a:rPr>
              <a:t>Total ingredient LF</a:t>
            </a:r>
            <a:endParaRPr b="0" lang="en-US" sz="1200" spc="-1" strike="noStrike">
              <a:latin typeface="Arial"/>
            </a:endParaRPr>
          </a:p>
          <a:p>
            <a:pPr algn="ctr">
              <a:lnSpc>
                <a:spcPct val="112000"/>
              </a:lnSpc>
              <a:buNone/>
            </a:pPr>
            <a:r>
              <a:rPr b="0" lang="zh-CN" sz="1200" spc="-1" strike="noStrike">
                <a:solidFill>
                  <a:srgbClr val="ffffff"/>
                </a:solidFill>
                <a:latin typeface="Verdana"/>
                <a:ea typeface="DejaVu Sans"/>
              </a:rPr>
              <a:t>总成分乳铁蛋白</a:t>
            </a:r>
            <a:endParaRPr b="0" lang="en-US" sz="1200" spc="-1" strike="noStrike">
              <a:latin typeface="Arial"/>
            </a:endParaRPr>
          </a:p>
        </p:txBody>
      </p:sp>
      <p:sp>
        <p:nvSpPr>
          <p:cNvPr id="115" name="Rectangle 13"/>
          <p:cNvSpPr/>
          <p:nvPr/>
        </p:nvSpPr>
        <p:spPr>
          <a:xfrm>
            <a:off x="910080" y="3349080"/>
            <a:ext cx="282600" cy="1870200"/>
          </a:xfrm>
          <a:prstGeom prst="rect">
            <a:avLst/>
          </a:prstGeom>
          <a:solidFill>
            <a:srgbClr val="0094d9"/>
          </a:solidFill>
          <a:ln w="19080">
            <a:solidFill>
              <a:srgbClr val="ffffff"/>
            </a:solidFill>
            <a:miter/>
          </a:ln>
        </p:spPr>
        <p:style>
          <a:lnRef idx="0"/>
          <a:fillRef idx="0"/>
          <a:effectRef idx="0"/>
          <a:fontRef idx="minor"/>
        </p:style>
        <p:txBody>
          <a:bodyPr lIns="25560" rIns="25560" tIns="38160" bIns="38160" anchor="ctr" rot="16200000">
            <a:normAutofit/>
          </a:bodyPr>
          <a:p>
            <a:pPr algn="ctr">
              <a:lnSpc>
                <a:spcPct val="112000"/>
              </a:lnSpc>
              <a:buNone/>
            </a:pPr>
            <a:r>
              <a:rPr b="0" lang="en-US" sz="1200" spc="-1" strike="noStrike">
                <a:solidFill>
                  <a:srgbClr val="ffffff"/>
                </a:solidFill>
                <a:latin typeface="Verdana"/>
                <a:ea typeface="DejaVu Sans"/>
              </a:rPr>
              <a:t>% protein</a:t>
            </a:r>
            <a:endParaRPr b="0" lang="en-US" sz="1200" spc="-1" strike="noStrike">
              <a:latin typeface="Arial"/>
            </a:endParaRPr>
          </a:p>
          <a:p>
            <a:pPr algn="ctr">
              <a:lnSpc>
                <a:spcPct val="112000"/>
              </a:lnSpc>
              <a:buNone/>
            </a:pPr>
            <a:r>
              <a:rPr b="0" lang="zh-CN" sz="1200" spc="-1" strike="noStrike">
                <a:solidFill>
                  <a:srgbClr val="ffffff"/>
                </a:solidFill>
                <a:latin typeface="Verdana"/>
                <a:ea typeface="DejaVu Sans"/>
              </a:rPr>
              <a:t>蛋白质</a:t>
            </a:r>
            <a:r>
              <a:rPr b="0" lang="en-US" sz="1200" spc="-1" strike="noStrike">
                <a:solidFill>
                  <a:srgbClr val="ffffff"/>
                </a:solidFill>
                <a:latin typeface="Verdana"/>
                <a:ea typeface="DejaVu Sans"/>
              </a:rPr>
              <a:t>%</a:t>
            </a:r>
            <a:endParaRPr b="0" lang="en-US" sz="1200" spc="-1" strike="noStrike">
              <a:latin typeface="Arial"/>
            </a:endParaRPr>
          </a:p>
        </p:txBody>
      </p:sp>
      <p:sp>
        <p:nvSpPr>
          <p:cNvPr id="116" name="Rectangle 14"/>
          <p:cNvSpPr/>
          <p:nvPr/>
        </p:nvSpPr>
        <p:spPr>
          <a:xfrm>
            <a:off x="1395000" y="3591720"/>
            <a:ext cx="282600" cy="1627560"/>
          </a:xfrm>
          <a:prstGeom prst="rect">
            <a:avLst/>
          </a:prstGeom>
          <a:solidFill>
            <a:srgbClr val="4fc7ff"/>
          </a:solidFill>
          <a:ln w="19080">
            <a:solidFill>
              <a:srgbClr val="ffffff"/>
            </a:solidFill>
            <a:miter/>
          </a:ln>
        </p:spPr>
        <p:style>
          <a:lnRef idx="0"/>
          <a:fillRef idx="0"/>
          <a:effectRef idx="0"/>
          <a:fontRef idx="minor"/>
        </p:style>
        <p:txBody>
          <a:bodyPr lIns="25560" rIns="25560" tIns="38160" bIns="38160" anchor="ctr" rot="16200000">
            <a:normAutofit fontScale="78000"/>
          </a:bodyPr>
          <a:p>
            <a:pPr algn="ctr">
              <a:lnSpc>
                <a:spcPct val="112000"/>
              </a:lnSpc>
              <a:buNone/>
            </a:pPr>
            <a:r>
              <a:rPr b="0" lang="en-US" sz="1200" spc="-1" strike="noStrike">
                <a:solidFill>
                  <a:srgbClr val="ffffff"/>
                </a:solidFill>
                <a:latin typeface="Verdana"/>
                <a:ea typeface="DejaVu Sans"/>
              </a:rPr>
              <a:t>% LF on protein</a:t>
            </a:r>
            <a:endParaRPr b="0" lang="en-US" sz="1200" spc="-1" strike="noStrike">
              <a:latin typeface="Arial"/>
            </a:endParaRPr>
          </a:p>
          <a:p>
            <a:pPr algn="ctr">
              <a:lnSpc>
                <a:spcPct val="112000"/>
              </a:lnSpc>
              <a:buNone/>
            </a:pPr>
            <a:r>
              <a:rPr b="0" lang="zh-CN" sz="1200" spc="-1" strike="noStrike">
                <a:solidFill>
                  <a:srgbClr val="ffffff"/>
                </a:solidFill>
                <a:latin typeface="Verdana"/>
                <a:ea typeface="DejaVu Sans"/>
              </a:rPr>
              <a:t>蛋白质上的乳铁蛋白</a:t>
            </a:r>
            <a:r>
              <a:rPr b="0" lang="en-US" sz="1200" spc="-1" strike="noStrike">
                <a:solidFill>
                  <a:srgbClr val="ffffff"/>
                </a:solidFill>
                <a:latin typeface="Verdana"/>
                <a:ea typeface="DejaVu Sans"/>
              </a:rPr>
              <a:t>%</a:t>
            </a:r>
            <a:endParaRPr b="0" lang="en-US" sz="1200" spc="-1" strike="noStrike">
              <a:latin typeface="Arial"/>
            </a:endParaRPr>
          </a:p>
        </p:txBody>
      </p:sp>
      <p:sp>
        <p:nvSpPr>
          <p:cNvPr id="117" name="Right Brace 15"/>
          <p:cNvSpPr/>
          <p:nvPr/>
        </p:nvSpPr>
        <p:spPr>
          <a:xfrm>
            <a:off x="708120" y="3349080"/>
            <a:ext cx="117360" cy="1870200"/>
          </a:xfrm>
          <a:prstGeom prst="rightBrace">
            <a:avLst>
              <a:gd name="adj1" fmla="val 8333"/>
              <a:gd name="adj2" fmla="val 50000"/>
            </a:avLst>
          </a:prstGeom>
          <a:noFill/>
          <a:ln w="6480">
            <a:solidFill>
              <a:srgbClr val="0094d9"/>
            </a:solidFill>
            <a:miter/>
          </a:ln>
        </p:spPr>
        <p:style>
          <a:lnRef idx="0"/>
          <a:fillRef idx="0"/>
          <a:effectRef idx="0"/>
          <a:fontRef idx="minor"/>
        </p:style>
      </p:sp>
      <p:sp>
        <p:nvSpPr>
          <p:cNvPr id="118" name="Right Brace 16"/>
          <p:cNvSpPr/>
          <p:nvPr/>
        </p:nvSpPr>
        <p:spPr>
          <a:xfrm>
            <a:off x="1217880" y="3591720"/>
            <a:ext cx="119160" cy="1627560"/>
          </a:xfrm>
          <a:prstGeom prst="rightBrace">
            <a:avLst>
              <a:gd name="adj1" fmla="val 8333"/>
              <a:gd name="adj2" fmla="val 50000"/>
            </a:avLst>
          </a:prstGeom>
          <a:noFill/>
          <a:ln w="6480">
            <a:solidFill>
              <a:srgbClr val="0094d9"/>
            </a:solidFill>
            <a:miter/>
          </a:ln>
        </p:spPr>
        <p:style>
          <a:lnRef idx="0"/>
          <a:fillRef idx="0"/>
          <a:effectRef idx="0"/>
          <a:fontRef idx="minor"/>
        </p:style>
      </p:sp>
      <p:sp>
        <p:nvSpPr>
          <p:cNvPr id="119" name="TextBox 18"/>
          <p:cNvSpPr/>
          <p:nvPr/>
        </p:nvSpPr>
        <p:spPr>
          <a:xfrm>
            <a:off x="826200" y="5313600"/>
            <a:ext cx="457200" cy="306000"/>
          </a:xfrm>
          <a:prstGeom prst="rect">
            <a:avLst/>
          </a:prstGeom>
          <a:noFill/>
          <a:ln w="0">
            <a:noFill/>
          </a:ln>
        </p:spPr>
        <p:style>
          <a:lnRef idx="0"/>
          <a:fillRef idx="0"/>
          <a:effectRef idx="0"/>
          <a:fontRef idx="minor"/>
        </p:style>
        <p:txBody>
          <a:bodyPr lIns="38160" rIns="38160" tIns="25560" bIns="25560" anchor="t">
            <a:normAutofit fontScale="41000"/>
          </a:bodyPr>
          <a:p>
            <a:pPr algn="ctr">
              <a:lnSpc>
                <a:spcPct val="112000"/>
              </a:lnSpc>
              <a:buNone/>
            </a:pPr>
            <a:r>
              <a:rPr b="0" lang="en-US" sz="900" spc="-1" strike="noStrike">
                <a:solidFill>
                  <a:srgbClr val="0094d9"/>
                </a:solidFill>
                <a:latin typeface="Verdana"/>
                <a:ea typeface="DejaVu Sans"/>
              </a:rPr>
              <a:t>&gt;93%</a:t>
            </a:r>
            <a:endParaRPr b="0" lang="en-US" sz="900" spc="-1" strike="noStrike">
              <a:latin typeface="Arial"/>
            </a:endParaRPr>
          </a:p>
          <a:p>
            <a:pPr algn="ctr">
              <a:lnSpc>
                <a:spcPct val="112000"/>
              </a:lnSpc>
              <a:buNone/>
            </a:pPr>
            <a:r>
              <a:rPr b="0" lang="en-US" sz="900" spc="-1" strike="noStrike">
                <a:solidFill>
                  <a:srgbClr val="0094d9"/>
                </a:solidFill>
                <a:latin typeface="Verdana"/>
                <a:ea typeface="DejaVu Sans"/>
              </a:rPr>
              <a:t>&gt;93%</a:t>
            </a:r>
            <a:endParaRPr b="0" lang="en-US" sz="900" spc="-1" strike="noStrike">
              <a:latin typeface="Arial"/>
            </a:endParaRPr>
          </a:p>
          <a:p>
            <a:pPr algn="ctr">
              <a:lnSpc>
                <a:spcPct val="112000"/>
              </a:lnSpc>
              <a:buNone/>
            </a:pPr>
            <a:r>
              <a:rPr b="0" lang="en-US" sz="900" spc="-1" strike="noStrike">
                <a:solidFill>
                  <a:srgbClr val="0094d9"/>
                </a:solidFill>
                <a:latin typeface="Verdana"/>
                <a:ea typeface="DejaVu Sans"/>
              </a:rPr>
              <a:t>=spec</a:t>
            </a:r>
            <a:endParaRPr b="0" lang="en-US" sz="900" spc="-1" strike="noStrike">
              <a:latin typeface="Arial"/>
            </a:endParaRPr>
          </a:p>
          <a:p>
            <a:pPr algn="ctr">
              <a:lnSpc>
                <a:spcPct val="112000"/>
              </a:lnSpc>
              <a:buNone/>
            </a:pPr>
            <a:r>
              <a:rPr b="0" lang="en-US" sz="900" spc="-1" strike="noStrike">
                <a:solidFill>
                  <a:srgbClr val="0094d9"/>
                </a:solidFill>
                <a:latin typeface="Verdana"/>
                <a:ea typeface="DejaVu Sans"/>
              </a:rPr>
              <a:t>=</a:t>
            </a:r>
            <a:r>
              <a:rPr b="0" lang="zh-CN" sz="900" spc="-1" strike="noStrike">
                <a:solidFill>
                  <a:srgbClr val="0094d9"/>
                </a:solidFill>
                <a:latin typeface="Verdana"/>
                <a:ea typeface="DejaVu Sans"/>
              </a:rPr>
              <a:t>规格</a:t>
            </a:r>
            <a:endParaRPr b="0" lang="en-US" sz="900" spc="-1" strike="noStrike">
              <a:latin typeface="Arial"/>
            </a:endParaRPr>
          </a:p>
        </p:txBody>
      </p:sp>
      <p:sp>
        <p:nvSpPr>
          <p:cNvPr id="120" name="TextBox 19"/>
          <p:cNvSpPr/>
          <p:nvPr/>
        </p:nvSpPr>
        <p:spPr>
          <a:xfrm>
            <a:off x="1307880" y="5313600"/>
            <a:ext cx="457200" cy="306000"/>
          </a:xfrm>
          <a:prstGeom prst="rect">
            <a:avLst/>
          </a:prstGeom>
          <a:noFill/>
          <a:ln w="0">
            <a:noFill/>
          </a:ln>
        </p:spPr>
        <p:style>
          <a:lnRef idx="0"/>
          <a:fillRef idx="0"/>
          <a:effectRef idx="0"/>
          <a:fontRef idx="minor"/>
        </p:style>
        <p:txBody>
          <a:bodyPr lIns="38160" rIns="38160" tIns="25560" bIns="25560" anchor="t">
            <a:normAutofit fontScale="41000"/>
          </a:bodyPr>
          <a:p>
            <a:pPr algn="ctr">
              <a:lnSpc>
                <a:spcPct val="112000"/>
              </a:lnSpc>
              <a:buNone/>
            </a:pPr>
            <a:r>
              <a:rPr b="0" lang="en-US" sz="900" spc="-1" strike="noStrike">
                <a:solidFill>
                  <a:srgbClr val="4fc7ff"/>
                </a:solidFill>
                <a:latin typeface="Verdana"/>
                <a:ea typeface="DejaVu Sans"/>
              </a:rPr>
              <a:t>&gt;95%</a:t>
            </a:r>
            <a:endParaRPr b="0" lang="en-US" sz="900" spc="-1" strike="noStrike">
              <a:latin typeface="Arial"/>
            </a:endParaRPr>
          </a:p>
          <a:p>
            <a:pPr algn="ctr">
              <a:lnSpc>
                <a:spcPct val="112000"/>
              </a:lnSpc>
              <a:buNone/>
            </a:pPr>
            <a:r>
              <a:rPr b="0" lang="en-US" sz="900" spc="-1" strike="noStrike">
                <a:solidFill>
                  <a:srgbClr val="4fc7ff"/>
                </a:solidFill>
                <a:latin typeface="Verdana"/>
                <a:ea typeface="DejaVu Sans"/>
              </a:rPr>
              <a:t>&gt;95%</a:t>
            </a:r>
            <a:endParaRPr b="0" lang="en-US" sz="900" spc="-1" strike="noStrike">
              <a:latin typeface="Arial"/>
            </a:endParaRPr>
          </a:p>
          <a:p>
            <a:pPr algn="ctr">
              <a:lnSpc>
                <a:spcPct val="112000"/>
              </a:lnSpc>
              <a:buNone/>
            </a:pPr>
            <a:r>
              <a:rPr b="0" lang="en-US" sz="900" spc="-1" strike="noStrike">
                <a:solidFill>
                  <a:srgbClr val="4fc7ff"/>
                </a:solidFill>
                <a:latin typeface="Verdana"/>
                <a:ea typeface="DejaVu Sans"/>
              </a:rPr>
              <a:t>=spec</a:t>
            </a:r>
            <a:endParaRPr b="0" lang="en-US" sz="900" spc="-1" strike="noStrike">
              <a:latin typeface="Arial"/>
            </a:endParaRPr>
          </a:p>
          <a:p>
            <a:pPr algn="ctr">
              <a:lnSpc>
                <a:spcPct val="112000"/>
              </a:lnSpc>
              <a:buNone/>
            </a:pPr>
            <a:r>
              <a:rPr b="0" lang="en-US" sz="900" spc="-1" strike="noStrike">
                <a:solidFill>
                  <a:srgbClr val="4fc7ff"/>
                </a:solidFill>
                <a:latin typeface="Verdana"/>
                <a:ea typeface="DejaVu Sans"/>
              </a:rPr>
              <a:t>=</a:t>
            </a:r>
            <a:r>
              <a:rPr b="0" lang="zh-CN" sz="900" spc="-1" strike="noStrike">
                <a:solidFill>
                  <a:srgbClr val="4fc7ff"/>
                </a:solidFill>
                <a:latin typeface="Verdana"/>
                <a:ea typeface="DejaVu Sans"/>
              </a:rPr>
              <a:t>规格</a:t>
            </a:r>
            <a:endParaRPr b="0" lang="en-US" sz="900" spc="-1" strike="noStrike">
              <a:latin typeface="Arial"/>
            </a:endParaRPr>
          </a:p>
        </p:txBody>
      </p:sp>
      <p:sp>
        <p:nvSpPr>
          <p:cNvPr id="121" name="Right Brace 20"/>
          <p:cNvSpPr/>
          <p:nvPr/>
        </p:nvSpPr>
        <p:spPr>
          <a:xfrm>
            <a:off x="1678320" y="3591720"/>
            <a:ext cx="119160" cy="1620360"/>
          </a:xfrm>
          <a:prstGeom prst="rightBrace">
            <a:avLst>
              <a:gd name="adj1" fmla="val 8333"/>
              <a:gd name="adj2" fmla="val 50000"/>
            </a:avLst>
          </a:prstGeom>
          <a:noFill/>
          <a:ln w="6480">
            <a:solidFill>
              <a:srgbClr val="0094d9"/>
            </a:solidFill>
            <a:miter/>
          </a:ln>
        </p:spPr>
        <p:style>
          <a:lnRef idx="0"/>
          <a:fillRef idx="0"/>
          <a:effectRef idx="0"/>
          <a:fontRef idx="minor"/>
        </p:style>
      </p:sp>
      <p:sp>
        <p:nvSpPr>
          <p:cNvPr id="122" name="TextBox 21"/>
          <p:cNvSpPr/>
          <p:nvPr/>
        </p:nvSpPr>
        <p:spPr>
          <a:xfrm>
            <a:off x="1870560" y="4316400"/>
            <a:ext cx="815760" cy="186480"/>
          </a:xfrm>
          <a:prstGeom prst="rect">
            <a:avLst/>
          </a:prstGeom>
          <a:noFill/>
          <a:ln w="0">
            <a:noFill/>
          </a:ln>
        </p:spPr>
        <p:style>
          <a:lnRef idx="0"/>
          <a:fillRef idx="0"/>
          <a:effectRef idx="0"/>
          <a:fontRef idx="minor"/>
        </p:style>
        <p:txBody>
          <a:bodyPr lIns="38160" rIns="38160" tIns="25560" bIns="25560" anchor="t">
            <a:normAutofit fontScale="36000"/>
          </a:bodyPr>
          <a:p>
            <a:pPr algn="ctr">
              <a:lnSpc>
                <a:spcPct val="112000"/>
              </a:lnSpc>
              <a:buNone/>
            </a:pPr>
            <a:r>
              <a:rPr b="1" lang="en-US" sz="1100" spc="-1" strike="noStrike">
                <a:solidFill>
                  <a:srgbClr val="ec008c"/>
                </a:solidFill>
                <a:latin typeface="Verdana"/>
                <a:ea typeface="DejaVu Sans"/>
              </a:rPr>
              <a:t>Total LF</a:t>
            </a:r>
            <a:endParaRPr b="0" lang="en-US" sz="1100" spc="-1" strike="noStrike">
              <a:latin typeface="Arial"/>
            </a:endParaRPr>
          </a:p>
          <a:p>
            <a:pPr algn="ctr">
              <a:lnSpc>
                <a:spcPct val="112000"/>
              </a:lnSpc>
              <a:buNone/>
            </a:pPr>
            <a:r>
              <a:rPr b="1" lang="zh-CN" sz="1100" spc="-1" strike="noStrike">
                <a:solidFill>
                  <a:srgbClr val="ec008c"/>
                </a:solidFill>
                <a:latin typeface="Verdana"/>
                <a:ea typeface="DejaVu Sans"/>
              </a:rPr>
              <a:t>总乳铁蛋白</a:t>
            </a:r>
            <a:endParaRPr b="0" lang="en-US" sz="1100" spc="-1" strike="noStrike">
              <a:latin typeface="Arial"/>
            </a:endParaRPr>
          </a:p>
        </p:txBody>
      </p:sp>
      <p:sp>
        <p:nvSpPr>
          <p:cNvPr id="123" name="TextBox 25"/>
          <p:cNvSpPr/>
          <p:nvPr/>
        </p:nvSpPr>
        <p:spPr>
          <a:xfrm>
            <a:off x="8555040" y="1907640"/>
            <a:ext cx="3077640" cy="680760"/>
          </a:xfrm>
          <a:prstGeom prst="rect">
            <a:avLst/>
          </a:prstGeom>
          <a:noFill/>
          <a:ln w="0">
            <a:noFill/>
          </a:ln>
        </p:spPr>
        <p:style>
          <a:lnRef idx="0"/>
          <a:fillRef idx="0"/>
          <a:effectRef idx="0"/>
          <a:fontRef idx="minor"/>
        </p:style>
        <p:txBody>
          <a:bodyPr lIns="38160" rIns="38160" tIns="25560" bIns="25560" anchor="t">
            <a:normAutofit fontScale="71000"/>
          </a:bodyPr>
          <a:p>
            <a:pPr algn="ctr">
              <a:lnSpc>
                <a:spcPct val="112000"/>
              </a:lnSpc>
              <a:buNone/>
            </a:pPr>
            <a:r>
              <a:rPr b="1" lang="en-US" sz="1400" spc="-1" strike="noStrike">
                <a:solidFill>
                  <a:srgbClr val="0094d9"/>
                </a:solidFill>
                <a:latin typeface="Verdana"/>
                <a:ea typeface="DejaVu Sans"/>
              </a:rPr>
              <a:t>LF in infant formula</a:t>
            </a:r>
            <a:endParaRPr b="0" lang="en-US" sz="1400" spc="-1" strike="noStrike">
              <a:latin typeface="Arial"/>
            </a:endParaRPr>
          </a:p>
          <a:p>
            <a:pPr algn="ctr">
              <a:lnSpc>
                <a:spcPct val="112000"/>
              </a:lnSpc>
              <a:buNone/>
            </a:pPr>
            <a:r>
              <a:rPr b="1" lang="zh-CN" sz="1400" spc="-1" strike="noStrike">
                <a:solidFill>
                  <a:srgbClr val="0094d9"/>
                </a:solidFill>
                <a:latin typeface="Verdana"/>
                <a:ea typeface="DejaVu Sans"/>
              </a:rPr>
              <a:t>婴儿配方中的乳铁蛋白</a:t>
            </a:r>
            <a:endParaRPr b="0" lang="en-US" sz="1400" spc="-1" strike="noStrike">
              <a:latin typeface="Arial"/>
            </a:endParaRPr>
          </a:p>
          <a:p>
            <a:pPr algn="ctr">
              <a:lnSpc>
                <a:spcPct val="112000"/>
              </a:lnSpc>
              <a:buNone/>
            </a:pPr>
            <a:r>
              <a:rPr b="1" lang="en-US" sz="1200" spc="-1" strike="noStrike">
                <a:solidFill>
                  <a:srgbClr val="006fa3"/>
                </a:solidFill>
                <a:latin typeface="Verdana"/>
                <a:ea typeface="DejaVu Sans"/>
              </a:rPr>
              <a:t>GB 5009.229 LF in food </a:t>
            </a:r>
            <a:endParaRPr b="0" lang="en-US" sz="1200" spc="-1" strike="noStrike">
              <a:latin typeface="Arial"/>
            </a:endParaRPr>
          </a:p>
          <a:p>
            <a:pPr algn="ctr">
              <a:lnSpc>
                <a:spcPct val="112000"/>
              </a:lnSpc>
              <a:buNone/>
            </a:pPr>
            <a:r>
              <a:rPr b="1" lang="en-US" sz="1200" spc="-1" strike="noStrike">
                <a:solidFill>
                  <a:srgbClr val="006fa3"/>
                </a:solidFill>
                <a:latin typeface="Verdana"/>
                <a:ea typeface="DejaVu Sans"/>
              </a:rPr>
              <a:t>GB 5009.229 </a:t>
            </a:r>
            <a:r>
              <a:rPr b="1" lang="zh-CN" sz="1200" spc="-1" strike="noStrike">
                <a:solidFill>
                  <a:srgbClr val="006fa3"/>
                </a:solidFill>
                <a:latin typeface="Verdana"/>
                <a:ea typeface="DejaVu Sans"/>
              </a:rPr>
              <a:t>食品中的乳铁蛋白</a:t>
            </a:r>
            <a:endParaRPr b="0" lang="en-US" sz="1200" spc="-1" strike="noStrike">
              <a:latin typeface="Arial"/>
            </a:endParaRPr>
          </a:p>
        </p:txBody>
      </p:sp>
      <p:sp>
        <p:nvSpPr>
          <p:cNvPr id="124" name="Straight Connector 45"/>
          <p:cNvSpPr/>
          <p:nvPr/>
        </p:nvSpPr>
        <p:spPr>
          <a:xfrm>
            <a:off x="2748960" y="1677600"/>
            <a:ext cx="360" cy="4526640"/>
          </a:xfrm>
          <a:prstGeom prst="line">
            <a:avLst/>
          </a:prstGeom>
          <a:ln w="6480">
            <a:solidFill>
              <a:srgbClr val="0094d9"/>
            </a:solidFill>
            <a:prstDash val="dash"/>
            <a:miter/>
          </a:ln>
        </p:spPr>
        <p:style>
          <a:lnRef idx="0"/>
          <a:fillRef idx="0"/>
          <a:effectRef idx="0"/>
          <a:fontRef idx="minor"/>
        </p:style>
      </p:sp>
      <p:sp>
        <p:nvSpPr>
          <p:cNvPr id="125" name="TextBox 46"/>
          <p:cNvSpPr/>
          <p:nvPr/>
        </p:nvSpPr>
        <p:spPr>
          <a:xfrm>
            <a:off x="810360" y="5748480"/>
            <a:ext cx="938520" cy="339840"/>
          </a:xfrm>
          <a:prstGeom prst="rect">
            <a:avLst/>
          </a:prstGeom>
          <a:noFill/>
          <a:ln w="0">
            <a:noFill/>
          </a:ln>
        </p:spPr>
        <p:style>
          <a:lnRef idx="0"/>
          <a:fillRef idx="0"/>
          <a:effectRef idx="0"/>
          <a:fontRef idx="minor"/>
        </p:style>
        <p:txBody>
          <a:bodyPr lIns="38160" rIns="38160" tIns="25560" bIns="25560" anchor="t">
            <a:normAutofit fontScale="60000"/>
          </a:bodyPr>
          <a:p>
            <a:pPr algn="ctr">
              <a:lnSpc>
                <a:spcPct val="112000"/>
              </a:lnSpc>
              <a:buNone/>
            </a:pPr>
            <a:r>
              <a:rPr b="0" lang="en-US" sz="1000" spc="-1" strike="noStrike">
                <a:solidFill>
                  <a:srgbClr val="006fa3"/>
                </a:solidFill>
                <a:latin typeface="Verdana"/>
                <a:ea typeface="DejaVu Sans"/>
              </a:rPr>
              <a:t>Set spec with supplier</a:t>
            </a:r>
            <a:endParaRPr b="0" lang="en-US" sz="1000" spc="-1" strike="noStrike">
              <a:latin typeface="Arial"/>
            </a:endParaRPr>
          </a:p>
          <a:p>
            <a:pPr algn="ctr">
              <a:lnSpc>
                <a:spcPct val="112000"/>
              </a:lnSpc>
              <a:buNone/>
            </a:pPr>
            <a:r>
              <a:rPr b="0" lang="zh-CN" sz="1000" spc="-1" strike="noStrike">
                <a:solidFill>
                  <a:srgbClr val="006fa3"/>
                </a:solidFill>
                <a:latin typeface="Verdana"/>
                <a:ea typeface="DejaVu Sans"/>
              </a:rPr>
              <a:t>与供应商确定规格</a:t>
            </a:r>
            <a:endParaRPr b="0" lang="en-US" sz="1000" spc="-1" strike="noStrike">
              <a:latin typeface="Arial"/>
            </a:endParaRPr>
          </a:p>
        </p:txBody>
      </p:sp>
      <p:sp>
        <p:nvSpPr>
          <p:cNvPr id="126" name="Right Brace 47"/>
          <p:cNvSpPr/>
          <p:nvPr/>
        </p:nvSpPr>
        <p:spPr>
          <a:xfrm rot="5400000">
            <a:off x="1235880" y="5203440"/>
            <a:ext cx="124200" cy="935640"/>
          </a:xfrm>
          <a:prstGeom prst="rightBrace">
            <a:avLst>
              <a:gd name="adj1" fmla="val 8333"/>
              <a:gd name="adj2" fmla="val 50000"/>
            </a:avLst>
          </a:prstGeom>
          <a:noFill/>
          <a:ln w="6480">
            <a:solidFill>
              <a:srgbClr val="0094d9"/>
            </a:solidFill>
            <a:miter/>
          </a:ln>
        </p:spPr>
        <p:style>
          <a:lnRef idx="0"/>
          <a:fillRef idx="0"/>
          <a:effectRef idx="0"/>
          <a:fontRef idx="minor"/>
        </p:style>
      </p:sp>
      <p:grpSp>
        <p:nvGrpSpPr>
          <p:cNvPr id="127" name="Group 49"/>
          <p:cNvGrpSpPr/>
          <p:nvPr/>
        </p:nvGrpSpPr>
        <p:grpSpPr>
          <a:xfrm>
            <a:off x="8626680" y="2675880"/>
            <a:ext cx="2953440" cy="2277720"/>
            <a:chOff x="8626680" y="2675880"/>
            <a:chExt cx="2953440" cy="2277720"/>
          </a:xfrm>
        </p:grpSpPr>
        <p:pic>
          <p:nvPicPr>
            <p:cNvPr id="128" name="Picture 24" descr=""/>
            <p:cNvPicPr/>
            <p:nvPr/>
          </p:nvPicPr>
          <p:blipFill>
            <a:blip r:embed="rId3"/>
            <a:stretch/>
          </p:blipFill>
          <p:spPr>
            <a:xfrm>
              <a:off x="8626680" y="2675880"/>
              <a:ext cx="2953440" cy="2277720"/>
            </a:xfrm>
            <a:prstGeom prst="rect">
              <a:avLst/>
            </a:prstGeom>
            <a:ln w="0">
              <a:noFill/>
            </a:ln>
          </p:spPr>
        </p:pic>
        <p:sp>
          <p:nvSpPr>
            <p:cNvPr id="129" name="Rectangle 48"/>
            <p:cNvSpPr/>
            <p:nvPr/>
          </p:nvSpPr>
          <p:spPr>
            <a:xfrm>
              <a:off x="8897040" y="2698200"/>
              <a:ext cx="685080" cy="186480"/>
            </a:xfrm>
            <a:prstGeom prst="rect">
              <a:avLst/>
            </a:prstGeom>
            <a:solidFill>
              <a:srgbClr val="ffffff"/>
            </a:solidFill>
            <a:ln w="12600">
              <a:noFill/>
            </a:ln>
          </p:spPr>
          <p:style>
            <a:lnRef idx="0"/>
            <a:fillRef idx="0"/>
            <a:effectRef idx="0"/>
            <a:fontRef idx="minor"/>
          </p:style>
          <p:txBody>
            <a:bodyPr lIns="90000" rIns="90000" tIns="45000" bIns="45000" anchor="ctr">
              <a:noAutofit/>
            </a:bodyPr>
            <a:p>
              <a:pPr>
                <a:lnSpc>
                  <a:spcPct val="112000"/>
                </a:lnSpc>
                <a:buNone/>
              </a:pPr>
              <a:r>
                <a:rPr b="1" lang="en-US" sz="1100" spc="-1" strike="noStrike">
                  <a:solidFill>
                    <a:srgbClr val="21282b"/>
                  </a:solidFill>
                  <a:latin typeface="Verdana"/>
                  <a:ea typeface="DejaVu Sans"/>
                </a:rPr>
                <a:t>IFT</a:t>
              </a:r>
              <a:endParaRPr b="0" lang="en-US" sz="1100" spc="-1" strike="noStrike">
                <a:latin typeface="Arial"/>
              </a:endParaRPr>
            </a:p>
          </p:txBody>
        </p:sp>
      </p:grpSp>
      <p:sp>
        <p:nvSpPr>
          <p:cNvPr id="130" name="Rectangle: Rounded Corners 51"/>
          <p:cNvSpPr/>
          <p:nvPr/>
        </p:nvSpPr>
        <p:spPr>
          <a:xfrm>
            <a:off x="4160880" y="5947560"/>
            <a:ext cx="6172200" cy="740880"/>
          </a:xfrm>
          <a:prstGeom prst="roundRect">
            <a:avLst>
              <a:gd name="adj" fmla="val 16667"/>
            </a:avLst>
          </a:prstGeom>
          <a:gradFill rotWithShape="0">
            <a:gsLst>
              <a:gs pos="0">
                <a:srgbClr val="4b9fdf"/>
              </a:gs>
              <a:gs pos="100000">
                <a:srgbClr val="0093d8"/>
              </a:gs>
            </a:gsLst>
            <a:lin ang="5400000"/>
          </a:gradFill>
          <a:ln w="34920">
            <a:solidFill>
              <a:srgbClr val="ed1c24"/>
            </a:solidFill>
            <a:miter/>
          </a:ln>
        </p:spPr>
        <p:style>
          <a:lnRef idx="0"/>
          <a:fillRef idx="0"/>
          <a:effectRef idx="0"/>
          <a:fontRef idx="minor"/>
        </p:style>
        <p:txBody>
          <a:bodyPr lIns="38160" rIns="38160" tIns="25560" bIns="25560" anchor="ctr">
            <a:normAutofit fontScale="67000"/>
          </a:bodyPr>
          <a:p>
            <a:pPr algn="ctr">
              <a:lnSpc>
                <a:spcPct val="112000"/>
              </a:lnSpc>
              <a:buNone/>
            </a:pPr>
            <a:r>
              <a:rPr b="1" lang="en-US" sz="1200" spc="-1" strike="noStrike">
                <a:solidFill>
                  <a:srgbClr val="ffffff"/>
                </a:solidFill>
                <a:latin typeface="Verdana"/>
                <a:ea typeface="DejaVu Sans"/>
              </a:rPr>
              <a:t>Challenge:</a:t>
            </a:r>
            <a:endParaRPr b="0" lang="en-US" sz="1200" spc="-1" strike="noStrike">
              <a:latin typeface="Arial"/>
            </a:endParaRPr>
          </a:p>
          <a:p>
            <a:pPr algn="ctr">
              <a:lnSpc>
                <a:spcPct val="112000"/>
              </a:lnSpc>
              <a:buNone/>
            </a:pPr>
            <a:r>
              <a:rPr b="1" lang="zh-CN" sz="1200" spc="-1" strike="noStrike">
                <a:solidFill>
                  <a:srgbClr val="ffffff"/>
                </a:solidFill>
                <a:latin typeface="Verdana"/>
                <a:ea typeface="DejaVu Sans"/>
              </a:rPr>
              <a:t>挑战</a:t>
            </a:r>
            <a:r>
              <a:rPr b="1" lang="en-US" sz="1200" spc="-1" strike="noStrike">
                <a:solidFill>
                  <a:srgbClr val="ffffff"/>
                </a:solidFill>
                <a:latin typeface="Verdana"/>
                <a:ea typeface="DejaVu Sans"/>
              </a:rPr>
              <a:t>:</a:t>
            </a:r>
            <a:endParaRPr b="0" lang="en-US" sz="1200" spc="-1" strike="noStrike">
              <a:latin typeface="Arial"/>
            </a:endParaRPr>
          </a:p>
          <a:p>
            <a:pPr algn="ctr">
              <a:lnSpc>
                <a:spcPct val="112000"/>
              </a:lnSpc>
              <a:buNone/>
            </a:pPr>
            <a:r>
              <a:rPr b="0" lang="en-US" sz="1200" spc="-1" strike="noStrike">
                <a:solidFill>
                  <a:srgbClr val="ffffff"/>
                </a:solidFill>
                <a:latin typeface="Verdana"/>
                <a:ea typeface="DejaVu Sans"/>
              </a:rPr>
              <a:t>Calculated %total LF (purity x protein) in ingredient does not predict the active lactoferrin level analyzed/recovered in food matrix</a:t>
            </a:r>
            <a:endParaRPr b="0" lang="en-US" sz="1200" spc="-1" strike="noStrike">
              <a:latin typeface="Arial"/>
            </a:endParaRPr>
          </a:p>
          <a:p>
            <a:pPr algn="ctr">
              <a:lnSpc>
                <a:spcPct val="112000"/>
              </a:lnSpc>
              <a:buNone/>
            </a:pPr>
            <a:r>
              <a:rPr b="0" lang="zh-CN" sz="1200" spc="-1" strike="noStrike">
                <a:solidFill>
                  <a:srgbClr val="ffffff"/>
                </a:solidFill>
                <a:latin typeface="Verdana"/>
                <a:ea typeface="DejaVu Sans"/>
              </a:rPr>
              <a:t>计算的原料中总乳铁蛋白百分比（纯度 </a:t>
            </a:r>
            <a:r>
              <a:rPr b="0" lang="en-US" sz="1200" spc="-1" strike="noStrike">
                <a:solidFill>
                  <a:srgbClr val="ffffff"/>
                </a:solidFill>
                <a:latin typeface="Verdana"/>
                <a:ea typeface="DejaVu Sans"/>
              </a:rPr>
              <a:t>x </a:t>
            </a:r>
            <a:r>
              <a:rPr b="0" lang="zh-CN" sz="1200" spc="-1" strike="noStrike">
                <a:solidFill>
                  <a:srgbClr val="ffffff"/>
                </a:solidFill>
                <a:latin typeface="Verdana"/>
                <a:ea typeface="DejaVu Sans"/>
              </a:rPr>
              <a:t>蛋白质）无法预测食品基质中分析</a:t>
            </a:r>
            <a:r>
              <a:rPr b="0" lang="en-US" sz="1200" spc="-1" strike="noStrike">
                <a:solidFill>
                  <a:srgbClr val="ffffff"/>
                </a:solidFill>
                <a:latin typeface="Verdana"/>
                <a:ea typeface="DejaVu Sans"/>
              </a:rPr>
              <a:t>/</a:t>
            </a:r>
            <a:r>
              <a:rPr b="0" lang="zh-CN" sz="1200" spc="-1" strike="noStrike">
                <a:solidFill>
                  <a:srgbClr val="ffffff"/>
                </a:solidFill>
                <a:latin typeface="Verdana"/>
                <a:ea typeface="DejaVu Sans"/>
              </a:rPr>
              <a:t>回收的活性乳铁蛋白水平</a:t>
            </a:r>
            <a:endParaRPr b="0" lang="en-US" sz="1200" spc="-1" strike="noStrike">
              <a:latin typeface="Arial"/>
            </a:endParaRPr>
          </a:p>
        </p:txBody>
      </p:sp>
      <p:sp>
        <p:nvSpPr>
          <p:cNvPr id="131" name="Rectangle 53"/>
          <p:cNvSpPr/>
          <p:nvPr/>
        </p:nvSpPr>
        <p:spPr>
          <a:xfrm>
            <a:off x="1337400" y="5290920"/>
            <a:ext cx="411480" cy="331920"/>
          </a:xfrm>
          <a:prstGeom prst="rect">
            <a:avLst/>
          </a:prstGeom>
          <a:noFill/>
          <a:ln w="12600">
            <a:solidFill>
              <a:srgbClr val="f7931e"/>
            </a:solidFill>
            <a:miter/>
          </a:ln>
        </p:spPr>
        <p:style>
          <a:lnRef idx="0"/>
          <a:fillRef idx="0"/>
          <a:effectRef idx="0"/>
          <a:fontRef idx="minor"/>
        </p:style>
      </p:sp>
      <p:sp>
        <p:nvSpPr>
          <p:cNvPr id="132" name="Straight Arrow Connector 55"/>
          <p:cNvSpPr/>
          <p:nvPr/>
        </p:nvSpPr>
        <p:spPr>
          <a:xfrm>
            <a:off x="1749600" y="5457240"/>
            <a:ext cx="213480" cy="360"/>
          </a:xfrm>
          <a:custGeom>
            <a:avLst/>
            <a:gdLst/>
            <a:ahLst/>
            <a:rect l="l" t="t" r="r" b="b"/>
            <a:pathLst>
              <a:path w="21600" h="21600">
                <a:moveTo>
                  <a:pt x="0" y="0"/>
                </a:moveTo>
                <a:lnTo>
                  <a:pt x="21600" y="21600"/>
                </a:lnTo>
              </a:path>
            </a:pathLst>
          </a:custGeom>
          <a:noFill/>
          <a:ln w="6480">
            <a:solidFill>
              <a:srgbClr val="f7931e"/>
            </a:solidFill>
            <a:miter/>
            <a:tailEnd len="med" type="triangle" w="med"/>
          </a:ln>
        </p:spPr>
        <p:style>
          <a:lnRef idx="0"/>
          <a:fillRef idx="0"/>
          <a:effectRef idx="0"/>
          <a:fontRef idx="minor"/>
        </p:style>
      </p:sp>
      <p:sp>
        <p:nvSpPr>
          <p:cNvPr id="133" name="TextBox 57"/>
          <p:cNvSpPr/>
          <p:nvPr/>
        </p:nvSpPr>
        <p:spPr>
          <a:xfrm>
            <a:off x="1959120" y="5334120"/>
            <a:ext cx="667080" cy="271440"/>
          </a:xfrm>
          <a:prstGeom prst="rect">
            <a:avLst/>
          </a:prstGeom>
          <a:solidFill>
            <a:srgbClr val="ffffff"/>
          </a:solidFill>
          <a:ln w="12600">
            <a:solidFill>
              <a:srgbClr val="f7931e"/>
            </a:solidFill>
            <a:miter/>
          </a:ln>
        </p:spPr>
        <p:style>
          <a:lnRef idx="0"/>
          <a:fillRef idx="0"/>
          <a:effectRef idx="0"/>
          <a:fontRef idx="minor"/>
        </p:style>
        <p:txBody>
          <a:bodyPr lIns="38160" rIns="38160" tIns="25560" bIns="25560" anchor="t">
            <a:normAutofit fontScale="40000"/>
          </a:bodyPr>
          <a:p>
            <a:pPr algn="ctr">
              <a:lnSpc>
                <a:spcPct val="112000"/>
              </a:lnSpc>
              <a:buNone/>
            </a:pPr>
            <a:r>
              <a:rPr b="0" lang="en-US" sz="800" spc="-1" strike="noStrike">
                <a:solidFill>
                  <a:srgbClr val="ed1c24"/>
                </a:solidFill>
                <a:latin typeface="Verdana"/>
                <a:ea typeface="DejaVu Sans"/>
              </a:rPr>
              <a:t>= GB </a:t>
            </a:r>
            <a:endParaRPr b="0" lang="en-US" sz="800" spc="-1" strike="noStrike">
              <a:latin typeface="Arial"/>
            </a:endParaRPr>
          </a:p>
          <a:p>
            <a:pPr algn="ctr">
              <a:lnSpc>
                <a:spcPct val="112000"/>
              </a:lnSpc>
              <a:buNone/>
            </a:pPr>
            <a:r>
              <a:rPr b="0" lang="en-US" sz="800" spc="-1" strike="noStrike">
                <a:solidFill>
                  <a:srgbClr val="ed1c24"/>
                </a:solidFill>
                <a:latin typeface="Verdana"/>
                <a:ea typeface="DejaVu Sans"/>
              </a:rPr>
              <a:t>= GB</a:t>
            </a:r>
            <a:endParaRPr b="0" lang="en-US" sz="800" spc="-1" strike="noStrike">
              <a:latin typeface="Arial"/>
            </a:endParaRPr>
          </a:p>
          <a:p>
            <a:pPr algn="ctr">
              <a:lnSpc>
                <a:spcPct val="112000"/>
              </a:lnSpc>
              <a:buNone/>
            </a:pPr>
            <a:r>
              <a:rPr b="0" lang="en-US" sz="800" spc="-1" strike="noStrike">
                <a:solidFill>
                  <a:srgbClr val="ed1c24"/>
                </a:solidFill>
                <a:latin typeface="Verdana"/>
                <a:ea typeface="DejaVu Sans"/>
              </a:rPr>
              <a:t>requirement</a:t>
            </a:r>
            <a:endParaRPr b="0" lang="en-US" sz="800" spc="-1" strike="noStrike">
              <a:latin typeface="Arial"/>
            </a:endParaRPr>
          </a:p>
          <a:p>
            <a:pPr algn="ctr">
              <a:lnSpc>
                <a:spcPct val="112000"/>
              </a:lnSpc>
              <a:buNone/>
            </a:pPr>
            <a:r>
              <a:rPr b="0" lang="zh-CN" sz="800" spc="-1" strike="noStrike">
                <a:solidFill>
                  <a:srgbClr val="ed1c24"/>
                </a:solidFill>
                <a:latin typeface="Verdana"/>
                <a:ea typeface="DejaVu Sans"/>
              </a:rPr>
              <a:t>要求</a:t>
            </a:r>
            <a:endParaRPr b="0" lang="en-US" sz="800" spc="-1" strike="noStrike">
              <a:latin typeface="Arial"/>
            </a:endParaRPr>
          </a:p>
        </p:txBody>
      </p:sp>
      <p:sp>
        <p:nvSpPr>
          <p:cNvPr id="134" name="TextBox 58"/>
          <p:cNvSpPr/>
          <p:nvPr/>
        </p:nvSpPr>
        <p:spPr>
          <a:xfrm>
            <a:off x="10926720" y="4872600"/>
            <a:ext cx="1004040" cy="454320"/>
          </a:xfrm>
          <a:prstGeom prst="rect">
            <a:avLst/>
          </a:prstGeom>
          <a:noFill/>
          <a:ln cap="rnd" w="34920">
            <a:solidFill>
              <a:srgbClr val="ed1c24"/>
            </a:solidFill>
            <a:round/>
          </a:ln>
        </p:spPr>
        <p:style>
          <a:lnRef idx="0"/>
          <a:fillRef idx="0"/>
          <a:effectRef idx="0"/>
          <a:fontRef idx="minor"/>
        </p:style>
        <p:txBody>
          <a:bodyPr lIns="38160" rIns="38160" tIns="25560" bIns="25560" anchor="t">
            <a:normAutofit fontScale="44000"/>
          </a:bodyPr>
          <a:p>
            <a:pPr algn="ctr">
              <a:lnSpc>
                <a:spcPct val="112000"/>
              </a:lnSpc>
              <a:buNone/>
            </a:pPr>
            <a:r>
              <a:rPr b="1" lang="en-US" sz="1340" spc="-1" strike="noStrike">
                <a:solidFill>
                  <a:srgbClr val="39b54a"/>
                </a:solidFill>
                <a:latin typeface="Verdana"/>
                <a:ea typeface="DejaVu Sans"/>
              </a:rPr>
              <a:t>Active LF</a:t>
            </a:r>
            <a:endParaRPr b="0" lang="en-US" sz="1340" spc="-1" strike="noStrike">
              <a:latin typeface="Arial"/>
            </a:endParaRPr>
          </a:p>
          <a:p>
            <a:pPr algn="ctr">
              <a:lnSpc>
                <a:spcPct val="112000"/>
              </a:lnSpc>
              <a:buNone/>
            </a:pPr>
            <a:r>
              <a:rPr b="1" lang="zh-CN" sz="1340" spc="-1" strike="noStrike">
                <a:solidFill>
                  <a:srgbClr val="39b54a"/>
                </a:solidFill>
                <a:latin typeface="Verdana"/>
                <a:ea typeface="DejaVu Sans"/>
              </a:rPr>
              <a:t>活性乳铁蛋白</a:t>
            </a:r>
            <a:endParaRPr b="0" lang="en-US" sz="1340" spc="-1" strike="noStrike">
              <a:latin typeface="Arial"/>
            </a:endParaRPr>
          </a:p>
          <a:p>
            <a:pPr algn="ctr">
              <a:lnSpc>
                <a:spcPct val="112000"/>
              </a:lnSpc>
              <a:buNone/>
            </a:pPr>
            <a:r>
              <a:rPr b="1" lang="en-US" sz="1340" spc="-1" strike="noStrike">
                <a:solidFill>
                  <a:srgbClr val="39b54a"/>
                </a:solidFill>
                <a:latin typeface="Verdana"/>
                <a:ea typeface="DejaVu Sans"/>
              </a:rPr>
              <a:t>only</a:t>
            </a:r>
            <a:endParaRPr b="0" lang="en-US" sz="1340" spc="-1" strike="noStrike">
              <a:latin typeface="Arial"/>
            </a:endParaRPr>
          </a:p>
          <a:p>
            <a:pPr algn="ctr">
              <a:lnSpc>
                <a:spcPct val="112000"/>
              </a:lnSpc>
              <a:buNone/>
            </a:pPr>
            <a:r>
              <a:rPr b="1" lang="zh-CN" sz="1340" spc="-1" strike="noStrike">
                <a:solidFill>
                  <a:srgbClr val="39b54a"/>
                </a:solidFill>
                <a:latin typeface="Verdana"/>
                <a:ea typeface="DejaVu Sans"/>
              </a:rPr>
              <a:t>仅</a:t>
            </a:r>
            <a:endParaRPr b="0" lang="en-US" sz="1340" spc="-1" strike="noStrike">
              <a:latin typeface="Arial"/>
            </a:endParaRPr>
          </a:p>
        </p:txBody>
      </p:sp>
      <p:sp>
        <p:nvSpPr>
          <p:cNvPr id="135" name="Straight Connector 65"/>
          <p:cNvSpPr/>
          <p:nvPr/>
        </p:nvSpPr>
        <p:spPr>
          <a:xfrm flipH="1">
            <a:off x="0" y="1686960"/>
            <a:ext cx="12191760" cy="360"/>
          </a:xfrm>
          <a:prstGeom prst="line">
            <a:avLst/>
          </a:prstGeom>
          <a:ln w="6480">
            <a:solidFill>
              <a:srgbClr val="0094d9"/>
            </a:solidFill>
            <a:prstDash val="dash"/>
            <a:miter/>
          </a:ln>
        </p:spPr>
        <p:style>
          <a:lnRef idx="0"/>
          <a:fillRef idx="0"/>
          <a:effectRef idx="0"/>
          <a:fontRef idx="minor"/>
        </p:style>
      </p:sp>
      <p:sp>
        <p:nvSpPr>
          <p:cNvPr id="136" name="Rectangle 56"/>
          <p:cNvSpPr/>
          <p:nvPr/>
        </p:nvSpPr>
        <p:spPr>
          <a:xfrm>
            <a:off x="828720" y="5305320"/>
            <a:ext cx="411480" cy="331920"/>
          </a:xfrm>
          <a:prstGeom prst="rect">
            <a:avLst/>
          </a:prstGeom>
          <a:noFill/>
          <a:ln w="12600">
            <a:solidFill>
              <a:srgbClr val="f7931e"/>
            </a:solidFill>
            <a:miter/>
          </a:ln>
        </p:spPr>
        <p:style>
          <a:lnRef idx="0"/>
          <a:fillRef idx="0"/>
          <a:effectRef idx="0"/>
          <a:fontRef idx="minor"/>
        </p:style>
      </p:sp>
      <p:sp>
        <p:nvSpPr>
          <p:cNvPr id="137" name="PlaceHolder 1"/>
          <p:cNvSpPr>
            <a:spLocks noGrp="1"/>
          </p:cNvSpPr>
          <p:nvPr>
            <p:ph type="title"/>
          </p:nvPr>
        </p:nvSpPr>
        <p:spPr>
          <a:xfrm>
            <a:off x="459000" y="429840"/>
            <a:ext cx="11035080" cy="674280"/>
          </a:xfrm>
          <a:prstGeom prst="rect">
            <a:avLst/>
          </a:prstGeom>
          <a:noFill/>
          <a:ln w="0">
            <a:noFill/>
          </a:ln>
        </p:spPr>
        <p:txBody>
          <a:bodyPr lIns="38160" rIns="38160" tIns="25560" bIns="25560" anchor="t">
            <a:normAutofit fontScale="94000"/>
          </a:bodyPr>
          <a:p>
            <a:pPr>
              <a:lnSpc>
                <a:spcPct val="90000"/>
              </a:lnSpc>
              <a:buNone/>
            </a:pPr>
            <a:r>
              <a:rPr b="0" lang="en-US" sz="2400" spc="-1" strike="noStrike">
                <a:solidFill>
                  <a:srgbClr val="0094d9"/>
                </a:solidFill>
                <a:latin typeface="Verdana"/>
              </a:rPr>
              <a:t>What: new GB for Lactoferrin determination in food</a:t>
            </a:r>
            <a:endParaRPr b="0" lang="en-US" sz="2400" spc="-1" strike="noStrike">
              <a:latin typeface="Arial"/>
            </a:endParaRPr>
          </a:p>
          <a:p>
            <a:pPr>
              <a:lnSpc>
                <a:spcPct val="90000"/>
              </a:lnSpc>
              <a:buNone/>
            </a:pPr>
            <a:r>
              <a:rPr b="0" lang="zh-CN" sz="2400" spc="-1" strike="noStrike">
                <a:solidFill>
                  <a:srgbClr val="0094d9"/>
                </a:solidFill>
                <a:latin typeface="Verdana"/>
              </a:rPr>
              <a:t>什么：新的食品中乳铁蛋白测定的 </a:t>
            </a:r>
            <a:r>
              <a:rPr b="0" lang="en-US" sz="2400" spc="-1" strike="noStrike">
                <a:solidFill>
                  <a:srgbClr val="0094d9"/>
                </a:solidFill>
                <a:latin typeface="Verdana"/>
              </a:rPr>
              <a:t>GB</a:t>
            </a:r>
            <a:endParaRPr b="0" lang="en-US" sz="2400" spc="-1" strike="noStrike">
              <a:latin typeface="Arial"/>
            </a:endParaRPr>
          </a:p>
        </p:txBody>
      </p:sp>
      <p:sp>
        <p:nvSpPr>
          <p:cNvPr id="138" name="TextBox 37"/>
          <p:cNvSpPr/>
          <p:nvPr/>
        </p:nvSpPr>
        <p:spPr>
          <a:xfrm>
            <a:off x="245160" y="1846440"/>
            <a:ext cx="2046960" cy="884880"/>
          </a:xfrm>
          <a:prstGeom prst="rect">
            <a:avLst/>
          </a:prstGeom>
          <a:noFill/>
          <a:ln w="0">
            <a:noFill/>
          </a:ln>
        </p:spPr>
        <p:style>
          <a:lnRef idx="0"/>
          <a:fillRef idx="0"/>
          <a:effectRef idx="0"/>
          <a:fontRef idx="minor"/>
        </p:style>
        <p:txBody>
          <a:bodyPr lIns="38160" rIns="38160" tIns="25560" bIns="25560" anchor="t">
            <a:normAutofit fontScale="76000"/>
          </a:bodyPr>
          <a:p>
            <a:pPr algn="ctr">
              <a:lnSpc>
                <a:spcPct val="112000"/>
              </a:lnSpc>
              <a:buNone/>
            </a:pPr>
            <a:r>
              <a:rPr b="1" lang="en-US" sz="1400" spc="-1" strike="noStrike">
                <a:solidFill>
                  <a:srgbClr val="0094d9"/>
                </a:solidFill>
                <a:latin typeface="Verdana"/>
                <a:ea typeface="DejaVu Sans"/>
              </a:rPr>
              <a:t>LF Ingredient</a:t>
            </a:r>
            <a:endParaRPr b="0" lang="en-US" sz="1400" spc="-1" strike="noStrike">
              <a:latin typeface="Arial"/>
            </a:endParaRPr>
          </a:p>
          <a:p>
            <a:pPr algn="ctr">
              <a:lnSpc>
                <a:spcPct val="112000"/>
              </a:lnSpc>
              <a:buNone/>
            </a:pPr>
            <a:r>
              <a:rPr b="1" lang="zh-CN" sz="1400" spc="-1" strike="noStrike">
                <a:solidFill>
                  <a:srgbClr val="0094d9"/>
                </a:solidFill>
                <a:latin typeface="Verdana"/>
                <a:ea typeface="DejaVu Sans"/>
              </a:rPr>
              <a:t>乳铁蛋白成分</a:t>
            </a:r>
            <a:endParaRPr b="0" lang="en-US" sz="1400" spc="-1" strike="noStrike">
              <a:latin typeface="Arial"/>
            </a:endParaRPr>
          </a:p>
          <a:p>
            <a:pPr algn="ctr">
              <a:lnSpc>
                <a:spcPct val="112000"/>
              </a:lnSpc>
              <a:buNone/>
            </a:pPr>
            <a:r>
              <a:rPr b="1" lang="en-US" sz="1200" spc="-1" strike="noStrike">
                <a:solidFill>
                  <a:srgbClr val="006fa3"/>
                </a:solidFill>
                <a:latin typeface="Verdana"/>
                <a:ea typeface="DejaVu Sans"/>
              </a:rPr>
              <a:t>GB 1903.17 analysis LF raw material</a:t>
            </a:r>
            <a:endParaRPr b="0" lang="en-US" sz="1200" spc="-1" strike="noStrike">
              <a:latin typeface="Arial"/>
            </a:endParaRPr>
          </a:p>
          <a:p>
            <a:pPr algn="ctr">
              <a:lnSpc>
                <a:spcPct val="112000"/>
              </a:lnSpc>
              <a:buNone/>
            </a:pPr>
            <a:r>
              <a:rPr b="1" lang="en-US" sz="1200" spc="-1" strike="noStrike">
                <a:solidFill>
                  <a:srgbClr val="006fa3"/>
                </a:solidFill>
                <a:latin typeface="Verdana"/>
                <a:ea typeface="DejaVu Sans"/>
              </a:rPr>
              <a:t>GB 1903.17 </a:t>
            </a:r>
            <a:r>
              <a:rPr b="1" lang="zh-CN" sz="1200" spc="-1" strike="noStrike">
                <a:solidFill>
                  <a:srgbClr val="006fa3"/>
                </a:solidFill>
                <a:latin typeface="Verdana"/>
                <a:ea typeface="DejaVu Sans"/>
              </a:rPr>
              <a:t>分析乳铁蛋白原料</a:t>
            </a:r>
            <a:endParaRPr b="0" lang="en-US" sz="1200" spc="-1" strike="noStrike">
              <a:latin typeface="Arial"/>
            </a:endParaRPr>
          </a:p>
        </p:txBody>
      </p:sp>
      <p:sp>
        <p:nvSpPr>
          <p:cNvPr id="139" name="TextBox 38"/>
          <p:cNvSpPr/>
          <p:nvPr/>
        </p:nvSpPr>
        <p:spPr>
          <a:xfrm>
            <a:off x="2855880" y="1880280"/>
            <a:ext cx="2561400" cy="1207440"/>
          </a:xfrm>
          <a:prstGeom prst="rect">
            <a:avLst/>
          </a:prstGeom>
          <a:noFill/>
          <a:ln w="0">
            <a:noFill/>
          </a:ln>
        </p:spPr>
        <p:style>
          <a:lnRef idx="0"/>
          <a:fillRef idx="0"/>
          <a:effectRef idx="0"/>
          <a:fontRef idx="minor"/>
        </p:style>
        <p:txBody>
          <a:bodyPr lIns="38160" rIns="38160" tIns="25560" bIns="25560" anchor="t">
            <a:normAutofit fontScale="60000"/>
          </a:bodyPr>
          <a:p>
            <a:pPr algn="ctr">
              <a:lnSpc>
                <a:spcPct val="112000"/>
              </a:lnSpc>
              <a:buNone/>
            </a:pPr>
            <a:r>
              <a:rPr b="1" lang="en-US" sz="1400" spc="-1" strike="noStrike">
                <a:solidFill>
                  <a:srgbClr val="0094d9"/>
                </a:solidFill>
                <a:latin typeface="Verdana"/>
                <a:ea typeface="DejaVu Sans"/>
              </a:rPr>
              <a:t>LF in Infant formula</a:t>
            </a:r>
            <a:endParaRPr b="0" lang="en-US" sz="1400" spc="-1" strike="noStrike">
              <a:latin typeface="Arial"/>
            </a:endParaRPr>
          </a:p>
          <a:p>
            <a:pPr algn="ctr">
              <a:lnSpc>
                <a:spcPct val="112000"/>
              </a:lnSpc>
              <a:buNone/>
            </a:pPr>
            <a:r>
              <a:rPr b="1" lang="zh-CN" sz="1400" spc="-1" strike="noStrike">
                <a:solidFill>
                  <a:srgbClr val="0094d9"/>
                </a:solidFill>
                <a:latin typeface="Verdana"/>
                <a:ea typeface="DejaVu Sans"/>
              </a:rPr>
              <a:t>婴儿配方中的乳铁蛋白</a:t>
            </a:r>
            <a:endParaRPr b="0" lang="en-US" sz="1400" spc="-1" strike="noStrike">
              <a:latin typeface="Arial"/>
            </a:endParaRPr>
          </a:p>
          <a:p>
            <a:pPr algn="ctr">
              <a:lnSpc>
                <a:spcPct val="112000"/>
              </a:lnSpc>
              <a:buNone/>
            </a:pPr>
            <a:r>
              <a:rPr b="0" lang="en-US" sz="1200" spc="-1" strike="noStrike">
                <a:solidFill>
                  <a:srgbClr val="006fa3"/>
                </a:solidFill>
                <a:latin typeface="Verdana"/>
                <a:ea typeface="DejaVu Sans"/>
              </a:rPr>
              <a:t>LF level in final product calculated by </a:t>
            </a:r>
            <a:r>
              <a:rPr b="1" lang="en-US" sz="1200" spc="-1" strike="noStrike">
                <a:solidFill>
                  <a:srgbClr val="006fa3"/>
                </a:solidFill>
                <a:latin typeface="Verdana"/>
                <a:ea typeface="DejaVu Sans"/>
              </a:rPr>
              <a:t>mass balance: </a:t>
            </a:r>
            <a:endParaRPr b="0" lang="en-US" sz="1200" spc="-1" strike="noStrike">
              <a:latin typeface="Arial"/>
            </a:endParaRPr>
          </a:p>
          <a:p>
            <a:pPr algn="ctr">
              <a:lnSpc>
                <a:spcPct val="112000"/>
              </a:lnSpc>
              <a:buNone/>
            </a:pPr>
            <a:r>
              <a:rPr b="0" lang="zh-CN" sz="1200" spc="-1" strike="noStrike">
                <a:solidFill>
                  <a:srgbClr val="006fa3"/>
                </a:solidFill>
                <a:latin typeface="Verdana"/>
                <a:ea typeface="DejaVu Sans"/>
              </a:rPr>
              <a:t>最终产品中的乳铁蛋白水平通过质量平衡计算得出：</a:t>
            </a:r>
            <a:endParaRPr b="0" lang="en-US" sz="1200" spc="-1" strike="noStrike">
              <a:latin typeface="Arial"/>
            </a:endParaRPr>
          </a:p>
          <a:p>
            <a:pPr algn="ctr">
              <a:lnSpc>
                <a:spcPct val="112000"/>
              </a:lnSpc>
              <a:buNone/>
            </a:pPr>
            <a:r>
              <a:rPr b="0" lang="en-US" sz="1200" spc="-1" strike="noStrike">
                <a:solidFill>
                  <a:srgbClr val="006fa3"/>
                </a:solidFill>
                <a:latin typeface="Verdana"/>
                <a:ea typeface="DejaVu Sans"/>
              </a:rPr>
              <a:t>dosage x </a:t>
            </a:r>
            <a:r>
              <a:rPr b="1" lang="en-US" sz="1200" spc="-1" strike="noStrike">
                <a:solidFill>
                  <a:srgbClr val="006fa3"/>
                </a:solidFill>
                <a:latin typeface="Verdana"/>
                <a:ea typeface="DejaVu Sans"/>
              </a:rPr>
              <a:t>protein%</a:t>
            </a:r>
            <a:r>
              <a:rPr b="0" lang="en-US" sz="1200" spc="-1" strike="noStrike">
                <a:solidFill>
                  <a:srgbClr val="006fa3"/>
                </a:solidFill>
                <a:latin typeface="Verdana"/>
                <a:ea typeface="DejaVu Sans"/>
              </a:rPr>
              <a:t> x </a:t>
            </a:r>
            <a:r>
              <a:rPr b="1" lang="en-US" sz="1200" spc="-1" strike="noStrike">
                <a:solidFill>
                  <a:srgbClr val="006fa3"/>
                </a:solidFill>
                <a:latin typeface="Verdana"/>
                <a:ea typeface="DejaVu Sans"/>
              </a:rPr>
              <a:t>purity%</a:t>
            </a:r>
            <a:endParaRPr b="0" lang="en-US" sz="1200" spc="-1" strike="noStrike">
              <a:latin typeface="Arial"/>
            </a:endParaRPr>
          </a:p>
          <a:p>
            <a:pPr algn="ctr">
              <a:lnSpc>
                <a:spcPct val="112000"/>
              </a:lnSpc>
              <a:buNone/>
            </a:pPr>
            <a:r>
              <a:rPr b="0" lang="zh-CN" sz="1200" spc="-1" strike="noStrike">
                <a:solidFill>
                  <a:srgbClr val="006fa3"/>
                </a:solidFill>
                <a:latin typeface="Verdana"/>
                <a:ea typeface="DejaVu Sans"/>
              </a:rPr>
              <a:t>剂量 </a:t>
            </a:r>
            <a:r>
              <a:rPr b="0" lang="en-US" sz="1200" spc="-1" strike="noStrike">
                <a:solidFill>
                  <a:srgbClr val="006fa3"/>
                </a:solidFill>
                <a:latin typeface="Verdana"/>
                <a:ea typeface="DejaVu Sans"/>
              </a:rPr>
              <a:t>x</a:t>
            </a:r>
            <a:r>
              <a:rPr b="1" lang="zh-CN" sz="1200" spc="-1" strike="noStrike">
                <a:solidFill>
                  <a:srgbClr val="006fa3"/>
                </a:solidFill>
                <a:latin typeface="Verdana"/>
                <a:ea typeface="DejaVu Sans"/>
              </a:rPr>
              <a:t>蛋白质</a:t>
            </a:r>
            <a:r>
              <a:rPr b="1" lang="en-US" sz="1200" spc="-1" strike="noStrike">
                <a:solidFill>
                  <a:srgbClr val="006fa3"/>
                </a:solidFill>
                <a:latin typeface="Verdana"/>
                <a:ea typeface="DejaVu Sans"/>
              </a:rPr>
              <a:t>%</a:t>
            </a:r>
            <a:r>
              <a:rPr b="0" lang="en-US" sz="1200" spc="-1" strike="noStrike">
                <a:solidFill>
                  <a:srgbClr val="006fa3"/>
                </a:solidFill>
                <a:latin typeface="Verdana"/>
                <a:ea typeface="DejaVu Sans"/>
              </a:rPr>
              <a:t>x</a:t>
            </a:r>
            <a:r>
              <a:rPr b="1" lang="zh-CN" sz="1200" spc="-1" strike="noStrike">
                <a:solidFill>
                  <a:srgbClr val="006fa3"/>
                </a:solidFill>
                <a:latin typeface="Verdana"/>
                <a:ea typeface="DejaVu Sans"/>
              </a:rPr>
              <a:t>纯度</a:t>
            </a:r>
            <a:r>
              <a:rPr b="1" lang="en-US" sz="1200" spc="-1" strike="noStrike">
                <a:solidFill>
                  <a:srgbClr val="006fa3"/>
                </a:solidFill>
                <a:latin typeface="Verdana"/>
                <a:ea typeface="DejaVu Sans"/>
              </a:rPr>
              <a:t>%</a:t>
            </a:r>
            <a:endParaRPr b="0" lang="en-US" sz="1200" spc="-1" strike="noStrike">
              <a:latin typeface="Arial"/>
            </a:endParaRPr>
          </a:p>
          <a:p>
            <a:pPr algn="ctr">
              <a:lnSpc>
                <a:spcPct val="112000"/>
              </a:lnSpc>
              <a:buNone/>
            </a:pPr>
            <a:r>
              <a:rPr b="1" lang="en-US" sz="1200" spc="-1" strike="noStrike">
                <a:solidFill>
                  <a:srgbClr val="ec008c"/>
                </a:solidFill>
                <a:latin typeface="Verdana"/>
                <a:ea typeface="DejaVu Sans"/>
              </a:rPr>
              <a:t>	</a:t>
            </a:r>
            <a:r>
              <a:rPr b="1" lang="en-US" sz="1200" spc="-1" strike="noStrike">
                <a:solidFill>
                  <a:srgbClr val="ec008c"/>
                </a:solidFill>
                <a:latin typeface="Verdana"/>
                <a:ea typeface="DejaVu Sans"/>
              </a:rPr>
              <a:t>	</a:t>
            </a:r>
            <a:r>
              <a:rPr b="1" lang="en-US" sz="1200" spc="-1" strike="noStrike">
                <a:solidFill>
                  <a:srgbClr val="ec008c"/>
                </a:solidFill>
                <a:latin typeface="Verdana"/>
                <a:ea typeface="DejaVu Sans"/>
              </a:rPr>
              <a:t>Total LF</a:t>
            </a:r>
            <a:endParaRPr b="0" lang="en-US" sz="1200" spc="-1" strike="noStrike">
              <a:latin typeface="Arial"/>
            </a:endParaRPr>
          </a:p>
          <a:p>
            <a:pPr algn="ctr">
              <a:lnSpc>
                <a:spcPct val="112000"/>
              </a:lnSpc>
              <a:buNone/>
            </a:pPr>
            <a:r>
              <a:rPr b="1" lang="zh-CN" sz="1200" spc="-1" strike="noStrike">
                <a:solidFill>
                  <a:srgbClr val="ec008c"/>
                </a:solidFill>
                <a:latin typeface="Verdana"/>
                <a:ea typeface="DejaVu Sans"/>
              </a:rPr>
              <a:t>总乳铁蛋白</a:t>
            </a:r>
            <a:endParaRPr b="0" lang="en-US" sz="1200" spc="-1" strike="noStrike">
              <a:latin typeface="Arial"/>
            </a:endParaRPr>
          </a:p>
        </p:txBody>
      </p:sp>
      <p:sp>
        <p:nvSpPr>
          <p:cNvPr id="140" name="TextBox 39"/>
          <p:cNvSpPr/>
          <p:nvPr/>
        </p:nvSpPr>
        <p:spPr>
          <a:xfrm>
            <a:off x="2880" y="1092240"/>
            <a:ext cx="5657040" cy="476640"/>
          </a:xfrm>
          <a:prstGeom prst="rect">
            <a:avLst/>
          </a:prstGeom>
          <a:noFill/>
          <a:ln w="0">
            <a:noFill/>
          </a:ln>
        </p:spPr>
        <p:style>
          <a:lnRef idx="0"/>
          <a:fillRef idx="0"/>
          <a:effectRef idx="0"/>
          <a:fontRef idx="minor"/>
        </p:style>
        <p:txBody>
          <a:bodyPr lIns="38160" rIns="38160" tIns="25560" bIns="25560" anchor="t">
            <a:normAutofit fontScale="44000"/>
          </a:bodyPr>
          <a:p>
            <a:pPr algn="ctr">
              <a:lnSpc>
                <a:spcPct val="112000"/>
              </a:lnSpc>
              <a:buNone/>
            </a:pPr>
            <a:r>
              <a:rPr b="1" lang="en-US" sz="1400" spc="-1" strike="noStrike">
                <a:solidFill>
                  <a:srgbClr val="a6a6a6"/>
                </a:solidFill>
                <a:latin typeface="Verdana"/>
                <a:ea typeface="DejaVu Sans"/>
              </a:rPr>
              <a:t>Old situation</a:t>
            </a:r>
            <a:endParaRPr b="0" lang="en-US" sz="1400" spc="-1" strike="noStrike">
              <a:latin typeface="Arial"/>
            </a:endParaRPr>
          </a:p>
          <a:p>
            <a:pPr algn="ctr">
              <a:lnSpc>
                <a:spcPct val="112000"/>
              </a:lnSpc>
              <a:buNone/>
            </a:pPr>
            <a:r>
              <a:rPr b="1" lang="zh-CN" sz="1400" spc="-1" strike="noStrike">
                <a:solidFill>
                  <a:srgbClr val="a6a6a6"/>
                </a:solidFill>
                <a:latin typeface="Verdana"/>
                <a:ea typeface="DejaVu Sans"/>
              </a:rPr>
              <a:t>旧情况</a:t>
            </a:r>
            <a:endParaRPr b="0" lang="en-US" sz="1400" spc="-1" strike="noStrike">
              <a:latin typeface="Arial"/>
            </a:endParaRPr>
          </a:p>
          <a:p>
            <a:pPr algn="ctr">
              <a:lnSpc>
                <a:spcPct val="112000"/>
              </a:lnSpc>
              <a:buNone/>
            </a:pPr>
            <a:r>
              <a:rPr b="1" lang="en-US" sz="1400" spc="-1" strike="noStrike">
                <a:solidFill>
                  <a:srgbClr val="0094d9"/>
                </a:solidFill>
                <a:latin typeface="Verdana"/>
                <a:ea typeface="DejaVu Sans"/>
              </a:rPr>
              <a:t>No analysis </a:t>
            </a:r>
            <a:r>
              <a:rPr b="1" lang="en-US" sz="1400" spc="-1" strike="noStrike">
                <a:solidFill>
                  <a:srgbClr val="a6a6a6"/>
                </a:solidFill>
                <a:latin typeface="Verdana"/>
                <a:ea typeface="DejaVu Sans"/>
              </a:rPr>
              <a:t>in food, based on dosage calculation</a:t>
            </a:r>
            <a:endParaRPr b="0" lang="en-US" sz="1400" spc="-1" strike="noStrike">
              <a:latin typeface="Arial"/>
            </a:endParaRPr>
          </a:p>
          <a:p>
            <a:pPr algn="ctr">
              <a:lnSpc>
                <a:spcPct val="112000"/>
              </a:lnSpc>
              <a:buNone/>
            </a:pPr>
            <a:r>
              <a:rPr b="1" lang="zh-CN" sz="1400" spc="-1" strike="noStrike">
                <a:solidFill>
                  <a:srgbClr val="0094d9"/>
                </a:solidFill>
                <a:latin typeface="Verdana"/>
                <a:ea typeface="DejaVu Sans"/>
              </a:rPr>
              <a:t>没有食品分析，基于剂量计算</a:t>
            </a:r>
            <a:endParaRPr b="0" lang="en-US" sz="1400" spc="-1" strike="noStrike">
              <a:latin typeface="Arial"/>
            </a:endParaRPr>
          </a:p>
        </p:txBody>
      </p:sp>
      <p:sp>
        <p:nvSpPr>
          <p:cNvPr id="141" name="TextBox 40"/>
          <p:cNvSpPr/>
          <p:nvPr/>
        </p:nvSpPr>
        <p:spPr>
          <a:xfrm>
            <a:off x="5476320" y="1104480"/>
            <a:ext cx="6841080" cy="476640"/>
          </a:xfrm>
          <a:prstGeom prst="rect">
            <a:avLst/>
          </a:prstGeom>
          <a:noFill/>
          <a:ln w="0">
            <a:noFill/>
          </a:ln>
        </p:spPr>
        <p:style>
          <a:lnRef idx="0"/>
          <a:fillRef idx="0"/>
          <a:effectRef idx="0"/>
          <a:fontRef idx="minor"/>
        </p:style>
        <p:txBody>
          <a:bodyPr lIns="38160" rIns="38160" tIns="25560" bIns="25560" anchor="t">
            <a:normAutofit fontScale="44000"/>
          </a:bodyPr>
          <a:p>
            <a:pPr algn="ctr">
              <a:lnSpc>
                <a:spcPct val="112000"/>
              </a:lnSpc>
              <a:buNone/>
            </a:pPr>
            <a:r>
              <a:rPr b="1" lang="en-US" sz="1400" spc="-1" strike="noStrike">
                <a:solidFill>
                  <a:srgbClr val="39b54a"/>
                </a:solidFill>
                <a:latin typeface="Verdana"/>
                <a:ea typeface="DejaVu Sans"/>
              </a:rPr>
              <a:t>New situation</a:t>
            </a:r>
            <a:endParaRPr b="0" lang="en-US" sz="1400" spc="-1" strike="noStrike">
              <a:latin typeface="Arial"/>
            </a:endParaRPr>
          </a:p>
          <a:p>
            <a:pPr algn="ctr">
              <a:lnSpc>
                <a:spcPct val="112000"/>
              </a:lnSpc>
              <a:buNone/>
            </a:pPr>
            <a:r>
              <a:rPr b="1" lang="zh-CN" sz="1400" spc="-1" strike="noStrike">
                <a:solidFill>
                  <a:srgbClr val="39b54a"/>
                </a:solidFill>
                <a:latin typeface="Verdana"/>
                <a:ea typeface="DejaVu Sans"/>
              </a:rPr>
              <a:t>新情况</a:t>
            </a:r>
            <a:endParaRPr b="0" lang="en-US" sz="1400" spc="-1" strike="noStrike">
              <a:latin typeface="Arial"/>
            </a:endParaRPr>
          </a:p>
          <a:p>
            <a:pPr algn="ctr">
              <a:lnSpc>
                <a:spcPct val="112000"/>
              </a:lnSpc>
              <a:buNone/>
            </a:pPr>
            <a:r>
              <a:rPr b="1" lang="en-US" sz="1400" spc="-1" strike="noStrike">
                <a:solidFill>
                  <a:srgbClr val="0094d9"/>
                </a:solidFill>
                <a:latin typeface="Verdana"/>
                <a:ea typeface="DejaVu Sans"/>
              </a:rPr>
              <a:t>Different analysis </a:t>
            </a:r>
            <a:r>
              <a:rPr b="1" lang="en-US" sz="1400" spc="-1" strike="noStrike">
                <a:solidFill>
                  <a:srgbClr val="a6a6a6"/>
                </a:solidFill>
                <a:latin typeface="Verdana"/>
                <a:ea typeface="DejaVu Sans"/>
              </a:rPr>
              <a:t>method in raw material LF vs LF in IFT</a:t>
            </a:r>
            <a:endParaRPr b="0" lang="en-US" sz="1400" spc="-1" strike="noStrike">
              <a:latin typeface="Arial"/>
            </a:endParaRPr>
          </a:p>
          <a:p>
            <a:pPr algn="ctr">
              <a:lnSpc>
                <a:spcPct val="112000"/>
              </a:lnSpc>
              <a:buNone/>
            </a:pPr>
            <a:r>
              <a:rPr b="1" lang="zh-CN" sz="1400" spc="-1" strike="noStrike">
                <a:solidFill>
                  <a:srgbClr val="0094d9"/>
                </a:solidFill>
                <a:latin typeface="Verdana"/>
                <a:ea typeface="DejaVu Sans"/>
              </a:rPr>
              <a:t>不同的分析方法：原料乳铁蛋白与</a:t>
            </a:r>
            <a:r>
              <a:rPr b="1" lang="en-US" sz="1400" spc="-1" strike="noStrike">
                <a:solidFill>
                  <a:srgbClr val="0094d9"/>
                </a:solidFill>
                <a:latin typeface="Verdana"/>
                <a:ea typeface="DejaVu Sans"/>
              </a:rPr>
              <a:t>IFT</a:t>
            </a:r>
            <a:r>
              <a:rPr b="1" lang="zh-CN" sz="1400" spc="-1" strike="noStrike">
                <a:solidFill>
                  <a:srgbClr val="0094d9"/>
                </a:solidFill>
                <a:latin typeface="Verdana"/>
                <a:ea typeface="DejaVu Sans"/>
              </a:rPr>
              <a:t>中的乳铁蛋白</a:t>
            </a:r>
            <a:endParaRPr b="0" lang="en-US" sz="1400" spc="-1" strike="noStrike">
              <a:latin typeface="Arial"/>
            </a:endParaRPr>
          </a:p>
        </p:txBody>
      </p:sp>
      <p:sp>
        <p:nvSpPr>
          <p:cNvPr id="142" name="Rectangle 42"/>
          <p:cNvSpPr/>
          <p:nvPr/>
        </p:nvSpPr>
        <p:spPr>
          <a:xfrm>
            <a:off x="6023880" y="3307320"/>
            <a:ext cx="341280" cy="1969920"/>
          </a:xfrm>
          <a:prstGeom prst="rect">
            <a:avLst/>
          </a:prstGeom>
          <a:solidFill>
            <a:srgbClr val="006fa3"/>
          </a:solidFill>
          <a:ln w="19080">
            <a:solidFill>
              <a:srgbClr val="ffffff"/>
            </a:solidFill>
            <a:miter/>
          </a:ln>
        </p:spPr>
        <p:style>
          <a:lnRef idx="0"/>
          <a:fillRef idx="0"/>
          <a:effectRef idx="0"/>
          <a:fontRef idx="minor"/>
        </p:style>
        <p:txBody>
          <a:bodyPr lIns="25560" rIns="25560" tIns="38160" bIns="38160" anchor="ctr" rot="16200000">
            <a:normAutofit/>
          </a:bodyPr>
          <a:p>
            <a:pPr algn="ctr">
              <a:lnSpc>
                <a:spcPct val="112000"/>
              </a:lnSpc>
              <a:buNone/>
            </a:pPr>
            <a:r>
              <a:rPr b="0" lang="en-US" sz="1200" spc="-1" strike="noStrike">
                <a:solidFill>
                  <a:srgbClr val="ffffff"/>
                </a:solidFill>
                <a:latin typeface="Verdana"/>
                <a:ea typeface="DejaVu Sans"/>
              </a:rPr>
              <a:t>Total ingredient LF</a:t>
            </a:r>
            <a:endParaRPr b="0" lang="en-US" sz="1200" spc="-1" strike="noStrike">
              <a:latin typeface="Arial"/>
            </a:endParaRPr>
          </a:p>
          <a:p>
            <a:pPr algn="ctr">
              <a:lnSpc>
                <a:spcPct val="112000"/>
              </a:lnSpc>
              <a:buNone/>
            </a:pPr>
            <a:r>
              <a:rPr b="0" lang="zh-CN" sz="1200" spc="-1" strike="noStrike">
                <a:solidFill>
                  <a:srgbClr val="ffffff"/>
                </a:solidFill>
                <a:latin typeface="Verdana"/>
                <a:ea typeface="DejaVu Sans"/>
              </a:rPr>
              <a:t>总成分乳铁蛋白</a:t>
            </a:r>
            <a:endParaRPr b="0" lang="en-US" sz="1200" spc="-1" strike="noStrike">
              <a:latin typeface="Arial"/>
            </a:endParaRPr>
          </a:p>
        </p:txBody>
      </p:sp>
      <p:sp>
        <p:nvSpPr>
          <p:cNvPr id="143" name="Rectangle 44"/>
          <p:cNvSpPr/>
          <p:nvPr/>
        </p:nvSpPr>
        <p:spPr>
          <a:xfrm>
            <a:off x="6567840" y="3407400"/>
            <a:ext cx="282600" cy="1870200"/>
          </a:xfrm>
          <a:prstGeom prst="rect">
            <a:avLst/>
          </a:prstGeom>
          <a:solidFill>
            <a:srgbClr val="0094d9"/>
          </a:solidFill>
          <a:ln w="19080">
            <a:solidFill>
              <a:srgbClr val="ffffff"/>
            </a:solidFill>
            <a:miter/>
          </a:ln>
        </p:spPr>
        <p:style>
          <a:lnRef idx="0"/>
          <a:fillRef idx="0"/>
          <a:effectRef idx="0"/>
          <a:fontRef idx="minor"/>
        </p:style>
        <p:txBody>
          <a:bodyPr lIns="25560" rIns="25560" tIns="38160" bIns="38160" anchor="ctr" rot="16200000">
            <a:normAutofit/>
          </a:bodyPr>
          <a:p>
            <a:pPr algn="ctr">
              <a:lnSpc>
                <a:spcPct val="112000"/>
              </a:lnSpc>
              <a:buNone/>
            </a:pPr>
            <a:r>
              <a:rPr b="0" lang="en-US" sz="1200" spc="-1" strike="noStrike">
                <a:solidFill>
                  <a:srgbClr val="ffffff"/>
                </a:solidFill>
                <a:latin typeface="Verdana"/>
                <a:ea typeface="DejaVu Sans"/>
              </a:rPr>
              <a:t>% protein</a:t>
            </a:r>
            <a:endParaRPr b="0" lang="en-US" sz="1200" spc="-1" strike="noStrike">
              <a:latin typeface="Arial"/>
            </a:endParaRPr>
          </a:p>
          <a:p>
            <a:pPr algn="ctr">
              <a:lnSpc>
                <a:spcPct val="112000"/>
              </a:lnSpc>
              <a:buNone/>
            </a:pPr>
            <a:r>
              <a:rPr b="0" lang="zh-CN" sz="1200" spc="-1" strike="noStrike">
                <a:solidFill>
                  <a:srgbClr val="ffffff"/>
                </a:solidFill>
                <a:latin typeface="Verdana"/>
                <a:ea typeface="DejaVu Sans"/>
              </a:rPr>
              <a:t>蛋白质</a:t>
            </a:r>
            <a:r>
              <a:rPr b="0" lang="en-US" sz="1200" spc="-1" strike="noStrike">
                <a:solidFill>
                  <a:srgbClr val="ffffff"/>
                </a:solidFill>
                <a:latin typeface="Verdana"/>
                <a:ea typeface="DejaVu Sans"/>
              </a:rPr>
              <a:t>%</a:t>
            </a:r>
            <a:endParaRPr b="0" lang="en-US" sz="1200" spc="-1" strike="noStrike">
              <a:latin typeface="Arial"/>
            </a:endParaRPr>
          </a:p>
        </p:txBody>
      </p:sp>
      <p:sp>
        <p:nvSpPr>
          <p:cNvPr id="144" name="Rectangle 50"/>
          <p:cNvSpPr/>
          <p:nvPr/>
        </p:nvSpPr>
        <p:spPr>
          <a:xfrm>
            <a:off x="7052760" y="3650040"/>
            <a:ext cx="282600" cy="1627560"/>
          </a:xfrm>
          <a:prstGeom prst="rect">
            <a:avLst/>
          </a:prstGeom>
          <a:solidFill>
            <a:srgbClr val="4fc7ff"/>
          </a:solidFill>
          <a:ln w="19080">
            <a:solidFill>
              <a:srgbClr val="ffffff"/>
            </a:solidFill>
            <a:miter/>
          </a:ln>
        </p:spPr>
        <p:style>
          <a:lnRef idx="0"/>
          <a:fillRef idx="0"/>
          <a:effectRef idx="0"/>
          <a:fontRef idx="minor"/>
        </p:style>
        <p:txBody>
          <a:bodyPr lIns="25560" rIns="25560" tIns="38160" bIns="38160" anchor="ctr" rot="16200000">
            <a:normAutofit fontScale="78000"/>
          </a:bodyPr>
          <a:p>
            <a:pPr algn="ctr">
              <a:lnSpc>
                <a:spcPct val="112000"/>
              </a:lnSpc>
              <a:buNone/>
            </a:pPr>
            <a:r>
              <a:rPr b="0" lang="en-US" sz="1200" spc="-1" strike="noStrike">
                <a:solidFill>
                  <a:srgbClr val="ffffff"/>
                </a:solidFill>
                <a:latin typeface="Verdana"/>
                <a:ea typeface="DejaVu Sans"/>
              </a:rPr>
              <a:t>% LF on protein</a:t>
            </a:r>
            <a:endParaRPr b="0" lang="en-US" sz="1200" spc="-1" strike="noStrike">
              <a:latin typeface="Arial"/>
            </a:endParaRPr>
          </a:p>
          <a:p>
            <a:pPr algn="ctr">
              <a:lnSpc>
                <a:spcPct val="112000"/>
              </a:lnSpc>
              <a:buNone/>
            </a:pPr>
            <a:r>
              <a:rPr b="0" lang="zh-CN" sz="1200" spc="-1" strike="noStrike">
                <a:solidFill>
                  <a:srgbClr val="ffffff"/>
                </a:solidFill>
                <a:latin typeface="Verdana"/>
                <a:ea typeface="DejaVu Sans"/>
              </a:rPr>
              <a:t>蛋白质上的乳铁蛋白</a:t>
            </a:r>
            <a:r>
              <a:rPr b="0" lang="en-US" sz="1200" spc="-1" strike="noStrike">
                <a:solidFill>
                  <a:srgbClr val="ffffff"/>
                </a:solidFill>
                <a:latin typeface="Verdana"/>
                <a:ea typeface="DejaVu Sans"/>
              </a:rPr>
              <a:t>%</a:t>
            </a:r>
            <a:endParaRPr b="0" lang="en-US" sz="1200" spc="-1" strike="noStrike">
              <a:latin typeface="Arial"/>
            </a:endParaRPr>
          </a:p>
        </p:txBody>
      </p:sp>
      <p:sp>
        <p:nvSpPr>
          <p:cNvPr id="145" name="Right Brace 52"/>
          <p:cNvSpPr/>
          <p:nvPr/>
        </p:nvSpPr>
        <p:spPr>
          <a:xfrm>
            <a:off x="6365880" y="3407400"/>
            <a:ext cx="117360" cy="1870200"/>
          </a:xfrm>
          <a:prstGeom prst="rightBrace">
            <a:avLst>
              <a:gd name="adj1" fmla="val 8333"/>
              <a:gd name="adj2" fmla="val 50000"/>
            </a:avLst>
          </a:prstGeom>
          <a:noFill/>
          <a:ln w="6480">
            <a:solidFill>
              <a:srgbClr val="0094d9"/>
            </a:solidFill>
            <a:miter/>
          </a:ln>
        </p:spPr>
        <p:style>
          <a:lnRef idx="0"/>
          <a:fillRef idx="0"/>
          <a:effectRef idx="0"/>
          <a:fontRef idx="minor"/>
        </p:style>
      </p:sp>
      <p:sp>
        <p:nvSpPr>
          <p:cNvPr id="146" name="Right Brace 54"/>
          <p:cNvSpPr/>
          <p:nvPr/>
        </p:nvSpPr>
        <p:spPr>
          <a:xfrm>
            <a:off x="6875640" y="3650040"/>
            <a:ext cx="119160" cy="1627560"/>
          </a:xfrm>
          <a:prstGeom prst="rightBrace">
            <a:avLst>
              <a:gd name="adj1" fmla="val 8333"/>
              <a:gd name="adj2" fmla="val 50000"/>
            </a:avLst>
          </a:prstGeom>
          <a:noFill/>
          <a:ln w="6480">
            <a:solidFill>
              <a:srgbClr val="0094d9"/>
            </a:solidFill>
            <a:miter/>
          </a:ln>
        </p:spPr>
        <p:style>
          <a:lnRef idx="0"/>
          <a:fillRef idx="0"/>
          <a:effectRef idx="0"/>
          <a:fontRef idx="minor"/>
        </p:style>
      </p:sp>
      <p:sp>
        <p:nvSpPr>
          <p:cNvPr id="147" name="TextBox 59"/>
          <p:cNvSpPr/>
          <p:nvPr/>
        </p:nvSpPr>
        <p:spPr>
          <a:xfrm>
            <a:off x="6483960" y="5372280"/>
            <a:ext cx="457200" cy="306000"/>
          </a:xfrm>
          <a:prstGeom prst="rect">
            <a:avLst/>
          </a:prstGeom>
          <a:noFill/>
          <a:ln w="0">
            <a:noFill/>
          </a:ln>
        </p:spPr>
        <p:style>
          <a:lnRef idx="0"/>
          <a:fillRef idx="0"/>
          <a:effectRef idx="0"/>
          <a:fontRef idx="minor"/>
        </p:style>
        <p:txBody>
          <a:bodyPr lIns="38160" rIns="38160" tIns="25560" bIns="25560" anchor="t">
            <a:normAutofit fontScale="41000"/>
          </a:bodyPr>
          <a:p>
            <a:pPr algn="ctr">
              <a:lnSpc>
                <a:spcPct val="112000"/>
              </a:lnSpc>
              <a:buNone/>
            </a:pPr>
            <a:r>
              <a:rPr b="0" lang="en-US" sz="900" spc="-1" strike="noStrike">
                <a:solidFill>
                  <a:srgbClr val="0094d9"/>
                </a:solidFill>
                <a:latin typeface="Verdana"/>
                <a:ea typeface="DejaVu Sans"/>
              </a:rPr>
              <a:t>&gt;95%</a:t>
            </a:r>
            <a:endParaRPr b="0" lang="en-US" sz="900" spc="-1" strike="noStrike">
              <a:latin typeface="Arial"/>
            </a:endParaRPr>
          </a:p>
          <a:p>
            <a:pPr algn="ctr">
              <a:lnSpc>
                <a:spcPct val="112000"/>
              </a:lnSpc>
              <a:buNone/>
            </a:pPr>
            <a:r>
              <a:rPr b="0" lang="en-US" sz="900" spc="-1" strike="noStrike">
                <a:solidFill>
                  <a:srgbClr val="0094d9"/>
                </a:solidFill>
                <a:latin typeface="Verdana"/>
                <a:ea typeface="DejaVu Sans"/>
              </a:rPr>
              <a:t>&gt;95%</a:t>
            </a:r>
            <a:endParaRPr b="0" lang="en-US" sz="900" spc="-1" strike="noStrike">
              <a:latin typeface="Arial"/>
            </a:endParaRPr>
          </a:p>
          <a:p>
            <a:pPr algn="ctr">
              <a:lnSpc>
                <a:spcPct val="112000"/>
              </a:lnSpc>
              <a:buNone/>
            </a:pPr>
            <a:r>
              <a:rPr b="0" lang="en-US" sz="900" spc="-1" strike="noStrike">
                <a:solidFill>
                  <a:srgbClr val="0094d9"/>
                </a:solidFill>
                <a:latin typeface="Verdana"/>
                <a:ea typeface="DejaVu Sans"/>
              </a:rPr>
              <a:t>=spec</a:t>
            </a:r>
            <a:endParaRPr b="0" lang="en-US" sz="900" spc="-1" strike="noStrike">
              <a:latin typeface="Arial"/>
            </a:endParaRPr>
          </a:p>
          <a:p>
            <a:pPr algn="ctr">
              <a:lnSpc>
                <a:spcPct val="112000"/>
              </a:lnSpc>
              <a:buNone/>
            </a:pPr>
            <a:r>
              <a:rPr b="0" lang="en-US" sz="900" spc="-1" strike="noStrike">
                <a:solidFill>
                  <a:srgbClr val="0094d9"/>
                </a:solidFill>
                <a:latin typeface="Verdana"/>
                <a:ea typeface="DejaVu Sans"/>
              </a:rPr>
              <a:t>=</a:t>
            </a:r>
            <a:r>
              <a:rPr b="0" lang="zh-CN" sz="900" spc="-1" strike="noStrike">
                <a:solidFill>
                  <a:srgbClr val="0094d9"/>
                </a:solidFill>
                <a:latin typeface="Verdana"/>
                <a:ea typeface="DejaVu Sans"/>
              </a:rPr>
              <a:t>规格</a:t>
            </a:r>
            <a:endParaRPr b="0" lang="en-US" sz="900" spc="-1" strike="noStrike">
              <a:latin typeface="Arial"/>
            </a:endParaRPr>
          </a:p>
        </p:txBody>
      </p:sp>
      <p:sp>
        <p:nvSpPr>
          <p:cNvPr id="148" name="TextBox 61"/>
          <p:cNvSpPr/>
          <p:nvPr/>
        </p:nvSpPr>
        <p:spPr>
          <a:xfrm>
            <a:off x="6965640" y="5372280"/>
            <a:ext cx="457200" cy="306000"/>
          </a:xfrm>
          <a:prstGeom prst="rect">
            <a:avLst/>
          </a:prstGeom>
          <a:noFill/>
          <a:ln w="0">
            <a:noFill/>
          </a:ln>
        </p:spPr>
        <p:style>
          <a:lnRef idx="0"/>
          <a:fillRef idx="0"/>
          <a:effectRef idx="0"/>
          <a:fontRef idx="minor"/>
        </p:style>
        <p:txBody>
          <a:bodyPr lIns="38160" rIns="38160" tIns="25560" bIns="25560" anchor="t">
            <a:normAutofit fontScale="41000"/>
          </a:bodyPr>
          <a:p>
            <a:pPr algn="ctr">
              <a:lnSpc>
                <a:spcPct val="112000"/>
              </a:lnSpc>
              <a:buNone/>
            </a:pPr>
            <a:r>
              <a:rPr b="0" lang="en-US" sz="900" spc="-1" strike="noStrike">
                <a:solidFill>
                  <a:srgbClr val="4fc7ff"/>
                </a:solidFill>
                <a:latin typeface="Verdana"/>
                <a:ea typeface="DejaVu Sans"/>
              </a:rPr>
              <a:t>&gt;95%</a:t>
            </a:r>
            <a:endParaRPr b="0" lang="en-US" sz="900" spc="-1" strike="noStrike">
              <a:latin typeface="Arial"/>
            </a:endParaRPr>
          </a:p>
          <a:p>
            <a:pPr algn="ctr">
              <a:lnSpc>
                <a:spcPct val="112000"/>
              </a:lnSpc>
              <a:buNone/>
            </a:pPr>
            <a:r>
              <a:rPr b="0" lang="en-US" sz="900" spc="-1" strike="noStrike">
                <a:solidFill>
                  <a:srgbClr val="4fc7ff"/>
                </a:solidFill>
                <a:latin typeface="Verdana"/>
                <a:ea typeface="DejaVu Sans"/>
              </a:rPr>
              <a:t>&gt;95%</a:t>
            </a:r>
            <a:endParaRPr b="0" lang="en-US" sz="900" spc="-1" strike="noStrike">
              <a:latin typeface="Arial"/>
            </a:endParaRPr>
          </a:p>
          <a:p>
            <a:pPr algn="ctr">
              <a:lnSpc>
                <a:spcPct val="112000"/>
              </a:lnSpc>
              <a:buNone/>
            </a:pPr>
            <a:r>
              <a:rPr b="0" lang="en-US" sz="900" spc="-1" strike="noStrike">
                <a:solidFill>
                  <a:srgbClr val="4fc7ff"/>
                </a:solidFill>
                <a:latin typeface="Verdana"/>
                <a:ea typeface="DejaVu Sans"/>
              </a:rPr>
              <a:t>=spec</a:t>
            </a:r>
            <a:endParaRPr b="0" lang="en-US" sz="900" spc="-1" strike="noStrike">
              <a:latin typeface="Arial"/>
            </a:endParaRPr>
          </a:p>
          <a:p>
            <a:pPr algn="ctr">
              <a:lnSpc>
                <a:spcPct val="112000"/>
              </a:lnSpc>
              <a:buNone/>
            </a:pPr>
            <a:r>
              <a:rPr b="0" lang="en-US" sz="900" spc="-1" strike="noStrike">
                <a:solidFill>
                  <a:srgbClr val="4fc7ff"/>
                </a:solidFill>
                <a:latin typeface="Verdana"/>
                <a:ea typeface="DejaVu Sans"/>
              </a:rPr>
              <a:t>=</a:t>
            </a:r>
            <a:r>
              <a:rPr b="0" lang="zh-CN" sz="900" spc="-1" strike="noStrike">
                <a:solidFill>
                  <a:srgbClr val="4fc7ff"/>
                </a:solidFill>
                <a:latin typeface="Verdana"/>
                <a:ea typeface="DejaVu Sans"/>
              </a:rPr>
              <a:t>规格</a:t>
            </a:r>
            <a:endParaRPr b="0" lang="en-US" sz="900" spc="-1" strike="noStrike">
              <a:latin typeface="Arial"/>
            </a:endParaRPr>
          </a:p>
        </p:txBody>
      </p:sp>
      <p:sp>
        <p:nvSpPr>
          <p:cNvPr id="149" name="Right Brace 62"/>
          <p:cNvSpPr/>
          <p:nvPr/>
        </p:nvSpPr>
        <p:spPr>
          <a:xfrm>
            <a:off x="7336080" y="3650040"/>
            <a:ext cx="119160" cy="1620360"/>
          </a:xfrm>
          <a:prstGeom prst="rightBrace">
            <a:avLst>
              <a:gd name="adj1" fmla="val 8333"/>
              <a:gd name="adj2" fmla="val 50000"/>
            </a:avLst>
          </a:prstGeom>
          <a:noFill/>
          <a:ln w="6480">
            <a:solidFill>
              <a:srgbClr val="0094d9"/>
            </a:solidFill>
            <a:miter/>
          </a:ln>
        </p:spPr>
        <p:style>
          <a:lnRef idx="0"/>
          <a:fillRef idx="0"/>
          <a:effectRef idx="0"/>
          <a:fontRef idx="minor"/>
        </p:style>
      </p:sp>
      <p:sp>
        <p:nvSpPr>
          <p:cNvPr id="150" name="TextBox 64"/>
          <p:cNvSpPr/>
          <p:nvPr/>
        </p:nvSpPr>
        <p:spPr>
          <a:xfrm>
            <a:off x="7528320" y="4374720"/>
            <a:ext cx="815760" cy="186480"/>
          </a:xfrm>
          <a:prstGeom prst="rect">
            <a:avLst/>
          </a:prstGeom>
          <a:noFill/>
          <a:ln w="0">
            <a:noFill/>
          </a:ln>
        </p:spPr>
        <p:style>
          <a:lnRef idx="0"/>
          <a:fillRef idx="0"/>
          <a:effectRef idx="0"/>
          <a:fontRef idx="minor"/>
        </p:style>
        <p:txBody>
          <a:bodyPr lIns="38160" rIns="38160" tIns="25560" bIns="25560" anchor="t">
            <a:normAutofit fontScale="36000"/>
          </a:bodyPr>
          <a:p>
            <a:pPr algn="ctr">
              <a:lnSpc>
                <a:spcPct val="112000"/>
              </a:lnSpc>
              <a:buNone/>
            </a:pPr>
            <a:r>
              <a:rPr b="1" lang="en-US" sz="1100" spc="-1" strike="noStrike">
                <a:solidFill>
                  <a:srgbClr val="ec008c"/>
                </a:solidFill>
                <a:latin typeface="Verdana"/>
                <a:ea typeface="DejaVu Sans"/>
              </a:rPr>
              <a:t>Total LF</a:t>
            </a:r>
            <a:endParaRPr b="0" lang="en-US" sz="1100" spc="-1" strike="noStrike">
              <a:latin typeface="Arial"/>
            </a:endParaRPr>
          </a:p>
          <a:p>
            <a:pPr algn="ctr">
              <a:lnSpc>
                <a:spcPct val="112000"/>
              </a:lnSpc>
              <a:buNone/>
            </a:pPr>
            <a:r>
              <a:rPr b="1" lang="zh-CN" sz="1100" spc="-1" strike="noStrike">
                <a:solidFill>
                  <a:srgbClr val="ec008c"/>
                </a:solidFill>
                <a:latin typeface="Verdana"/>
                <a:ea typeface="DejaVu Sans"/>
              </a:rPr>
              <a:t>总乳铁蛋白</a:t>
            </a:r>
            <a:endParaRPr b="0" lang="en-US" sz="1100" spc="-1" strike="noStrike">
              <a:latin typeface="Arial"/>
            </a:endParaRPr>
          </a:p>
        </p:txBody>
      </p:sp>
      <p:sp>
        <p:nvSpPr>
          <p:cNvPr id="151" name="Rectangle 68"/>
          <p:cNvSpPr/>
          <p:nvPr/>
        </p:nvSpPr>
        <p:spPr>
          <a:xfrm>
            <a:off x="6995160" y="5349240"/>
            <a:ext cx="411480" cy="331920"/>
          </a:xfrm>
          <a:prstGeom prst="rect">
            <a:avLst/>
          </a:prstGeom>
          <a:noFill/>
          <a:ln w="12600">
            <a:solidFill>
              <a:srgbClr val="f7931e"/>
            </a:solidFill>
            <a:miter/>
          </a:ln>
        </p:spPr>
        <p:style>
          <a:lnRef idx="0"/>
          <a:fillRef idx="0"/>
          <a:effectRef idx="0"/>
          <a:fontRef idx="minor"/>
        </p:style>
      </p:sp>
      <p:sp>
        <p:nvSpPr>
          <p:cNvPr id="152" name="Straight Arrow Connector 69"/>
          <p:cNvSpPr/>
          <p:nvPr/>
        </p:nvSpPr>
        <p:spPr>
          <a:xfrm>
            <a:off x="7407360" y="5515560"/>
            <a:ext cx="213480" cy="360"/>
          </a:xfrm>
          <a:custGeom>
            <a:avLst/>
            <a:gdLst/>
            <a:ahLst/>
            <a:rect l="l" t="t" r="r" b="b"/>
            <a:pathLst>
              <a:path w="21600" h="21600">
                <a:moveTo>
                  <a:pt x="0" y="0"/>
                </a:moveTo>
                <a:lnTo>
                  <a:pt x="21600" y="21600"/>
                </a:lnTo>
              </a:path>
            </a:pathLst>
          </a:custGeom>
          <a:noFill/>
          <a:ln w="6480">
            <a:solidFill>
              <a:srgbClr val="f7931e"/>
            </a:solidFill>
            <a:miter/>
            <a:tailEnd len="med" type="triangle" w="med"/>
          </a:ln>
        </p:spPr>
        <p:style>
          <a:lnRef idx="0"/>
          <a:fillRef idx="0"/>
          <a:effectRef idx="0"/>
          <a:fontRef idx="minor"/>
        </p:style>
      </p:sp>
      <p:sp>
        <p:nvSpPr>
          <p:cNvPr id="153" name="TextBox 70"/>
          <p:cNvSpPr/>
          <p:nvPr/>
        </p:nvSpPr>
        <p:spPr>
          <a:xfrm>
            <a:off x="7616880" y="5392800"/>
            <a:ext cx="667080" cy="271440"/>
          </a:xfrm>
          <a:prstGeom prst="rect">
            <a:avLst/>
          </a:prstGeom>
          <a:solidFill>
            <a:srgbClr val="ffffff"/>
          </a:solidFill>
          <a:ln w="12600">
            <a:solidFill>
              <a:srgbClr val="f7931e"/>
            </a:solidFill>
            <a:miter/>
          </a:ln>
        </p:spPr>
        <p:style>
          <a:lnRef idx="0"/>
          <a:fillRef idx="0"/>
          <a:effectRef idx="0"/>
          <a:fontRef idx="minor"/>
        </p:style>
        <p:txBody>
          <a:bodyPr lIns="38160" rIns="38160" tIns="25560" bIns="25560" anchor="t">
            <a:normAutofit fontScale="40000"/>
          </a:bodyPr>
          <a:p>
            <a:pPr algn="ctr">
              <a:lnSpc>
                <a:spcPct val="112000"/>
              </a:lnSpc>
              <a:buNone/>
            </a:pPr>
            <a:r>
              <a:rPr b="0" lang="en-US" sz="800" spc="-1" strike="noStrike">
                <a:solidFill>
                  <a:srgbClr val="ed1c24"/>
                </a:solidFill>
                <a:latin typeface="Verdana"/>
                <a:ea typeface="DejaVu Sans"/>
              </a:rPr>
              <a:t>= GB </a:t>
            </a:r>
            <a:endParaRPr b="0" lang="en-US" sz="800" spc="-1" strike="noStrike">
              <a:latin typeface="Arial"/>
            </a:endParaRPr>
          </a:p>
          <a:p>
            <a:pPr algn="ctr">
              <a:lnSpc>
                <a:spcPct val="112000"/>
              </a:lnSpc>
              <a:buNone/>
            </a:pPr>
            <a:r>
              <a:rPr b="0" lang="en-US" sz="800" spc="-1" strike="noStrike">
                <a:solidFill>
                  <a:srgbClr val="ed1c24"/>
                </a:solidFill>
                <a:latin typeface="Verdana"/>
                <a:ea typeface="DejaVu Sans"/>
              </a:rPr>
              <a:t>= GB</a:t>
            </a:r>
            <a:endParaRPr b="0" lang="en-US" sz="800" spc="-1" strike="noStrike">
              <a:latin typeface="Arial"/>
            </a:endParaRPr>
          </a:p>
          <a:p>
            <a:pPr algn="ctr">
              <a:lnSpc>
                <a:spcPct val="112000"/>
              </a:lnSpc>
              <a:buNone/>
            </a:pPr>
            <a:r>
              <a:rPr b="0" lang="en-US" sz="800" spc="-1" strike="noStrike">
                <a:solidFill>
                  <a:srgbClr val="ed1c24"/>
                </a:solidFill>
                <a:latin typeface="Verdana"/>
                <a:ea typeface="DejaVu Sans"/>
              </a:rPr>
              <a:t>requirement</a:t>
            </a:r>
            <a:endParaRPr b="0" lang="en-US" sz="800" spc="-1" strike="noStrike">
              <a:latin typeface="Arial"/>
            </a:endParaRPr>
          </a:p>
          <a:p>
            <a:pPr algn="ctr">
              <a:lnSpc>
                <a:spcPct val="112000"/>
              </a:lnSpc>
              <a:buNone/>
            </a:pPr>
            <a:r>
              <a:rPr b="0" lang="zh-CN" sz="800" spc="-1" strike="noStrike">
                <a:solidFill>
                  <a:srgbClr val="ed1c24"/>
                </a:solidFill>
                <a:latin typeface="Verdana"/>
                <a:ea typeface="DejaVu Sans"/>
              </a:rPr>
              <a:t>要求</a:t>
            </a:r>
            <a:endParaRPr b="0" lang="en-US" sz="800" spc="-1" strike="noStrike">
              <a:latin typeface="Arial"/>
            </a:endParaRPr>
          </a:p>
        </p:txBody>
      </p:sp>
      <p:sp>
        <p:nvSpPr>
          <p:cNvPr id="154" name="Rectangle 71"/>
          <p:cNvSpPr/>
          <p:nvPr/>
        </p:nvSpPr>
        <p:spPr>
          <a:xfrm>
            <a:off x="6486480" y="5363640"/>
            <a:ext cx="411480" cy="331920"/>
          </a:xfrm>
          <a:prstGeom prst="rect">
            <a:avLst/>
          </a:prstGeom>
          <a:noFill/>
          <a:ln w="12600">
            <a:solidFill>
              <a:srgbClr val="f7931e"/>
            </a:solidFill>
            <a:miter/>
          </a:ln>
        </p:spPr>
        <p:style>
          <a:lnRef idx="0"/>
          <a:fillRef idx="0"/>
          <a:effectRef idx="0"/>
          <a:fontRef idx="minor"/>
        </p:style>
      </p:sp>
      <p:sp>
        <p:nvSpPr>
          <p:cNvPr id="155" name="TextBox 72"/>
          <p:cNvSpPr/>
          <p:nvPr/>
        </p:nvSpPr>
        <p:spPr>
          <a:xfrm>
            <a:off x="5902920" y="1904760"/>
            <a:ext cx="2046960" cy="884880"/>
          </a:xfrm>
          <a:prstGeom prst="rect">
            <a:avLst/>
          </a:prstGeom>
          <a:noFill/>
          <a:ln w="0">
            <a:noFill/>
          </a:ln>
        </p:spPr>
        <p:style>
          <a:lnRef idx="0"/>
          <a:fillRef idx="0"/>
          <a:effectRef idx="0"/>
          <a:fontRef idx="minor"/>
        </p:style>
        <p:txBody>
          <a:bodyPr lIns="38160" rIns="38160" tIns="25560" bIns="25560" anchor="t">
            <a:normAutofit fontScale="76000"/>
          </a:bodyPr>
          <a:p>
            <a:pPr algn="ctr">
              <a:lnSpc>
                <a:spcPct val="112000"/>
              </a:lnSpc>
              <a:buNone/>
            </a:pPr>
            <a:r>
              <a:rPr b="1" lang="en-US" sz="1400" spc="-1" strike="noStrike">
                <a:solidFill>
                  <a:srgbClr val="0094d9"/>
                </a:solidFill>
                <a:latin typeface="Verdana"/>
                <a:ea typeface="DejaVu Sans"/>
              </a:rPr>
              <a:t>LF Ingredient</a:t>
            </a:r>
            <a:endParaRPr b="0" lang="en-US" sz="1400" spc="-1" strike="noStrike">
              <a:latin typeface="Arial"/>
            </a:endParaRPr>
          </a:p>
          <a:p>
            <a:pPr algn="ctr">
              <a:lnSpc>
                <a:spcPct val="112000"/>
              </a:lnSpc>
              <a:buNone/>
            </a:pPr>
            <a:r>
              <a:rPr b="1" lang="zh-CN" sz="1400" spc="-1" strike="noStrike">
                <a:solidFill>
                  <a:srgbClr val="0094d9"/>
                </a:solidFill>
                <a:latin typeface="Verdana"/>
                <a:ea typeface="DejaVu Sans"/>
              </a:rPr>
              <a:t>乳铁蛋白成分</a:t>
            </a:r>
            <a:endParaRPr b="0" lang="en-US" sz="1400" spc="-1" strike="noStrike">
              <a:latin typeface="Arial"/>
            </a:endParaRPr>
          </a:p>
          <a:p>
            <a:pPr algn="ctr">
              <a:lnSpc>
                <a:spcPct val="112000"/>
              </a:lnSpc>
              <a:buNone/>
            </a:pPr>
            <a:r>
              <a:rPr b="1" lang="en-US" sz="1200" spc="-1" strike="noStrike">
                <a:solidFill>
                  <a:srgbClr val="006fa3"/>
                </a:solidFill>
                <a:latin typeface="Verdana"/>
                <a:ea typeface="DejaVu Sans"/>
              </a:rPr>
              <a:t>GB 1903.17 analysis LF raw material</a:t>
            </a:r>
            <a:endParaRPr b="0" lang="en-US" sz="1200" spc="-1" strike="noStrike">
              <a:latin typeface="Arial"/>
            </a:endParaRPr>
          </a:p>
          <a:p>
            <a:pPr algn="ctr">
              <a:lnSpc>
                <a:spcPct val="112000"/>
              </a:lnSpc>
              <a:buNone/>
            </a:pPr>
            <a:r>
              <a:rPr b="1" lang="en-US" sz="1200" spc="-1" strike="noStrike">
                <a:solidFill>
                  <a:srgbClr val="006fa3"/>
                </a:solidFill>
                <a:latin typeface="Verdana"/>
                <a:ea typeface="DejaVu Sans"/>
              </a:rPr>
              <a:t>GB 1903.17 </a:t>
            </a:r>
            <a:r>
              <a:rPr b="1" lang="zh-CN" sz="1200" spc="-1" strike="noStrike">
                <a:solidFill>
                  <a:srgbClr val="006fa3"/>
                </a:solidFill>
                <a:latin typeface="Verdana"/>
                <a:ea typeface="DejaVu Sans"/>
              </a:rPr>
              <a:t>分析乳铁蛋白原料</a:t>
            </a:r>
            <a:endParaRPr b="0" lang="en-US" sz="1200" spc="-1" strike="noStrike">
              <a:latin typeface="Arial"/>
            </a:endParaRPr>
          </a:p>
        </p:txBody>
      </p:sp>
      <p:sp>
        <p:nvSpPr>
          <p:cNvPr id="156" name="TextBox 73"/>
          <p:cNvSpPr/>
          <p:nvPr/>
        </p:nvSpPr>
        <p:spPr>
          <a:xfrm>
            <a:off x="10925280" y="4872960"/>
            <a:ext cx="1004040" cy="454320"/>
          </a:xfrm>
          <a:prstGeom prst="rect">
            <a:avLst/>
          </a:prstGeom>
          <a:noFill/>
          <a:ln w="34920">
            <a:noFill/>
          </a:ln>
        </p:spPr>
        <p:style>
          <a:lnRef idx="0"/>
          <a:fillRef idx="0"/>
          <a:effectRef idx="0"/>
          <a:fontRef idx="minor"/>
        </p:style>
        <p:txBody>
          <a:bodyPr lIns="38160" rIns="38160" tIns="25560" bIns="25560" anchor="t">
            <a:normAutofit fontScale="44000"/>
          </a:bodyPr>
          <a:p>
            <a:pPr algn="ctr">
              <a:lnSpc>
                <a:spcPct val="112000"/>
              </a:lnSpc>
              <a:buNone/>
            </a:pPr>
            <a:r>
              <a:rPr b="1" lang="en-US" sz="1340" spc="-1" strike="noStrike">
                <a:solidFill>
                  <a:srgbClr val="39b54a"/>
                </a:solidFill>
                <a:latin typeface="Verdana"/>
                <a:ea typeface="DejaVu Sans"/>
              </a:rPr>
              <a:t>Active LF</a:t>
            </a:r>
            <a:endParaRPr b="0" lang="en-US" sz="1340" spc="-1" strike="noStrike">
              <a:latin typeface="Arial"/>
            </a:endParaRPr>
          </a:p>
          <a:p>
            <a:pPr algn="ctr">
              <a:lnSpc>
                <a:spcPct val="112000"/>
              </a:lnSpc>
              <a:buNone/>
            </a:pPr>
            <a:r>
              <a:rPr b="1" lang="zh-CN" sz="1340" spc="-1" strike="noStrike">
                <a:solidFill>
                  <a:srgbClr val="39b54a"/>
                </a:solidFill>
                <a:latin typeface="Verdana"/>
                <a:ea typeface="DejaVu Sans"/>
              </a:rPr>
              <a:t>活性乳铁蛋白</a:t>
            </a:r>
            <a:endParaRPr b="0" lang="en-US" sz="1340" spc="-1" strike="noStrike">
              <a:latin typeface="Arial"/>
            </a:endParaRPr>
          </a:p>
          <a:p>
            <a:pPr algn="ctr">
              <a:lnSpc>
                <a:spcPct val="112000"/>
              </a:lnSpc>
              <a:buNone/>
            </a:pPr>
            <a:r>
              <a:rPr b="1" lang="en-US" sz="1340" spc="-1" strike="noStrike">
                <a:solidFill>
                  <a:srgbClr val="39b54a"/>
                </a:solidFill>
                <a:latin typeface="Verdana"/>
                <a:ea typeface="DejaVu Sans"/>
              </a:rPr>
              <a:t>only</a:t>
            </a:r>
            <a:endParaRPr b="0" lang="en-US" sz="1340" spc="-1" strike="noStrike">
              <a:latin typeface="Arial"/>
            </a:endParaRPr>
          </a:p>
          <a:p>
            <a:pPr algn="ctr">
              <a:lnSpc>
                <a:spcPct val="112000"/>
              </a:lnSpc>
              <a:buNone/>
            </a:pPr>
            <a:r>
              <a:rPr b="1" lang="zh-CN" sz="1340" spc="-1" strike="noStrike">
                <a:solidFill>
                  <a:srgbClr val="39b54a"/>
                </a:solidFill>
                <a:latin typeface="Verdana"/>
                <a:ea typeface="DejaVu Sans"/>
              </a:rPr>
              <a:t>仅</a:t>
            </a:r>
            <a:endParaRPr b="0" lang="en-US" sz="1340" spc="-1" strike="noStrike">
              <a:latin typeface="Arial"/>
            </a:endParaRPr>
          </a:p>
        </p:txBody>
      </p:sp>
    </p:spTree>
  </p:cSld>
  <mc:AlternateContent>
    <mc:Choice Requires="p14">
      <p:transition spd="med" p14:dur="700">
        <p:fade/>
      </p:transition>
    </mc:Choice>
    <mc:Fallback>
      <p:transition spd="med">
        <p:fade/>
      </p:transition>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34"/>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57" name="Object 6"/>
          <p:cNvGraphicFramePr/>
          <p:nvPr/>
        </p:nvGraphicFramePr>
        <p:xfrm>
          <a:off x="1440" y="1440"/>
          <a:ext cx="720" cy="720"/>
        </p:xfrm>
        <a:graphic>
          <a:graphicData uri="http://schemas.openxmlformats.org/presentationml/2006/ole">
            <p:oleObj r:id="rId1" spid="">
              <p:embed/>
              <p:pic>
                <p:nvPicPr>
                  <p:cNvPr id="158" name="Object 6" descr=""/>
                  <p:cNvPicPr/>
                  <p:nvPr/>
                </p:nvPicPr>
                <p:blipFill>
                  <a:blip r:embed="rId2"/>
                  <a:stretch/>
                </p:blipFill>
                <p:spPr>
                  <a:xfrm>
                    <a:off x="1440" y="1440"/>
                    <a:ext cx="720" cy="720"/>
                  </a:xfrm>
                  <a:prstGeom prst="rect">
                    <a:avLst/>
                  </a:prstGeom>
                  <a:ln w="0">
                    <a:noFill/>
                  </a:ln>
                </p:spPr>
              </p:pic>
            </p:oleObj>
          </a:graphicData>
        </a:graphic>
      </p:graphicFrame>
      <p:sp>
        <p:nvSpPr>
          <p:cNvPr id="159" name="PlaceHolder 1"/>
          <p:cNvSpPr>
            <a:spLocks noGrp="1"/>
          </p:cNvSpPr>
          <p:nvPr>
            <p:ph type="title"/>
          </p:nvPr>
        </p:nvSpPr>
        <p:spPr>
          <a:xfrm>
            <a:off x="459000" y="429840"/>
            <a:ext cx="11416680" cy="674280"/>
          </a:xfrm>
          <a:prstGeom prst="rect">
            <a:avLst/>
          </a:prstGeom>
          <a:noFill/>
          <a:ln w="0">
            <a:noFill/>
          </a:ln>
        </p:spPr>
        <p:txBody>
          <a:bodyPr lIns="38160" rIns="38160" tIns="25560" bIns="25560" anchor="t">
            <a:normAutofit fontScale="94000"/>
          </a:bodyPr>
          <a:p>
            <a:pPr>
              <a:lnSpc>
                <a:spcPct val="90000"/>
              </a:lnSpc>
              <a:buNone/>
            </a:pPr>
            <a:r>
              <a:rPr b="0" lang="en-US" sz="2400" spc="-1" strike="noStrike">
                <a:solidFill>
                  <a:srgbClr val="0094d9"/>
                </a:solidFill>
                <a:latin typeface="Verdana"/>
              </a:rPr>
              <a:t>Where: method for the recovery of lactoferrin in the ingredient via CAIQ</a:t>
            </a:r>
            <a:endParaRPr b="0" lang="en-US" sz="2400" spc="-1" strike="noStrike">
              <a:latin typeface="Arial"/>
            </a:endParaRPr>
          </a:p>
          <a:p>
            <a:pPr>
              <a:lnSpc>
                <a:spcPct val="90000"/>
              </a:lnSpc>
              <a:buNone/>
            </a:pPr>
            <a:r>
              <a:rPr b="0" lang="zh-CN" sz="2400" spc="-1" strike="noStrike">
                <a:solidFill>
                  <a:srgbClr val="0094d9"/>
                </a:solidFill>
                <a:latin typeface="Verdana"/>
              </a:rPr>
              <a:t>方法：通过</a:t>
            </a:r>
            <a:r>
              <a:rPr b="0" lang="en-US" sz="2400" spc="-1" strike="noStrike">
                <a:solidFill>
                  <a:srgbClr val="0094d9"/>
                </a:solidFill>
                <a:latin typeface="Verdana"/>
              </a:rPr>
              <a:t>CAIQ</a:t>
            </a:r>
            <a:r>
              <a:rPr b="0" lang="zh-CN" sz="2400" spc="-1" strike="noStrike">
                <a:solidFill>
                  <a:srgbClr val="0094d9"/>
                </a:solidFill>
                <a:latin typeface="Verdana"/>
              </a:rPr>
              <a:t>在原料中回收乳铁蛋白的方法</a:t>
            </a:r>
            <a:endParaRPr b="0" lang="en-US" sz="2400" spc="-1" strike="noStrike">
              <a:latin typeface="Arial"/>
            </a:endParaRPr>
          </a:p>
        </p:txBody>
      </p:sp>
      <p:graphicFrame>
        <p:nvGraphicFramePr>
          <p:cNvPr id="160" name="Chart 1"/>
          <p:cNvGraphicFramePr/>
          <p:nvPr/>
        </p:nvGraphicFramePr>
        <p:xfrm>
          <a:off x="315720" y="2815560"/>
          <a:ext cx="5592600" cy="3233520"/>
        </p:xfrm>
        <a:graphic>
          <a:graphicData uri="http://schemas.openxmlformats.org/drawingml/2006/chart">
            <c:chart xmlns:c="http://schemas.openxmlformats.org/drawingml/2006/chart" xmlns:r="http://schemas.openxmlformats.org/officeDocument/2006/relationships" r:id="rId3"/>
          </a:graphicData>
        </a:graphic>
      </p:graphicFrame>
      <p:sp>
        <p:nvSpPr>
          <p:cNvPr id="161" name="TextBox 2"/>
          <p:cNvSpPr/>
          <p:nvPr/>
        </p:nvSpPr>
        <p:spPr>
          <a:xfrm>
            <a:off x="2427840" y="1683360"/>
            <a:ext cx="3582360" cy="302400"/>
          </a:xfrm>
          <a:prstGeom prst="rect">
            <a:avLst/>
          </a:prstGeom>
          <a:noFill/>
          <a:ln w="0">
            <a:noFill/>
          </a:ln>
        </p:spPr>
        <p:style>
          <a:lnRef idx="0"/>
          <a:fillRef idx="0"/>
          <a:effectRef idx="0"/>
          <a:fontRef idx="minor"/>
        </p:style>
        <p:txBody>
          <a:bodyPr lIns="38160" rIns="38160" tIns="25560" bIns="25560" anchor="t">
            <a:normAutofit fontScale="58000"/>
          </a:bodyPr>
          <a:p>
            <a:pPr>
              <a:lnSpc>
                <a:spcPct val="100000"/>
              </a:lnSpc>
              <a:buNone/>
            </a:pPr>
            <a:r>
              <a:rPr b="0" lang="en-US" sz="1400" spc="-1" strike="noStrike">
                <a:solidFill>
                  <a:srgbClr val="3f4043"/>
                </a:solidFill>
                <a:latin typeface="Verdana"/>
                <a:ea typeface="DejaVu Sans"/>
              </a:rPr>
              <a:t>LF/100g protein (heparin collected LF)</a:t>
            </a:r>
            <a:endParaRPr b="0" lang="en-US" sz="1400" spc="-1" strike="noStrike">
              <a:latin typeface="Arial"/>
            </a:endParaRPr>
          </a:p>
          <a:p>
            <a:pPr>
              <a:lnSpc>
                <a:spcPct val="100000"/>
              </a:lnSpc>
              <a:buNone/>
            </a:pPr>
            <a:r>
              <a:rPr b="0" lang="en-US" sz="1400" spc="-1" strike="noStrike">
                <a:solidFill>
                  <a:srgbClr val="3f4043"/>
                </a:solidFill>
                <a:latin typeface="Verdana"/>
                <a:ea typeface="DejaVu Sans"/>
              </a:rPr>
              <a:t>LF/100g </a:t>
            </a:r>
            <a:r>
              <a:rPr b="0" lang="zh-CN" sz="1400" spc="-1" strike="noStrike">
                <a:solidFill>
                  <a:srgbClr val="3f4043"/>
                </a:solidFill>
                <a:latin typeface="Verdana"/>
                <a:ea typeface="DejaVu Sans"/>
              </a:rPr>
              <a:t>蛋白质（肝素收集的</a:t>
            </a:r>
            <a:r>
              <a:rPr b="0" lang="en-US" sz="1400" spc="-1" strike="noStrike">
                <a:solidFill>
                  <a:srgbClr val="3f4043"/>
                </a:solidFill>
                <a:latin typeface="Verdana"/>
                <a:ea typeface="DejaVu Sans"/>
              </a:rPr>
              <a:t>LF</a:t>
            </a:r>
            <a:r>
              <a:rPr b="0" lang="zh-CN" sz="1400" spc="-1" strike="noStrike">
                <a:solidFill>
                  <a:srgbClr val="3f4043"/>
                </a:solidFill>
                <a:latin typeface="Verdana"/>
                <a:ea typeface="DejaVu Sans"/>
              </a:rPr>
              <a:t>）</a:t>
            </a:r>
            <a:endParaRPr b="0" lang="en-US" sz="1400" spc="-1" strike="noStrike">
              <a:latin typeface="Arial"/>
            </a:endParaRPr>
          </a:p>
        </p:txBody>
      </p:sp>
      <p:sp>
        <p:nvSpPr>
          <p:cNvPr id="162" name="Straight Connector 3"/>
          <p:cNvSpPr/>
          <p:nvPr/>
        </p:nvSpPr>
        <p:spPr>
          <a:xfrm>
            <a:off x="2560680" y="2052360"/>
            <a:ext cx="2356920" cy="360"/>
          </a:xfrm>
          <a:prstGeom prst="line">
            <a:avLst/>
          </a:prstGeom>
          <a:ln w="6480">
            <a:solidFill>
              <a:srgbClr val="3f4043"/>
            </a:solidFill>
            <a:miter/>
          </a:ln>
        </p:spPr>
        <p:style>
          <a:lnRef idx="0"/>
          <a:fillRef idx="0"/>
          <a:effectRef idx="0"/>
          <a:fontRef idx="minor"/>
        </p:style>
      </p:sp>
      <p:sp>
        <p:nvSpPr>
          <p:cNvPr id="163" name="TextBox 4"/>
          <p:cNvSpPr/>
          <p:nvPr/>
        </p:nvSpPr>
        <p:spPr>
          <a:xfrm>
            <a:off x="2535840" y="2052720"/>
            <a:ext cx="2456280" cy="302400"/>
          </a:xfrm>
          <a:prstGeom prst="rect">
            <a:avLst/>
          </a:prstGeom>
          <a:noFill/>
          <a:ln w="0">
            <a:noFill/>
          </a:ln>
        </p:spPr>
        <p:style>
          <a:lnRef idx="0"/>
          <a:fillRef idx="0"/>
          <a:effectRef idx="0"/>
          <a:fontRef idx="minor"/>
        </p:style>
        <p:txBody>
          <a:bodyPr lIns="38160" rIns="38160" tIns="25560" bIns="25560" anchor="t">
            <a:normAutofit fontScale="58000"/>
          </a:bodyPr>
          <a:p>
            <a:pPr>
              <a:lnSpc>
                <a:spcPct val="100000"/>
              </a:lnSpc>
              <a:buNone/>
            </a:pPr>
            <a:r>
              <a:rPr b="0" lang="en-US" sz="1400" spc="-1" strike="noStrike">
                <a:solidFill>
                  <a:srgbClr val="3f4043"/>
                </a:solidFill>
                <a:latin typeface="Verdana"/>
                <a:ea typeface="DejaVu Sans"/>
              </a:rPr>
              <a:t>LF/100g protein (Total LF)</a:t>
            </a:r>
            <a:endParaRPr b="0" lang="en-US" sz="1400" spc="-1" strike="noStrike">
              <a:latin typeface="Arial"/>
            </a:endParaRPr>
          </a:p>
          <a:p>
            <a:pPr>
              <a:lnSpc>
                <a:spcPct val="100000"/>
              </a:lnSpc>
              <a:buNone/>
            </a:pPr>
            <a:r>
              <a:rPr b="0" lang="en-US" sz="1400" spc="-1" strike="noStrike">
                <a:solidFill>
                  <a:srgbClr val="3f4043"/>
                </a:solidFill>
                <a:latin typeface="Verdana"/>
                <a:ea typeface="DejaVu Sans"/>
              </a:rPr>
              <a:t>LF/100g </a:t>
            </a:r>
            <a:r>
              <a:rPr b="0" lang="zh-CN" sz="1400" spc="-1" strike="noStrike">
                <a:solidFill>
                  <a:srgbClr val="3f4043"/>
                </a:solidFill>
                <a:latin typeface="Verdana"/>
                <a:ea typeface="DejaVu Sans"/>
              </a:rPr>
              <a:t>蛋白质（总</a:t>
            </a:r>
            <a:r>
              <a:rPr b="0" lang="en-US" sz="1400" spc="-1" strike="noStrike">
                <a:solidFill>
                  <a:srgbClr val="3f4043"/>
                </a:solidFill>
                <a:latin typeface="Verdana"/>
                <a:ea typeface="DejaVu Sans"/>
              </a:rPr>
              <a:t>LF</a:t>
            </a:r>
            <a:r>
              <a:rPr b="0" lang="zh-CN" sz="1400" spc="-1" strike="noStrike">
                <a:solidFill>
                  <a:srgbClr val="3f4043"/>
                </a:solidFill>
                <a:latin typeface="Verdana"/>
                <a:ea typeface="DejaVu Sans"/>
              </a:rPr>
              <a:t>）</a:t>
            </a:r>
            <a:endParaRPr b="0" lang="en-US" sz="1400" spc="-1" strike="noStrike">
              <a:latin typeface="Arial"/>
            </a:endParaRPr>
          </a:p>
        </p:txBody>
      </p:sp>
      <p:sp>
        <p:nvSpPr>
          <p:cNvPr id="164" name="TextBox 5"/>
          <p:cNvSpPr/>
          <p:nvPr/>
        </p:nvSpPr>
        <p:spPr>
          <a:xfrm>
            <a:off x="663840" y="6131160"/>
            <a:ext cx="5470560" cy="271800"/>
          </a:xfrm>
          <a:prstGeom prst="rect">
            <a:avLst/>
          </a:prstGeom>
          <a:noFill/>
          <a:ln w="0">
            <a:noFill/>
          </a:ln>
        </p:spPr>
        <p:style>
          <a:lnRef idx="0"/>
          <a:fillRef idx="0"/>
          <a:effectRef idx="0"/>
          <a:fontRef idx="minor"/>
        </p:style>
        <p:txBody>
          <a:bodyPr lIns="38160" rIns="38160" tIns="25560" bIns="25560" anchor="t">
            <a:normAutofit fontScale="60000"/>
          </a:bodyPr>
          <a:p>
            <a:pPr>
              <a:lnSpc>
                <a:spcPct val="100000"/>
              </a:lnSpc>
              <a:buNone/>
            </a:pPr>
            <a:r>
              <a:rPr b="0" lang="en-US" sz="1200" spc="-1" strike="noStrike">
                <a:solidFill>
                  <a:srgbClr val="3f4043"/>
                </a:solidFill>
                <a:latin typeface="Verdana"/>
                <a:ea typeface="DejaVu Sans"/>
              </a:rPr>
              <a:t>Error bar: one standard deviation. n = 7 (Veghel); 43 (LEV); 7 (UDAD)</a:t>
            </a:r>
            <a:endParaRPr b="0" lang="en-US" sz="1200" spc="-1" strike="noStrike">
              <a:latin typeface="Arial"/>
            </a:endParaRPr>
          </a:p>
          <a:p>
            <a:pPr>
              <a:lnSpc>
                <a:spcPct val="100000"/>
              </a:lnSpc>
              <a:buNone/>
            </a:pPr>
            <a:r>
              <a:rPr b="0" lang="zh-CN" sz="1200" spc="-1" strike="noStrike">
                <a:solidFill>
                  <a:srgbClr val="3f4043"/>
                </a:solidFill>
                <a:latin typeface="Verdana"/>
                <a:ea typeface="DejaVu Sans"/>
              </a:rPr>
              <a:t>误差条：一个标准差。</a:t>
            </a:r>
            <a:r>
              <a:rPr b="0" lang="en-US" sz="1200" spc="-1" strike="noStrike">
                <a:solidFill>
                  <a:srgbClr val="3f4043"/>
                </a:solidFill>
                <a:latin typeface="Verdana"/>
                <a:ea typeface="DejaVu Sans"/>
              </a:rPr>
              <a:t>n = 7 (Veghel); 43 (LEV); 7 (UDAD)</a:t>
            </a:r>
            <a:endParaRPr b="0" lang="en-US" sz="1200" spc="-1" strike="noStrike">
              <a:latin typeface="Arial"/>
            </a:endParaRPr>
          </a:p>
        </p:txBody>
      </p:sp>
      <p:sp>
        <p:nvSpPr>
          <p:cNvPr id="165" name="Picture 7"/>
          <p:cNvSpPr/>
          <p:nvPr/>
        </p:nvSpPr>
        <p:spPr>
          <a:xfrm>
            <a:off x="6530040" y="1963800"/>
            <a:ext cx="2022120" cy="2838600"/>
          </a:xfrm>
          <a:prstGeom prst="roundRect">
            <a:avLst>
              <a:gd name="adj" fmla="val 8594"/>
            </a:avLst>
          </a:prstGeom>
          <a:blipFill rotWithShape="0">
            <a:blip r:embed="rId4"/>
            <a:srcRect/>
            <a:stretch/>
          </a:blipFill>
          <a:ln w="0">
            <a:noFill/>
          </a:ln>
        </p:spPr>
        <p:style>
          <a:lnRef idx="0"/>
          <a:fillRef idx="0"/>
          <a:effectRef idx="0"/>
          <a:fontRef idx="minor"/>
        </p:style>
      </p:sp>
      <p:pic>
        <p:nvPicPr>
          <p:cNvPr id="166" name="Picture 8" descr=""/>
          <p:cNvPicPr/>
          <p:nvPr/>
        </p:nvPicPr>
        <p:blipFill>
          <a:blip r:embed="rId5"/>
          <a:srcRect l="5440" t="87335" r="4809" b="4906"/>
          <a:stretch/>
        </p:blipFill>
        <p:spPr>
          <a:xfrm>
            <a:off x="8591400" y="2552760"/>
            <a:ext cx="3367440" cy="208080"/>
          </a:xfrm>
          <a:prstGeom prst="rect">
            <a:avLst/>
          </a:prstGeom>
          <a:ln w="0">
            <a:noFill/>
          </a:ln>
        </p:spPr>
      </p:pic>
      <p:pic>
        <p:nvPicPr>
          <p:cNvPr id="167" name="Picture 9" descr=""/>
          <p:cNvPicPr/>
          <p:nvPr/>
        </p:nvPicPr>
        <p:blipFill>
          <a:blip r:embed="rId6"/>
          <a:stretch/>
        </p:blipFill>
        <p:spPr>
          <a:xfrm>
            <a:off x="8634960" y="3048480"/>
            <a:ext cx="3240720" cy="669240"/>
          </a:xfrm>
          <a:prstGeom prst="rect">
            <a:avLst/>
          </a:prstGeom>
          <a:ln w="0">
            <a:noFill/>
          </a:ln>
        </p:spPr>
      </p:pic>
      <p:sp>
        <p:nvSpPr>
          <p:cNvPr id="168" name="TextBox 10"/>
          <p:cNvSpPr/>
          <p:nvPr/>
        </p:nvSpPr>
        <p:spPr>
          <a:xfrm>
            <a:off x="8634960" y="4089960"/>
            <a:ext cx="3323880" cy="454320"/>
          </a:xfrm>
          <a:prstGeom prst="rect">
            <a:avLst/>
          </a:prstGeom>
          <a:noFill/>
          <a:ln w="0">
            <a:noFill/>
          </a:ln>
        </p:spPr>
        <p:style>
          <a:lnRef idx="0"/>
          <a:fillRef idx="0"/>
          <a:effectRef idx="0"/>
          <a:fontRef idx="minor"/>
        </p:style>
        <p:txBody>
          <a:bodyPr lIns="38160" rIns="38160" tIns="25560" bIns="25560" anchor="t">
            <a:normAutofit fontScale="55000"/>
          </a:bodyPr>
          <a:p>
            <a:pPr algn="ctr">
              <a:lnSpc>
                <a:spcPct val="100000"/>
              </a:lnSpc>
              <a:buNone/>
            </a:pPr>
            <a:r>
              <a:rPr b="0" lang="en-US" sz="1200" spc="-1" strike="noStrike">
                <a:solidFill>
                  <a:srgbClr val="3f4043"/>
                </a:solidFill>
                <a:latin typeface="Verdana"/>
                <a:ea typeface="DejaVu Sans"/>
              </a:rPr>
              <a:t>% of LF collected by heparin</a:t>
            </a:r>
            <a:endParaRPr b="0" lang="en-US" sz="1200" spc="-1" strike="noStrike">
              <a:latin typeface="Arial"/>
            </a:endParaRPr>
          </a:p>
          <a:p>
            <a:pPr algn="ctr">
              <a:lnSpc>
                <a:spcPct val="100000"/>
              </a:lnSpc>
              <a:buNone/>
            </a:pPr>
            <a:r>
              <a:rPr b="0" lang="zh-CN" sz="1200" spc="-1" strike="noStrike">
                <a:solidFill>
                  <a:srgbClr val="3f4043"/>
                </a:solidFill>
                <a:latin typeface="Verdana"/>
                <a:ea typeface="DejaVu Sans"/>
              </a:rPr>
              <a:t>肝素收集的</a:t>
            </a:r>
            <a:r>
              <a:rPr b="0" lang="en-US" sz="1200" spc="-1" strike="noStrike">
                <a:solidFill>
                  <a:srgbClr val="3f4043"/>
                </a:solidFill>
                <a:latin typeface="Verdana"/>
                <a:ea typeface="DejaVu Sans"/>
              </a:rPr>
              <a:t>LF</a:t>
            </a:r>
            <a:r>
              <a:rPr b="0" lang="zh-CN" sz="1200" spc="-1" strike="noStrike">
                <a:solidFill>
                  <a:srgbClr val="3f4043"/>
                </a:solidFill>
                <a:latin typeface="Verdana"/>
                <a:ea typeface="DejaVu Sans"/>
              </a:rPr>
              <a:t>百分比</a:t>
            </a:r>
            <a:endParaRPr b="0" lang="en-US" sz="1200" spc="-1" strike="noStrike">
              <a:latin typeface="Arial"/>
            </a:endParaRPr>
          </a:p>
          <a:p>
            <a:pPr algn="ctr">
              <a:lnSpc>
                <a:spcPct val="100000"/>
              </a:lnSpc>
              <a:buNone/>
            </a:pPr>
            <a:r>
              <a:rPr b="0" lang="en-US" sz="1200" spc="-1" strike="noStrike">
                <a:solidFill>
                  <a:srgbClr val="3f4043"/>
                </a:solidFill>
                <a:latin typeface="Verdana"/>
                <a:ea typeface="DejaVu Sans"/>
              </a:rPr>
              <a:t>93.8%/97.5% = 96.20%</a:t>
            </a:r>
            <a:endParaRPr b="0" lang="en-US" sz="1200" spc="-1" strike="noStrike">
              <a:latin typeface="Arial"/>
            </a:endParaRPr>
          </a:p>
          <a:p>
            <a:pPr algn="ctr">
              <a:lnSpc>
                <a:spcPct val="100000"/>
              </a:lnSpc>
              <a:buNone/>
            </a:pPr>
            <a:r>
              <a:rPr b="0" lang="en-US" sz="1200" spc="-1" strike="noStrike">
                <a:solidFill>
                  <a:srgbClr val="3f4043"/>
                </a:solidFill>
                <a:latin typeface="Verdana"/>
                <a:ea typeface="DejaVu Sans"/>
              </a:rPr>
              <a:t>93.8%/97.5% = 96.20%</a:t>
            </a:r>
            <a:endParaRPr b="0" lang="en-US" sz="1200" spc="-1" strike="noStrike">
              <a:latin typeface="Arial"/>
            </a:endParaRPr>
          </a:p>
        </p:txBody>
      </p:sp>
      <p:sp>
        <p:nvSpPr>
          <p:cNvPr id="169" name="Rectangle: Rounded Corners 17"/>
          <p:cNvSpPr/>
          <p:nvPr/>
        </p:nvSpPr>
        <p:spPr>
          <a:xfrm>
            <a:off x="6278040" y="1719000"/>
            <a:ext cx="5719320" cy="3775320"/>
          </a:xfrm>
          <a:prstGeom prst="roundRect">
            <a:avLst>
              <a:gd name="adj" fmla="val 16667"/>
            </a:avLst>
          </a:prstGeom>
          <a:noFill/>
          <a:ln w="38160">
            <a:solidFill>
              <a:srgbClr val="c96f07"/>
            </a:solidFill>
            <a:miter/>
          </a:ln>
        </p:spPr>
        <p:style>
          <a:lnRef idx="0"/>
          <a:fillRef idx="0"/>
          <a:effectRef idx="0"/>
          <a:fontRef idx="minor"/>
        </p:style>
      </p:sp>
      <p:sp>
        <p:nvSpPr>
          <p:cNvPr id="170" name="TextBox 55"/>
          <p:cNvSpPr/>
          <p:nvPr/>
        </p:nvSpPr>
        <p:spPr>
          <a:xfrm>
            <a:off x="-232560" y="1881000"/>
            <a:ext cx="3191760" cy="302400"/>
          </a:xfrm>
          <a:prstGeom prst="rect">
            <a:avLst/>
          </a:prstGeom>
          <a:noFill/>
          <a:ln w="0">
            <a:noFill/>
          </a:ln>
        </p:spPr>
        <p:style>
          <a:lnRef idx="0"/>
          <a:fillRef idx="0"/>
          <a:effectRef idx="0"/>
          <a:fontRef idx="minor"/>
        </p:style>
        <p:txBody>
          <a:bodyPr lIns="38160" rIns="38160" tIns="25560" bIns="25560" anchor="t">
            <a:normAutofit fontScale="58000"/>
          </a:bodyPr>
          <a:p>
            <a:pPr algn="ctr">
              <a:lnSpc>
                <a:spcPct val="100000"/>
              </a:lnSpc>
              <a:buNone/>
            </a:pPr>
            <a:r>
              <a:rPr b="0" lang="en-US" sz="1400" spc="-1" strike="noStrike">
                <a:solidFill>
                  <a:srgbClr val="3f4043"/>
                </a:solidFill>
                <a:latin typeface="Verdana"/>
                <a:ea typeface="DejaVu Sans"/>
              </a:rPr>
              <a:t>% LF in native structure =</a:t>
            </a:r>
            <a:endParaRPr b="0" lang="en-US" sz="1400" spc="-1" strike="noStrike">
              <a:latin typeface="Arial"/>
            </a:endParaRPr>
          </a:p>
          <a:p>
            <a:pPr algn="ctr">
              <a:lnSpc>
                <a:spcPct val="100000"/>
              </a:lnSpc>
              <a:buNone/>
            </a:pPr>
            <a:r>
              <a:rPr b="0" lang="zh-CN" sz="1400" spc="-1" strike="noStrike">
                <a:solidFill>
                  <a:srgbClr val="3f4043"/>
                </a:solidFill>
                <a:latin typeface="Verdana"/>
                <a:ea typeface="DejaVu Sans"/>
              </a:rPr>
              <a:t>天然结构中的</a:t>
            </a:r>
            <a:r>
              <a:rPr b="0" lang="en-US" sz="1400" spc="-1" strike="noStrike">
                <a:solidFill>
                  <a:srgbClr val="3f4043"/>
                </a:solidFill>
                <a:latin typeface="Verdana"/>
                <a:ea typeface="DejaVu Sans"/>
              </a:rPr>
              <a:t>LF</a:t>
            </a:r>
            <a:r>
              <a:rPr b="0" lang="zh-CN" sz="1400" spc="-1" strike="noStrike">
                <a:solidFill>
                  <a:srgbClr val="3f4043"/>
                </a:solidFill>
                <a:latin typeface="Verdana"/>
                <a:ea typeface="DejaVu Sans"/>
              </a:rPr>
              <a:t>百分比 </a:t>
            </a:r>
            <a:r>
              <a:rPr b="0" lang="en-US" sz="1400" spc="-1" strike="noStrike">
                <a:solidFill>
                  <a:srgbClr val="3f4043"/>
                </a:solidFill>
                <a:latin typeface="Verdana"/>
                <a:ea typeface="DejaVu Sans"/>
              </a:rPr>
              <a:t>=</a:t>
            </a:r>
            <a:endParaRPr b="0" lang="en-US" sz="140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71" name="Object 6"/>
          <p:cNvGraphicFramePr/>
          <p:nvPr/>
        </p:nvGraphicFramePr>
        <p:xfrm>
          <a:off x="1440" y="1440"/>
          <a:ext cx="720" cy="720"/>
        </p:xfrm>
        <a:graphic>
          <a:graphicData uri="http://schemas.openxmlformats.org/presentationml/2006/ole">
            <p:oleObj r:id="rId1" spid="">
              <p:embed/>
              <p:pic>
                <p:nvPicPr>
                  <p:cNvPr id="172" name="Object 6" descr=""/>
                  <p:cNvPicPr/>
                  <p:nvPr/>
                </p:nvPicPr>
                <p:blipFill>
                  <a:blip r:embed="rId2"/>
                  <a:stretch/>
                </p:blipFill>
                <p:spPr>
                  <a:xfrm>
                    <a:off x="1440" y="1440"/>
                    <a:ext cx="720" cy="720"/>
                  </a:xfrm>
                  <a:prstGeom prst="rect">
                    <a:avLst/>
                  </a:prstGeom>
                  <a:ln w="0">
                    <a:noFill/>
                  </a:ln>
                </p:spPr>
              </p:pic>
            </p:oleObj>
          </a:graphicData>
        </a:graphic>
      </p:graphicFrame>
      <p:sp>
        <p:nvSpPr>
          <p:cNvPr id="173" name="PlaceHolder 1"/>
          <p:cNvSpPr>
            <a:spLocks noGrp="1"/>
          </p:cNvSpPr>
          <p:nvPr>
            <p:ph type="title"/>
          </p:nvPr>
        </p:nvSpPr>
        <p:spPr>
          <a:xfrm>
            <a:off x="459000" y="429840"/>
            <a:ext cx="11416680" cy="674280"/>
          </a:xfrm>
          <a:prstGeom prst="rect">
            <a:avLst/>
          </a:prstGeom>
          <a:noFill/>
          <a:ln w="0">
            <a:noFill/>
          </a:ln>
        </p:spPr>
        <p:txBody>
          <a:bodyPr lIns="38160" rIns="38160" tIns="25560" bIns="25560" anchor="t">
            <a:normAutofit fontScale="94000"/>
          </a:bodyPr>
          <a:p>
            <a:pPr>
              <a:lnSpc>
                <a:spcPct val="90000"/>
              </a:lnSpc>
              <a:buNone/>
            </a:pPr>
            <a:r>
              <a:rPr b="0" lang="en-US" sz="2400" spc="-1" strike="noStrike">
                <a:solidFill>
                  <a:srgbClr val="0094d9"/>
                </a:solidFill>
                <a:latin typeface="Verdana"/>
              </a:rPr>
              <a:t>Where: FCI scores very well compared to competitors in the market</a:t>
            </a:r>
            <a:endParaRPr b="0" lang="en-US" sz="2400" spc="-1" strike="noStrike">
              <a:latin typeface="Arial"/>
            </a:endParaRPr>
          </a:p>
          <a:p>
            <a:pPr>
              <a:lnSpc>
                <a:spcPct val="90000"/>
              </a:lnSpc>
              <a:buNone/>
            </a:pPr>
            <a:r>
              <a:rPr b="0" lang="zh-CN" sz="2400" spc="-1" strike="noStrike">
                <a:solidFill>
                  <a:srgbClr val="0094d9"/>
                </a:solidFill>
                <a:latin typeface="Verdana"/>
              </a:rPr>
              <a:t>市场表现：</a:t>
            </a:r>
            <a:r>
              <a:rPr b="0" lang="en-US" sz="2400" spc="-1" strike="noStrike">
                <a:solidFill>
                  <a:srgbClr val="0094d9"/>
                </a:solidFill>
                <a:latin typeface="Verdana"/>
              </a:rPr>
              <a:t>FCI</a:t>
            </a:r>
            <a:r>
              <a:rPr b="0" lang="zh-CN" sz="2400" spc="-1" strike="noStrike">
                <a:solidFill>
                  <a:srgbClr val="0094d9"/>
                </a:solidFill>
                <a:latin typeface="Verdana"/>
              </a:rPr>
              <a:t>相比竞争对手得分非常高</a:t>
            </a:r>
            <a:endParaRPr b="0" lang="en-US" sz="2400" spc="-1" strike="noStrike">
              <a:latin typeface="Arial"/>
            </a:endParaRPr>
          </a:p>
        </p:txBody>
      </p:sp>
      <p:graphicFrame>
        <p:nvGraphicFramePr>
          <p:cNvPr id="174" name="Content Placeholder 6"/>
          <p:cNvGraphicFramePr/>
          <p:nvPr/>
        </p:nvGraphicFramePr>
        <p:xfrm>
          <a:off x="666360" y="1203480"/>
          <a:ext cx="10946880" cy="4681440"/>
        </p:xfrm>
        <a:graphic>
          <a:graphicData uri="http://schemas.openxmlformats.org/drawingml/2006/table">
            <a:tbl>
              <a:tblPr/>
              <a:tblGrid>
                <a:gridCol w="2539800"/>
                <a:gridCol w="1467360"/>
                <a:gridCol w="2253960"/>
                <a:gridCol w="2031480"/>
                <a:gridCol w="2654640"/>
              </a:tblGrid>
              <a:tr h="623880">
                <a:tc>
                  <a:txBody>
                    <a:bodyPr lIns="70920" rIns="70920" anchor="ctr">
                      <a:noAutofit/>
                    </a:bodyPr>
                    <a:p>
                      <a:r>
                        <a:rPr b="1" i="1" lang="en-US" sz="1600" spc="-1" strike="noStrike">
                          <a:solidFill/>
                          <a:latin typeface="Verdana"/>
                        </a:rPr>
                        <a:t>Company</a:t>
                      </a:r>
                      <a:endParaRPr b="0" lang="en-US" sz="1600" spc="-1" strike="noStrike">
                        <a:latin typeface="Arial"/>
                      </a:endParaRPr>
                    </a:p>
                    <a:p>
                      <a:pPr algn="ctr">
                        <a:lnSpc>
                          <a:spcPts val="1049"/>
                        </a:lnSpc>
                        <a:buNone/>
                      </a:pPr>
                      <a:r>
                        <a:rPr b="1" i="1" lang="zh-CN" sz="1600" spc="-1" strike="noStrike">
                          <a:latin typeface="Verdana"/>
                        </a:rPr>
                        <a:t>公司</a:t>
                      </a:r>
                      <a:endParaRPr b="0" lang="en-US" sz="1600" spc="-1" strike="noStrike">
                        <a:latin typeface="Arial"/>
                      </a:endParaRPr>
                    </a:p>
                  </a:txBody>
                  <a:tcPr anchor="ctr" marL="70920" marR="70920">
                    <a:lnL>
                      <a:noFill/>
                    </a:lnL>
                    <a:lnR>
                      <a:noFill/>
                    </a:lnR>
                    <a:lnT>
                      <a:noFill/>
                    </a:lnT>
                    <a:lnB w="12240">
                      <a:solidFill>
                        <a:srgbClr val="7f7f7f"/>
                      </a:solidFill>
                    </a:lnB>
                    <a:solidFill>
                      <a:srgbClr val="ffffff"/>
                    </a:solidFill>
                  </a:tcPr>
                </a:tc>
                <a:tc>
                  <a:tcPr anchor="ctr" marL="70920" marR="70920">
                    <a:lnL>
                      <a:noFill/>
                    </a:lnL>
                    <a:lnR>
                      <a:noFill/>
                    </a:lnR>
                    <a:lnT>
                      <a:noFill/>
                    </a:lnT>
                    <a:lnB w="12240">
                      <a:solidFill>
                        <a:srgbClr val="7f7f7f"/>
                      </a:solidFill>
                    </a:lnB>
                    <a:solidFill>
                      <a:srgbClr val="ffffff"/>
                    </a:solidFill>
                  </a:tcPr>
                </a:tc>
                <a:tc>
                  <a:txBody>
                    <a:bodyPr lIns="70920" rIns="70920" anchor="ctr">
                      <a:noAutofit/>
                    </a:bodyPr>
                    <a:p>
                      <a:r>
                        <a:rPr b="1" i="1" lang="en-US" sz="1600" spc="-1" strike="noStrike">
                          <a:solidFill/>
                          <a:latin typeface="Cambria"/>
                        </a:rPr>
                        <a:t>Iron binding capacity</a:t>
                      </a:r>
                      <a:endParaRPr b="0" lang="en-US" sz="1600" spc="-1" strike="noStrike">
                        <a:latin typeface="Arial"/>
                      </a:endParaRPr>
                    </a:p>
                    <a:p>
                      <a:pPr algn="ctr">
                        <a:lnSpc>
                          <a:spcPts val="1049"/>
                        </a:lnSpc>
                        <a:buNone/>
                      </a:pPr>
                      <a:r>
                        <a:rPr b="1" i="1" lang="zh-CN" sz="1600" spc="-1" strike="noStrike">
                          <a:latin typeface="Cambria"/>
                        </a:rPr>
                        <a:t>铁结合能力</a:t>
                      </a:r>
                      <a:endParaRPr b="0" lang="en-US" sz="1600" spc="-1" strike="noStrike">
                        <a:latin typeface="Arial"/>
                      </a:endParaRPr>
                    </a:p>
                  </a:txBody>
                  <a:tcPr anchor="ctr" marL="70920" marR="70920">
                    <a:lnL>
                      <a:noFill/>
                    </a:lnL>
                    <a:lnR>
                      <a:noFill/>
                    </a:lnR>
                    <a:lnT>
                      <a:noFill/>
                    </a:lnT>
                    <a:lnB w="12240">
                      <a:solidFill>
                        <a:srgbClr val="7f7f7f"/>
                      </a:solidFill>
                    </a:lnB>
                    <a:solidFill>
                      <a:srgbClr val="ffffff"/>
                    </a:solidFill>
                  </a:tcPr>
                </a:tc>
                <a:tc>
                  <a:txBody>
                    <a:bodyPr lIns="70920" rIns="70920" anchor="ctr">
                      <a:noAutofit/>
                    </a:bodyPr>
                    <a:p>
                      <a:r>
                        <a:rPr b="1" i="1" lang="en-US" sz="1600" spc="-1" strike="noStrike">
                          <a:solidFill/>
                          <a:latin typeface="Cambria"/>
                        </a:rPr>
                        <a:t>DSC</a:t>
                      </a:r>
                      <a:endParaRPr b="0" lang="en-US" sz="1600" spc="-1" strike="noStrike">
                        <a:latin typeface="Arial"/>
                      </a:endParaRPr>
                    </a:p>
                    <a:p>
                      <a:pPr algn="ctr">
                        <a:lnSpc>
                          <a:spcPts val="1049"/>
                        </a:lnSpc>
                        <a:buNone/>
                      </a:pPr>
                      <a:r>
                        <a:rPr b="1" i="1" lang="zh-CN" sz="1600" spc="-1" strike="noStrike">
                          <a:latin typeface="Cambria"/>
                        </a:rPr>
                        <a:t>差示扫描量热法 </a:t>
                      </a:r>
                      <a:r>
                        <a:rPr b="1" i="1" lang="en-US" sz="1600" spc="-1" strike="noStrike">
                          <a:latin typeface="Cambria"/>
                        </a:rPr>
                        <a:t>(DSC)</a:t>
                      </a:r>
                      <a:endParaRPr b="0" lang="en-US" sz="1600" spc="-1" strike="noStrike">
                        <a:latin typeface="Arial"/>
                      </a:endParaRPr>
                    </a:p>
                  </a:txBody>
                  <a:tcPr anchor="ctr" marL="70920" marR="70920">
                    <a:lnL>
                      <a:noFill/>
                    </a:lnL>
                    <a:lnR>
                      <a:noFill/>
                    </a:lnR>
                    <a:lnT>
                      <a:noFill/>
                    </a:lnT>
                    <a:lnB w="12240">
                      <a:solidFill>
                        <a:srgbClr val="7f7f7f"/>
                      </a:solidFill>
                    </a:lnB>
                    <a:solidFill>
                      <a:srgbClr val="ffffff"/>
                    </a:solidFill>
                  </a:tcPr>
                </a:tc>
                <a:tc>
                  <a:txBody>
                    <a:bodyPr lIns="70920" rIns="70920" anchor="ctr">
                      <a:noAutofit/>
                    </a:bodyPr>
                    <a:p>
                      <a:r>
                        <a:rPr b="1" i="1" lang="en-US" sz="1600" spc="-1" strike="noStrike">
                          <a:solidFill/>
                          <a:latin typeface="Cambria"/>
                        </a:rPr>
                        <a:t>E. Coli Inhibition</a:t>
                      </a:r>
                      <a:endParaRPr b="0" lang="en-US" sz="1600" spc="-1" strike="noStrike">
                        <a:latin typeface="Arial"/>
                      </a:endParaRPr>
                    </a:p>
                    <a:p>
                      <a:pPr algn="ctr">
                        <a:lnSpc>
                          <a:spcPts val="1049"/>
                        </a:lnSpc>
                        <a:buNone/>
                      </a:pPr>
                      <a:r>
                        <a:rPr b="1" i="1" lang="zh-CN" sz="1600" spc="-1" strike="noStrike">
                          <a:latin typeface="Cambria"/>
                        </a:rPr>
                        <a:t>大肠杆菌抑制</a:t>
                      </a:r>
                      <a:endParaRPr b="0" lang="en-US" sz="1600" spc="-1" strike="noStrike">
                        <a:latin typeface="Arial"/>
                      </a:endParaRPr>
                    </a:p>
                  </a:txBody>
                  <a:tcPr anchor="ctr" marL="70920" marR="70920">
                    <a:lnL>
                      <a:noFill/>
                    </a:lnL>
                    <a:lnR>
                      <a:noFill/>
                    </a:lnR>
                    <a:lnT>
                      <a:noFill/>
                    </a:lnT>
                    <a:lnB w="12240">
                      <a:solidFill>
                        <a:srgbClr val="7f7f7f"/>
                      </a:solidFill>
                    </a:lnB>
                    <a:solidFill>
                      <a:srgbClr val="ffffff"/>
                    </a:solidFill>
                  </a:tcPr>
                </a:tc>
              </a:tr>
              <a:tr h="383400">
                <a:tc>
                  <a:txBody>
                    <a:bodyPr lIns="70920" rIns="70920" anchor="ctr">
                      <a:noAutofit/>
                    </a:bodyPr>
                    <a:p>
                      <a:r>
                        <a:rPr b="0" i="1" lang="en-US" sz="1600" spc="-1" strike="noStrike">
                          <a:solidFill/>
                          <a:latin typeface="Verdana"/>
                        </a:rPr>
                        <a:t>Veghel</a:t>
                      </a:r>
                      <a:endParaRPr b="0" lang="en-US" sz="1600" spc="-1" strike="noStrike">
                        <a:latin typeface="Arial"/>
                      </a:endParaRPr>
                    </a:p>
                    <a:p>
                      <a:pPr algn="ctr">
                        <a:lnSpc>
                          <a:spcPts val="1049"/>
                        </a:lnSpc>
                        <a:buNone/>
                      </a:pPr>
                      <a:r>
                        <a:rPr b="0" i="1" lang="zh-CN" sz="1600" spc="-1" strike="noStrike">
                          <a:latin typeface="Verdana"/>
                        </a:rPr>
                        <a:t>维赫尔</a:t>
                      </a:r>
                      <a:endParaRPr b="0" lang="en-US" sz="1600" spc="-1" strike="noStrike">
                        <a:latin typeface="Arial"/>
                      </a:endParaRPr>
                    </a:p>
                  </a:txBody>
                  <a:tcPr anchor="ctr" marL="70920" marR="70920">
                    <a:lnL>
                      <a:noFill/>
                    </a:lnL>
                    <a:lnR w="12240">
                      <a:solidFill>
                        <a:srgbClr val="7f7f7f"/>
                      </a:solidFill>
                    </a:lnR>
                    <a:lnT w="12240">
                      <a:solidFill>
                        <a:srgbClr val="7f7f7f"/>
                      </a:solidFill>
                    </a:lnT>
                    <a:lnB w="12240">
                      <a:solidFill>
                        <a:srgbClr val="ffffff"/>
                      </a:solidFill>
                    </a:lnB>
                    <a:solidFill>
                      <a:srgbClr val="ffffff"/>
                    </a:solidFill>
                  </a:tcPr>
                </a:tc>
                <a:tc>
                  <a:txBody>
                    <a:bodyPr lIns="70920" rIns="70920" anchor="ctr">
                      <a:noAutofit/>
                    </a:bodyPr>
                    <a:p>
                      <a:r>
                        <a:rPr b="0" lang="en-US" sz="1600" spc="-1" strike="noStrike">
                          <a:solidFill/>
                          <a:latin typeface="Verdana"/>
                        </a:rPr>
                        <a:t>Spray</a:t>
                      </a:r>
                      <a:endParaRPr b="0" lang="en-US" sz="1600" spc="-1" strike="noStrike">
                        <a:latin typeface="Arial"/>
                      </a:endParaRPr>
                    </a:p>
                    <a:p>
                      <a:pPr algn="ctr">
                        <a:lnSpc>
                          <a:spcPts val="1049"/>
                        </a:lnSpc>
                        <a:buNone/>
                      </a:pPr>
                      <a:r>
                        <a:rPr b="0" lang="zh-CN" sz="1600" spc="-1" strike="noStrike">
                          <a:latin typeface="Verdana"/>
                        </a:rPr>
                        <a:t>喷雾</a:t>
                      </a:r>
                      <a:endParaRPr b="0" lang="en-US" sz="1600" spc="-1" strike="noStrike">
                        <a:latin typeface="Arial"/>
                      </a:endParaRPr>
                    </a:p>
                  </a:txBody>
                  <a:tcPr anchor="ctr" marL="70920" marR="70920">
                    <a:lnL w="12240">
                      <a:solidFill>
                        <a:srgbClr val="7f7f7f"/>
                      </a:solidFill>
                    </a:lnL>
                    <a:lnR w="12240">
                      <a:solidFill>
                        <a:srgbClr val="7f7f7f"/>
                      </a:solidFill>
                    </a:lnR>
                    <a:lnT w="12240">
                      <a:solidFill>
                        <a:srgbClr val="7f7f7f"/>
                      </a:solidFill>
                    </a:lnT>
                    <a:lnB w="12240">
                      <a:solidFill>
                        <a:srgbClr val="ffffff"/>
                      </a:solidFill>
                    </a:lnB>
                    <a:solidFill>
                      <a:srgbClr val="ffffff"/>
                    </a:solidFill>
                  </a:tcPr>
                </a:tc>
                <a:tc>
                  <a:txBody>
                    <a:bodyPr lIns="70920" rIns="70920" anchor="ctr">
                      <a:noAutofit/>
                    </a:bodyPr>
                    <a:p>
                      <a:pPr algn="ctr">
                        <a:lnSpc>
                          <a:spcPts val="1049"/>
                        </a:lnSpc>
                        <a:buNone/>
                      </a:pPr>
                      <a:r>
                        <a:rPr b="0" lang="en-GB" sz="1600" spc="-1" strike="noStrike">
                          <a:solidFill>
                            <a:srgbClr val="000000"/>
                          </a:solidFill>
                          <a:latin typeface="Verdana"/>
                          <a:ea typeface="Calibri"/>
                        </a:rPr>
                        <a:t>++</a:t>
                      </a:r>
                      <a:endParaRPr b="0" lang="en-US" sz="1600" spc="-1" strike="noStrike">
                        <a:latin typeface="Arial"/>
                      </a:endParaRPr>
                    </a:p>
                  </a:txBody>
                  <a:tcPr anchor="ctr" marL="70920" marR="70920">
                    <a:lnL w="12240">
                      <a:solidFill>
                        <a:srgbClr val="7f7f7f"/>
                      </a:solidFill>
                    </a:lnL>
                    <a:lnR w="12240">
                      <a:solidFill>
                        <a:srgbClr val="ffffff"/>
                      </a:solidFill>
                    </a:lnR>
                    <a:lnT w="12240">
                      <a:solidFill>
                        <a:srgbClr val="7f7f7f"/>
                      </a:solidFill>
                    </a:lnT>
                    <a:lnB w="12240">
                      <a:solidFill>
                        <a:srgbClr val="ffffff"/>
                      </a:solidFill>
                    </a:lnB>
                    <a:solidFill>
                      <a:srgbClr val="f2f2f2"/>
                    </a:solidFill>
                  </a:tcPr>
                </a:tc>
                <a:tc>
                  <a:txBody>
                    <a:bodyPr lIns="70920" rIns="70920" anchor="ctr">
                      <a:noAutofit/>
                    </a:bodyPr>
                    <a:p>
                      <a:pPr algn="ctr">
                        <a:lnSpc>
                          <a:spcPts val="1049"/>
                        </a:lnSpc>
                        <a:buNone/>
                      </a:pPr>
                      <a:r>
                        <a:rPr b="0" lang="en-GB" sz="1600" spc="-1" strike="noStrike">
                          <a:solidFill>
                            <a:srgbClr val="000000"/>
                          </a:solidFill>
                          <a:latin typeface="Verdana"/>
                          <a:ea typeface="Calibri"/>
                        </a:rPr>
                        <a:t>+++</a:t>
                      </a:r>
                      <a:endParaRPr b="0" lang="en-US" sz="1600" spc="-1" strike="noStrike">
                        <a:latin typeface="Arial"/>
                      </a:endParaRPr>
                    </a:p>
                  </a:txBody>
                  <a:tcPr anchor="ctr" marL="70920" marR="70920">
                    <a:lnL>
                      <a:noFill/>
                    </a:lnL>
                    <a:lnR>
                      <a:noFill/>
                    </a:lnR>
                    <a:lnT w="12240">
                      <a:solidFill>
                        <a:srgbClr val="7f7f7f"/>
                      </a:solidFill>
                    </a:lnT>
                    <a:lnB w="12240">
                      <a:solidFill>
                        <a:srgbClr val="ffffff"/>
                      </a:solidFill>
                    </a:lnB>
                    <a:solidFill>
                      <a:srgbClr val="f2f2f2"/>
                    </a:solidFill>
                  </a:tcPr>
                </a:tc>
                <a:tc>
                  <a:txBody>
                    <a:bodyPr lIns="70920" rIns="70920" anchor="ctr">
                      <a:noAutofit/>
                    </a:bodyPr>
                    <a:p>
                      <a:pPr algn="ctr">
                        <a:lnSpc>
                          <a:spcPts val="1049"/>
                        </a:lnSpc>
                        <a:buNone/>
                        <a:tabLst>
                          <a:tab algn="l" pos="0"/>
                        </a:tabLst>
                      </a:pPr>
                      <a:r>
                        <a:rPr b="0" lang="en-GB" sz="1600" spc="-1" strike="noStrike">
                          <a:solidFill>
                            <a:srgbClr val="000000"/>
                          </a:solidFill>
                          <a:latin typeface="Verdana"/>
                          <a:ea typeface="Calibri"/>
                        </a:rPr>
                        <a:t>++</a:t>
                      </a:r>
                      <a:endParaRPr b="0" lang="en-US" sz="1600" spc="-1" strike="noStrike">
                        <a:latin typeface="Arial"/>
                      </a:endParaRPr>
                    </a:p>
                  </a:txBody>
                  <a:tcPr anchor="ctr" marL="70920" marR="70920">
                    <a:lnL>
                      <a:noFill/>
                    </a:lnL>
                    <a:lnR>
                      <a:noFill/>
                    </a:lnR>
                    <a:lnT w="12240">
                      <a:solidFill>
                        <a:srgbClr val="7f7f7f"/>
                      </a:solidFill>
                    </a:lnT>
                    <a:lnB w="12240">
                      <a:solidFill>
                        <a:srgbClr val="ffffff"/>
                      </a:solidFill>
                    </a:lnB>
                    <a:solidFill>
                      <a:srgbClr val="f2f2f2"/>
                    </a:solidFill>
                  </a:tcPr>
                </a:tc>
              </a:tr>
              <a:tr h="380160">
                <a:tc>
                  <a:txBody>
                    <a:bodyPr lIns="70920" rIns="70920" anchor="ctr">
                      <a:noAutofit/>
                    </a:bodyPr>
                    <a:p>
                      <a:pPr algn="ctr">
                        <a:lnSpc>
                          <a:spcPts val="1049"/>
                        </a:lnSpc>
                        <a:buNone/>
                      </a:pPr>
                      <a:r>
                        <a:rPr b="0" i="1" lang="en-GB" sz="1600" spc="-1" strike="noStrike">
                          <a:solidFill>
                            <a:srgbClr val="000000"/>
                          </a:solidFill>
                          <a:latin typeface="Verdana"/>
                          <a:ea typeface="Calibri"/>
                        </a:rPr>
                        <a:t>UDAD</a:t>
                      </a:r>
                      <a:endParaRPr b="0" lang="en-US" sz="1600" spc="-1" strike="noStrike">
                        <a:latin typeface="Arial"/>
                      </a:endParaRPr>
                    </a:p>
                  </a:txBody>
                  <a:tcPr anchor="ctr" marL="70920" marR="70920">
                    <a:lnL>
                      <a:noFill/>
                    </a:lnL>
                    <a:lnR w="12240">
                      <a:solidFill>
                        <a:srgbClr val="7f7f7f"/>
                      </a:solidFill>
                    </a:lnR>
                    <a:lnT>
                      <a:noFill/>
                    </a:lnT>
                    <a:lnB>
                      <a:noFill/>
                    </a:lnB>
                    <a:solidFill>
                      <a:srgbClr val="ffffff"/>
                    </a:solidFill>
                  </a:tcPr>
                </a:tc>
                <a:tc>
                  <a:txBody>
                    <a:bodyPr lIns="70920" rIns="70920" anchor="ctr">
                      <a:noAutofit/>
                    </a:bodyPr>
                    <a:p>
                      <a:pPr algn="ctr">
                        <a:lnSpc>
                          <a:spcPts val="1049"/>
                        </a:lnSpc>
                        <a:buNone/>
                      </a:pPr>
                      <a:r>
                        <a:rPr b="0" lang="en-GB" sz="1600" spc="-1" strike="noStrike">
                          <a:solidFill>
                            <a:srgbClr val="3f4043"/>
                          </a:solidFill>
                          <a:latin typeface="Verdana"/>
                          <a:ea typeface="Times New Roman"/>
                        </a:rPr>
                        <a:t>Spray</a:t>
                      </a:r>
                      <a:endParaRPr b="0" lang="en-US" sz="1600" spc="-1" strike="noStrike">
                        <a:latin typeface="Arial"/>
                      </a:endParaRPr>
                    </a:p>
                  </a:txBody>
                  <a:tcPr anchor="ctr" marL="70920" marR="70920">
                    <a:lnL w="12240">
                      <a:solidFill>
                        <a:srgbClr val="7f7f7f"/>
                      </a:solidFill>
                    </a:lnL>
                    <a:lnR w="12240">
                      <a:solidFill>
                        <a:srgbClr val="7f7f7f"/>
                      </a:solidFill>
                    </a:lnR>
                    <a:lnT>
                      <a:noFill/>
                    </a:lnT>
                    <a:lnB>
                      <a:noFill/>
                    </a:lnB>
                    <a:solidFill>
                      <a:srgbClr val="ffffff"/>
                    </a:solidFill>
                  </a:tcPr>
                </a:tc>
                <a:tc>
                  <a:txBody>
                    <a:bodyPr lIns="70920" rIns="70920" anchor="ctr">
                      <a:noAutofit/>
                    </a:bodyPr>
                    <a:p>
                      <a:pPr algn="ctr">
                        <a:lnSpc>
                          <a:spcPts val="1049"/>
                        </a:lnSpc>
                        <a:buNone/>
                      </a:pPr>
                      <a:r>
                        <a:rPr b="0" lang="en-GB" sz="1600" spc="-1" strike="noStrike">
                          <a:solidFill>
                            <a:srgbClr val="3f4043"/>
                          </a:solidFill>
                          <a:latin typeface="Verdana"/>
                          <a:ea typeface="Calibri"/>
                        </a:rPr>
                        <a:t>++</a:t>
                      </a:r>
                      <a:endParaRPr b="0" lang="en-US" sz="1600" spc="-1" strike="noStrike">
                        <a:latin typeface="Arial"/>
                      </a:endParaRPr>
                    </a:p>
                  </a:txBody>
                  <a:tcPr anchor="ctr" marL="70920" marR="70920">
                    <a:lnL w="12240">
                      <a:solidFill>
                        <a:srgbClr val="7f7f7f"/>
                      </a:solidFill>
                    </a:lnL>
                    <a:lnR w="12240">
                      <a:solidFill>
                        <a:srgbClr val="ffffff"/>
                      </a:solidFill>
                    </a:lnR>
                    <a:lnT>
                      <a:noFill/>
                    </a:lnT>
                    <a:lnB>
                      <a:noFill/>
                    </a:lnB>
                    <a:noFill/>
                  </a:tcPr>
                </a:tc>
                <a:tc>
                  <a:txBody>
                    <a:bodyPr lIns="70920" rIns="70920" anchor="ctr">
                      <a:noAutofit/>
                    </a:bodyPr>
                    <a:p>
                      <a:pPr algn="ctr">
                        <a:lnSpc>
                          <a:spcPts val="1049"/>
                        </a:lnSpc>
                        <a:buNone/>
                      </a:pPr>
                      <a:r>
                        <a:rPr b="0" lang="en-GB" sz="1600" spc="-1" strike="noStrike">
                          <a:solidFill>
                            <a:srgbClr val="3f4043"/>
                          </a:solidFill>
                          <a:latin typeface="Verdana"/>
                          <a:ea typeface="Calibri"/>
                        </a:rPr>
                        <a:t>+++</a:t>
                      </a:r>
                      <a:endParaRPr b="0" lang="en-US" sz="1600" spc="-1" strike="noStrike">
                        <a:latin typeface="Arial"/>
                      </a:endParaRPr>
                    </a:p>
                  </a:txBody>
                  <a:tcPr anchor="ctr" marL="70920" marR="70920">
                    <a:lnL>
                      <a:noFill/>
                    </a:lnL>
                    <a:lnR>
                      <a:noFill/>
                    </a:lnR>
                    <a:lnT>
                      <a:noFill/>
                    </a:lnT>
                    <a:lnB>
                      <a:noFill/>
                    </a:lnB>
                    <a:noFill/>
                  </a:tcPr>
                </a:tc>
                <a:tc>
                  <a:txBody>
                    <a:bodyPr lIns="70920" rIns="70920" anchor="ctr">
                      <a:noAutofit/>
                    </a:bodyPr>
                    <a:p>
                      <a:pPr algn="ctr">
                        <a:lnSpc>
                          <a:spcPts val="1049"/>
                        </a:lnSpc>
                        <a:buNone/>
                      </a:pPr>
                      <a:r>
                        <a:rPr b="0" lang="en-GB" sz="1600" spc="-1" strike="noStrike">
                          <a:solidFill>
                            <a:srgbClr val="3f4043"/>
                          </a:solidFill>
                          <a:latin typeface="Verdana"/>
                          <a:ea typeface="Calibri"/>
                        </a:rPr>
                        <a:t>+</a:t>
                      </a:r>
                      <a:endParaRPr b="0" lang="en-US" sz="1600" spc="-1" strike="noStrike">
                        <a:latin typeface="Arial"/>
                      </a:endParaRPr>
                    </a:p>
                  </a:txBody>
                  <a:tcPr anchor="ctr" marL="70920" marR="70920">
                    <a:lnL>
                      <a:noFill/>
                    </a:lnL>
                    <a:lnR>
                      <a:noFill/>
                    </a:lnR>
                    <a:lnT>
                      <a:noFill/>
                    </a:lnT>
                    <a:lnB>
                      <a:noFill/>
                    </a:lnB>
                    <a:noFill/>
                  </a:tcPr>
                </a:tc>
              </a:tr>
              <a:tr h="380160">
                <a:tc>
                  <a:txBody>
                    <a:bodyPr lIns="70920" rIns="70920" anchor="ctr">
                      <a:noAutofit/>
                    </a:bodyPr>
                    <a:p>
                      <a:r>
                        <a:rPr b="0" i="1" lang="en-US" sz="1600" spc="-1" strike="noStrike">
                          <a:solidFill/>
                          <a:latin typeface="Verdana"/>
                        </a:rPr>
                        <a:t>Competitor 1</a:t>
                      </a:r>
                      <a:endParaRPr b="0" lang="en-US" sz="1600" spc="-1" strike="noStrike">
                        <a:latin typeface="Arial"/>
                      </a:endParaRPr>
                    </a:p>
                    <a:p>
                      <a:pPr algn="ctr">
                        <a:lnSpc>
                          <a:spcPts val="1049"/>
                        </a:lnSpc>
                        <a:buNone/>
                      </a:pPr>
                      <a:r>
                        <a:rPr b="0" i="1" lang="zh-CN" sz="1600" spc="-1" strike="noStrike">
                          <a:latin typeface="Verdana"/>
                        </a:rPr>
                        <a:t>竞争对手 </a:t>
                      </a:r>
                      <a:r>
                        <a:rPr b="0" i="1" lang="en-US" sz="1600" spc="-1" strike="noStrike">
                          <a:latin typeface="Verdana"/>
                        </a:rPr>
                        <a:t>1</a:t>
                      </a:r>
                      <a:endParaRPr b="0" lang="en-US" sz="1600" spc="-1" strike="noStrike">
                        <a:latin typeface="Arial"/>
                      </a:endParaRPr>
                    </a:p>
                  </a:txBody>
                  <a:tcPr anchor="ctr" marL="70920" marR="70920">
                    <a:lnL>
                      <a:noFill/>
                    </a:lnL>
                    <a:lnR w="12240">
                      <a:solidFill>
                        <a:srgbClr val="7f7f7f"/>
                      </a:solidFill>
                    </a:lnR>
                    <a:lnT>
                      <a:noFill/>
                    </a:lnT>
                    <a:lnB>
                      <a:noFill/>
                    </a:lnB>
                    <a:solidFill>
                      <a:srgbClr val="ffffff"/>
                    </a:solidFill>
                  </a:tcPr>
                </a:tc>
                <a:tc>
                  <a:txBody>
                    <a:bodyPr lIns="70920" rIns="70920" anchor="ctr">
                      <a:noAutofit/>
                    </a:bodyPr>
                    <a:p>
                      <a:r>
                        <a:rPr b="0" lang="en-US" sz="1600" spc="-1" strike="noStrike">
                          <a:solidFill/>
                          <a:latin typeface="Verdana"/>
                        </a:rPr>
                        <a:t>Freeze</a:t>
                      </a:r>
                      <a:endParaRPr b="0" lang="en-US" sz="1600" spc="-1" strike="noStrike">
                        <a:latin typeface="Arial"/>
                      </a:endParaRPr>
                    </a:p>
                    <a:p>
                      <a:pPr algn="ctr">
                        <a:lnSpc>
                          <a:spcPts val="1049"/>
                        </a:lnSpc>
                        <a:buNone/>
                      </a:pPr>
                      <a:r>
                        <a:rPr b="0" lang="zh-CN" sz="1600" spc="-1" strike="noStrike">
                          <a:latin typeface="Verdana"/>
                        </a:rPr>
                        <a:t>冷冻</a:t>
                      </a:r>
                      <a:endParaRPr b="0" lang="en-US" sz="1600" spc="-1" strike="noStrike">
                        <a:latin typeface="Arial"/>
                      </a:endParaRPr>
                    </a:p>
                  </a:txBody>
                  <a:tcPr anchor="ctr" marL="70920" marR="70920">
                    <a:lnL w="12240">
                      <a:solidFill>
                        <a:srgbClr val="7f7f7f"/>
                      </a:solidFill>
                    </a:lnL>
                    <a:lnR w="12240">
                      <a:solidFill>
                        <a:srgbClr val="7f7f7f"/>
                      </a:solidFill>
                    </a:lnR>
                    <a:lnT>
                      <a:noFill/>
                    </a:lnT>
                    <a:lnB>
                      <a:noFill/>
                    </a:lnB>
                    <a:solidFill>
                      <a:srgbClr val="ffffff"/>
                    </a:solidFill>
                  </a:tcPr>
                </a:tc>
                <a:tc>
                  <a:txBody>
                    <a:bodyPr lIns="70920" rIns="70920" anchor="ctr">
                      <a:noAutofit/>
                    </a:bodyPr>
                    <a:p>
                      <a:pPr algn="ctr">
                        <a:lnSpc>
                          <a:spcPts val="1049"/>
                        </a:lnSpc>
                        <a:buNone/>
                      </a:pPr>
                      <a:r>
                        <a:rPr b="0" lang="en-GB" sz="1600" spc="-1" strike="noStrike">
                          <a:solidFill>
                            <a:srgbClr val="000000"/>
                          </a:solidFill>
                          <a:latin typeface="Verdana"/>
                          <a:ea typeface="Calibri"/>
                        </a:rPr>
                        <a:t>-</a:t>
                      </a:r>
                      <a:endParaRPr b="0" lang="en-US" sz="1600" spc="-1" strike="noStrike">
                        <a:latin typeface="Arial"/>
                      </a:endParaRPr>
                    </a:p>
                  </a:txBody>
                  <a:tcPr anchor="ctr" marL="70920" marR="70920">
                    <a:lnL w="12240">
                      <a:solidFill>
                        <a:srgbClr val="7f7f7f"/>
                      </a:solidFill>
                    </a:lnL>
                    <a:lnR w="12240">
                      <a:solidFill>
                        <a:srgbClr val="ffffff"/>
                      </a:solidFill>
                    </a:lnR>
                    <a:lnT>
                      <a:noFill/>
                    </a:lnT>
                    <a:lnB>
                      <a:noFill/>
                    </a:lnB>
                    <a:solidFill>
                      <a:srgbClr val="f2f2f2"/>
                    </a:solidFill>
                  </a:tcPr>
                </a:tc>
                <a:tc>
                  <a:txBody>
                    <a:bodyPr lIns="70920" rIns="70920" anchor="ctr">
                      <a:noAutofit/>
                    </a:bodyPr>
                    <a:p>
                      <a:pPr algn="ctr">
                        <a:lnSpc>
                          <a:spcPts val="1049"/>
                        </a:lnSpc>
                        <a:buNone/>
                      </a:pPr>
                      <a:r>
                        <a:rPr b="0" lang="en-GB" sz="1600" spc="-1" strike="noStrike">
                          <a:solidFill>
                            <a:srgbClr val="000000"/>
                          </a:solidFill>
                          <a:latin typeface="Verdana"/>
                          <a:ea typeface="Calibri"/>
                        </a:rPr>
                        <a:t>--</a:t>
                      </a:r>
                      <a:endParaRPr b="0" lang="en-US" sz="1600" spc="-1" strike="noStrike">
                        <a:latin typeface="Arial"/>
                      </a:endParaRPr>
                    </a:p>
                  </a:txBody>
                  <a:tcPr anchor="ctr" marL="70920" marR="70920">
                    <a:lnL>
                      <a:noFill/>
                    </a:lnL>
                    <a:lnR>
                      <a:noFill/>
                    </a:lnR>
                    <a:lnT>
                      <a:noFill/>
                    </a:lnT>
                    <a:lnB>
                      <a:noFill/>
                    </a:lnB>
                    <a:solidFill>
                      <a:srgbClr val="f2f2f2"/>
                    </a:solidFill>
                  </a:tcPr>
                </a:tc>
                <a:tc>
                  <a:txBody>
                    <a:bodyPr lIns="70920" rIns="70920" anchor="ctr">
                      <a:noAutofit/>
                    </a:bodyPr>
                    <a:p>
                      <a:pPr algn="ctr">
                        <a:lnSpc>
                          <a:spcPts val="1049"/>
                        </a:lnSpc>
                        <a:buNone/>
                      </a:pPr>
                      <a:r>
                        <a:rPr b="0" lang="en-GB" sz="1600" spc="-1" strike="noStrike">
                          <a:solidFill>
                            <a:srgbClr val="000000"/>
                          </a:solidFill>
                          <a:latin typeface="Verdana"/>
                          <a:ea typeface="Calibri"/>
                        </a:rPr>
                        <a:t>++</a:t>
                      </a:r>
                      <a:endParaRPr b="0" lang="en-US" sz="1600" spc="-1" strike="noStrike">
                        <a:latin typeface="Arial"/>
                      </a:endParaRPr>
                    </a:p>
                  </a:txBody>
                  <a:tcPr anchor="ctr" marL="70920" marR="70920">
                    <a:lnL>
                      <a:noFill/>
                    </a:lnL>
                    <a:lnR>
                      <a:noFill/>
                    </a:lnR>
                    <a:lnT>
                      <a:noFill/>
                    </a:lnT>
                    <a:lnB>
                      <a:noFill/>
                    </a:lnB>
                    <a:solidFill>
                      <a:srgbClr val="f2f2f2"/>
                    </a:solidFill>
                  </a:tcPr>
                </a:tc>
              </a:tr>
              <a:tr h="380160">
                <a:tc>
                  <a:txBody>
                    <a:bodyPr lIns="70920" rIns="70920" anchor="ctr">
                      <a:noAutofit/>
                    </a:bodyPr>
                    <a:p>
                      <a:r>
                        <a:rPr b="0" i="1" lang="en-US" sz="1600" spc="-1" strike="noStrike">
                          <a:solidFill/>
                          <a:latin typeface="Verdana"/>
                        </a:rPr>
                        <a:t>Competitor 2</a:t>
                      </a:r>
                      <a:endParaRPr b="0" lang="en-US" sz="1600" spc="-1" strike="noStrike">
                        <a:latin typeface="Arial"/>
                      </a:endParaRPr>
                    </a:p>
                    <a:p>
                      <a:pPr algn="ctr">
                        <a:lnSpc>
                          <a:spcPts val="1049"/>
                        </a:lnSpc>
                        <a:buNone/>
                        <a:tabLst>
                          <a:tab algn="l" pos="0"/>
                        </a:tabLst>
                      </a:pPr>
                      <a:r>
                        <a:rPr b="0" i="1" lang="zh-CN" sz="1600" spc="-1" strike="noStrike">
                          <a:latin typeface="Verdana"/>
                        </a:rPr>
                        <a:t>竞争对手 </a:t>
                      </a:r>
                      <a:r>
                        <a:rPr b="0" i="1" lang="en-US" sz="1600" spc="-1" strike="noStrike">
                          <a:latin typeface="Verdana"/>
                        </a:rPr>
                        <a:t>2</a:t>
                      </a:r>
                      <a:endParaRPr b="0" lang="en-US" sz="1600" spc="-1" strike="noStrike">
                        <a:latin typeface="Arial"/>
                      </a:endParaRPr>
                    </a:p>
                  </a:txBody>
                  <a:tcPr anchor="ctr" marL="70920" marR="70920">
                    <a:lnL>
                      <a:noFill/>
                    </a:lnL>
                    <a:lnR w="12240">
                      <a:solidFill>
                        <a:srgbClr val="7f7f7f"/>
                      </a:solidFill>
                    </a:lnR>
                    <a:lnT>
                      <a:noFill/>
                    </a:lnT>
                    <a:lnB>
                      <a:noFill/>
                    </a:lnB>
                    <a:solidFill>
                      <a:srgbClr val="ffffff"/>
                    </a:solidFill>
                  </a:tcPr>
                </a:tc>
                <a:tc>
                  <a:txBody>
                    <a:bodyPr lIns="70920" rIns="70920" anchor="ctr">
                      <a:noAutofit/>
                    </a:bodyPr>
                    <a:p>
                      <a:pPr algn="ctr">
                        <a:lnSpc>
                          <a:spcPts val="1049"/>
                        </a:lnSpc>
                        <a:buNone/>
                      </a:pPr>
                      <a:r>
                        <a:rPr b="0" lang="en-GB" sz="1600" spc="-1" strike="noStrike">
                          <a:solidFill>
                            <a:srgbClr val="3f4043"/>
                          </a:solidFill>
                          <a:latin typeface="Verdana"/>
                          <a:ea typeface="Times New Roman"/>
                        </a:rPr>
                        <a:t>Spray</a:t>
                      </a:r>
                      <a:endParaRPr b="0" lang="en-US" sz="1600" spc="-1" strike="noStrike">
                        <a:latin typeface="Arial"/>
                      </a:endParaRPr>
                    </a:p>
                  </a:txBody>
                  <a:tcPr anchor="ctr" marL="70920" marR="70920">
                    <a:lnL w="12240">
                      <a:solidFill>
                        <a:srgbClr val="7f7f7f"/>
                      </a:solidFill>
                    </a:lnL>
                    <a:lnR w="12240">
                      <a:solidFill>
                        <a:srgbClr val="7f7f7f"/>
                      </a:solidFill>
                    </a:lnR>
                    <a:lnT>
                      <a:noFill/>
                    </a:lnT>
                    <a:lnB>
                      <a:noFill/>
                    </a:lnB>
                    <a:solidFill>
                      <a:srgbClr val="ffffff"/>
                    </a:solidFill>
                  </a:tcPr>
                </a:tc>
                <a:tc>
                  <a:txBody>
                    <a:bodyPr lIns="70920" rIns="70920" anchor="ctr">
                      <a:noAutofit/>
                    </a:bodyPr>
                    <a:p>
                      <a:pPr algn="ctr">
                        <a:lnSpc>
                          <a:spcPts val="1049"/>
                        </a:lnSpc>
                        <a:buNone/>
                      </a:pPr>
                      <a:r>
                        <a:rPr b="0" lang="en-GB" sz="1600" spc="-1" strike="noStrike">
                          <a:solidFill>
                            <a:srgbClr val="3f4043"/>
                          </a:solidFill>
                          <a:latin typeface="Verdana"/>
                          <a:ea typeface="Calibri"/>
                        </a:rPr>
                        <a:t>++</a:t>
                      </a:r>
                      <a:endParaRPr b="0" lang="en-US" sz="1600" spc="-1" strike="noStrike">
                        <a:latin typeface="Arial"/>
                      </a:endParaRPr>
                    </a:p>
                  </a:txBody>
                  <a:tcPr anchor="ctr" marL="70920" marR="70920">
                    <a:lnL w="12240">
                      <a:solidFill>
                        <a:srgbClr val="7f7f7f"/>
                      </a:solidFill>
                    </a:lnL>
                    <a:lnR w="12240">
                      <a:solidFill>
                        <a:srgbClr val="ffffff"/>
                      </a:solidFill>
                    </a:lnR>
                    <a:lnT>
                      <a:noFill/>
                    </a:lnT>
                    <a:lnB>
                      <a:noFill/>
                    </a:lnB>
                    <a:noFill/>
                  </a:tcPr>
                </a:tc>
                <a:tc>
                  <a:txBody>
                    <a:bodyPr lIns="70920" rIns="70920" anchor="ctr">
                      <a:noAutofit/>
                    </a:bodyPr>
                    <a:p>
                      <a:pPr algn="ctr">
                        <a:lnSpc>
                          <a:spcPts val="1049"/>
                        </a:lnSpc>
                        <a:buNone/>
                      </a:pPr>
                      <a:r>
                        <a:rPr b="0" lang="en-GB" sz="1600" spc="-1" strike="noStrike">
                          <a:solidFill>
                            <a:srgbClr val="3f4043"/>
                          </a:solidFill>
                          <a:latin typeface="Verdana"/>
                          <a:ea typeface="Calibri"/>
                        </a:rPr>
                        <a:t>--</a:t>
                      </a:r>
                      <a:endParaRPr b="0" lang="en-US" sz="1600" spc="-1" strike="noStrike">
                        <a:latin typeface="Arial"/>
                      </a:endParaRPr>
                    </a:p>
                  </a:txBody>
                  <a:tcPr anchor="ctr" marL="70920" marR="70920">
                    <a:lnL>
                      <a:noFill/>
                    </a:lnL>
                    <a:lnR>
                      <a:noFill/>
                    </a:lnR>
                    <a:lnT>
                      <a:noFill/>
                    </a:lnT>
                    <a:lnB>
                      <a:noFill/>
                    </a:lnB>
                    <a:noFill/>
                  </a:tcPr>
                </a:tc>
                <a:tc>
                  <a:txBody>
                    <a:bodyPr lIns="70920" rIns="70920" anchor="ctr">
                      <a:noAutofit/>
                    </a:bodyPr>
                    <a:p>
                      <a:pPr algn="ctr">
                        <a:lnSpc>
                          <a:spcPts val="1049"/>
                        </a:lnSpc>
                        <a:buNone/>
                      </a:pPr>
                      <a:r>
                        <a:rPr b="0" lang="en-GB" sz="1600" spc="-1" strike="noStrike">
                          <a:solidFill>
                            <a:srgbClr val="3f4043"/>
                          </a:solidFill>
                          <a:latin typeface="Verdana"/>
                          <a:ea typeface="Calibri"/>
                        </a:rPr>
                        <a:t>--</a:t>
                      </a:r>
                      <a:endParaRPr b="0" lang="en-US" sz="1600" spc="-1" strike="noStrike">
                        <a:latin typeface="Arial"/>
                      </a:endParaRPr>
                    </a:p>
                  </a:txBody>
                  <a:tcPr anchor="ctr" marL="70920" marR="70920">
                    <a:lnL>
                      <a:noFill/>
                    </a:lnL>
                    <a:lnR>
                      <a:noFill/>
                    </a:lnR>
                    <a:lnT>
                      <a:noFill/>
                    </a:lnT>
                    <a:lnB>
                      <a:noFill/>
                    </a:lnB>
                    <a:noFill/>
                  </a:tcPr>
                </a:tc>
              </a:tr>
              <a:tr h="380160">
                <a:tc>
                  <a:txBody>
                    <a:bodyPr lIns="70920" rIns="70920" anchor="ctr">
                      <a:noAutofit/>
                    </a:bodyPr>
                    <a:p>
                      <a:r>
                        <a:rPr b="0" i="1" lang="en-US" sz="1600" spc="-1" strike="noStrike">
                          <a:solidFill/>
                          <a:latin typeface="Verdana"/>
                        </a:rPr>
                        <a:t>Competitor 3</a:t>
                      </a:r>
                      <a:endParaRPr b="0" lang="en-US" sz="1600" spc="-1" strike="noStrike">
                        <a:latin typeface="Arial"/>
                      </a:endParaRPr>
                    </a:p>
                    <a:p>
                      <a:pPr algn="ctr">
                        <a:lnSpc>
                          <a:spcPts val="1049"/>
                        </a:lnSpc>
                        <a:buNone/>
                        <a:tabLst>
                          <a:tab algn="l" pos="0"/>
                        </a:tabLst>
                      </a:pPr>
                      <a:r>
                        <a:rPr b="0" i="1" lang="zh-CN" sz="1600" spc="-1" strike="noStrike">
                          <a:latin typeface="Verdana"/>
                        </a:rPr>
                        <a:t>竞争对手 </a:t>
                      </a:r>
                      <a:r>
                        <a:rPr b="0" i="1" lang="en-US" sz="1600" spc="-1" strike="noStrike">
                          <a:latin typeface="Verdana"/>
                        </a:rPr>
                        <a:t>3</a:t>
                      </a:r>
                      <a:endParaRPr b="0" lang="en-US" sz="1600" spc="-1" strike="noStrike">
                        <a:latin typeface="Arial"/>
                      </a:endParaRPr>
                    </a:p>
                  </a:txBody>
                  <a:tcPr anchor="ctr" marL="70920" marR="70920">
                    <a:lnL>
                      <a:noFill/>
                    </a:lnL>
                    <a:lnR w="12240">
                      <a:solidFill>
                        <a:srgbClr val="7f7f7f"/>
                      </a:solidFill>
                    </a:lnR>
                    <a:lnT>
                      <a:noFill/>
                    </a:lnT>
                    <a:lnB>
                      <a:noFill/>
                    </a:lnB>
                    <a:solidFill>
                      <a:srgbClr val="ffffff"/>
                    </a:solidFill>
                  </a:tcPr>
                </a:tc>
                <a:tc>
                  <a:txBody>
                    <a:bodyPr lIns="70920" rIns="70920" anchor="ctr">
                      <a:noAutofit/>
                    </a:bodyPr>
                    <a:p>
                      <a:pPr algn="ctr">
                        <a:lnSpc>
                          <a:spcPts val="1049"/>
                        </a:lnSpc>
                        <a:buNone/>
                      </a:pPr>
                      <a:r>
                        <a:rPr b="0" lang="en-GB" sz="1600" spc="-1" strike="noStrike">
                          <a:solidFill>
                            <a:srgbClr val="3f4043"/>
                          </a:solidFill>
                          <a:latin typeface="Verdana"/>
                          <a:ea typeface="Times New Roman"/>
                        </a:rPr>
                        <a:t>Spray</a:t>
                      </a:r>
                      <a:endParaRPr b="0" lang="en-US" sz="1600" spc="-1" strike="noStrike">
                        <a:latin typeface="Arial"/>
                      </a:endParaRPr>
                    </a:p>
                  </a:txBody>
                  <a:tcPr anchor="ctr" marL="70920" marR="70920">
                    <a:lnL w="12240">
                      <a:solidFill>
                        <a:srgbClr val="7f7f7f"/>
                      </a:solidFill>
                    </a:lnL>
                    <a:lnR w="12240">
                      <a:solidFill>
                        <a:srgbClr val="7f7f7f"/>
                      </a:solidFill>
                    </a:lnR>
                    <a:lnT>
                      <a:noFill/>
                    </a:lnT>
                    <a:lnB>
                      <a:noFill/>
                    </a:lnB>
                    <a:solidFill>
                      <a:srgbClr val="ffffff"/>
                    </a:solidFill>
                  </a:tcPr>
                </a:tc>
                <a:tc>
                  <a:txBody>
                    <a:bodyPr lIns="70920" rIns="70920" anchor="ctr">
                      <a:noAutofit/>
                    </a:bodyPr>
                    <a:p>
                      <a:pPr algn="ctr">
                        <a:lnSpc>
                          <a:spcPts val="1049"/>
                        </a:lnSpc>
                        <a:buNone/>
                      </a:pPr>
                      <a:r>
                        <a:rPr b="0" lang="en-GB" sz="1600" spc="-1" strike="noStrike">
                          <a:solidFill>
                            <a:srgbClr val="000000"/>
                          </a:solidFill>
                          <a:latin typeface="Verdana"/>
                          <a:ea typeface="Calibri"/>
                        </a:rPr>
                        <a:t>+</a:t>
                      </a:r>
                      <a:endParaRPr b="0" lang="en-US" sz="1600" spc="-1" strike="noStrike">
                        <a:latin typeface="Arial"/>
                      </a:endParaRPr>
                    </a:p>
                  </a:txBody>
                  <a:tcPr anchor="ctr" marL="70920" marR="70920">
                    <a:lnL w="12240">
                      <a:solidFill>
                        <a:srgbClr val="7f7f7f"/>
                      </a:solidFill>
                    </a:lnL>
                    <a:lnR w="12240">
                      <a:solidFill>
                        <a:srgbClr val="ffffff"/>
                      </a:solidFill>
                    </a:lnR>
                    <a:lnT>
                      <a:noFill/>
                    </a:lnT>
                    <a:lnB>
                      <a:noFill/>
                    </a:lnB>
                    <a:solidFill>
                      <a:srgbClr val="f2f2f2"/>
                    </a:solidFill>
                  </a:tcPr>
                </a:tc>
                <a:tc>
                  <a:txBody>
                    <a:bodyPr lIns="70920" rIns="70920" anchor="ctr">
                      <a:noAutofit/>
                    </a:bodyPr>
                    <a:p>
                      <a:pPr algn="ctr">
                        <a:lnSpc>
                          <a:spcPts val="1049"/>
                        </a:lnSpc>
                        <a:buNone/>
                      </a:pPr>
                      <a:r>
                        <a:rPr b="0" lang="en-GB" sz="1600" spc="-1" strike="noStrike">
                          <a:solidFill>
                            <a:srgbClr val="000000"/>
                          </a:solidFill>
                          <a:latin typeface="Verdana"/>
                          <a:ea typeface="Calibri"/>
                        </a:rPr>
                        <a:t>++</a:t>
                      </a:r>
                      <a:endParaRPr b="0" lang="en-US" sz="1600" spc="-1" strike="noStrike">
                        <a:latin typeface="Arial"/>
                      </a:endParaRPr>
                    </a:p>
                  </a:txBody>
                  <a:tcPr anchor="ctr" marL="70920" marR="70920">
                    <a:lnL>
                      <a:noFill/>
                    </a:lnL>
                    <a:lnR>
                      <a:noFill/>
                    </a:lnR>
                    <a:lnT>
                      <a:noFill/>
                    </a:lnT>
                    <a:lnB>
                      <a:noFill/>
                    </a:lnB>
                    <a:solidFill>
                      <a:srgbClr val="f2f2f2"/>
                    </a:solidFill>
                  </a:tcPr>
                </a:tc>
                <a:tc>
                  <a:txBody>
                    <a:bodyPr lIns="70920" rIns="70920" anchor="ctr">
                      <a:noAutofit/>
                    </a:bodyPr>
                    <a:p>
                      <a:pPr algn="ctr">
                        <a:lnSpc>
                          <a:spcPts val="1049"/>
                        </a:lnSpc>
                        <a:buNone/>
                      </a:pPr>
                      <a:r>
                        <a:rPr b="0" lang="en-GB" sz="1600" spc="-1" strike="noStrike">
                          <a:solidFill>
                            <a:srgbClr val="000000"/>
                          </a:solidFill>
                          <a:latin typeface="Verdana"/>
                          <a:ea typeface="Calibri"/>
                        </a:rPr>
                        <a:t>-</a:t>
                      </a:r>
                      <a:endParaRPr b="0" lang="en-US" sz="1600" spc="-1" strike="noStrike">
                        <a:latin typeface="Arial"/>
                      </a:endParaRPr>
                    </a:p>
                  </a:txBody>
                  <a:tcPr anchor="ctr" marL="70920" marR="70920">
                    <a:lnL>
                      <a:noFill/>
                    </a:lnL>
                    <a:lnR>
                      <a:noFill/>
                    </a:lnR>
                    <a:lnT>
                      <a:noFill/>
                    </a:lnT>
                    <a:lnB>
                      <a:noFill/>
                    </a:lnB>
                    <a:solidFill>
                      <a:srgbClr val="f2f2f2"/>
                    </a:solidFill>
                  </a:tcPr>
                </a:tc>
              </a:tr>
              <a:tr h="380160">
                <a:tc>
                  <a:txBody>
                    <a:bodyPr lIns="70920" rIns="70920" anchor="ctr">
                      <a:noAutofit/>
                    </a:bodyPr>
                    <a:p>
                      <a:r>
                        <a:rPr b="0" i="1" lang="en-US" sz="1600" spc="-1" strike="noStrike">
                          <a:solidFill/>
                          <a:latin typeface="Verdana"/>
                        </a:rPr>
                        <a:t>Competitor 4</a:t>
                      </a:r>
                      <a:endParaRPr b="0" lang="en-US" sz="1600" spc="-1" strike="noStrike">
                        <a:latin typeface="Arial"/>
                      </a:endParaRPr>
                    </a:p>
                    <a:p>
                      <a:pPr algn="ctr">
                        <a:lnSpc>
                          <a:spcPts val="1049"/>
                        </a:lnSpc>
                        <a:buNone/>
                        <a:tabLst>
                          <a:tab algn="l" pos="0"/>
                        </a:tabLst>
                      </a:pPr>
                      <a:r>
                        <a:rPr b="0" i="1" lang="zh-CN" sz="1600" spc="-1" strike="noStrike">
                          <a:latin typeface="Verdana"/>
                        </a:rPr>
                        <a:t>竞争对手 </a:t>
                      </a:r>
                      <a:r>
                        <a:rPr b="0" i="1" lang="en-US" sz="1600" spc="-1" strike="noStrike">
                          <a:latin typeface="Verdana"/>
                        </a:rPr>
                        <a:t>4</a:t>
                      </a:r>
                      <a:endParaRPr b="0" lang="en-US" sz="1600" spc="-1" strike="noStrike">
                        <a:latin typeface="Arial"/>
                      </a:endParaRPr>
                    </a:p>
                  </a:txBody>
                  <a:tcPr anchor="ctr" marL="70920" marR="70920">
                    <a:lnL>
                      <a:noFill/>
                    </a:lnL>
                    <a:lnR w="12240">
                      <a:solidFill>
                        <a:srgbClr val="7f7f7f"/>
                      </a:solidFill>
                    </a:lnR>
                    <a:lnT>
                      <a:noFill/>
                    </a:lnT>
                    <a:lnB>
                      <a:noFill/>
                    </a:lnB>
                    <a:solidFill>
                      <a:srgbClr val="ffffff"/>
                    </a:solidFill>
                  </a:tcPr>
                </a:tc>
                <a:tc>
                  <a:txBody>
                    <a:bodyPr lIns="70920" rIns="70920" anchor="ctr">
                      <a:noAutofit/>
                    </a:bodyPr>
                    <a:p>
                      <a:pPr algn="ctr">
                        <a:lnSpc>
                          <a:spcPts val="1049"/>
                        </a:lnSpc>
                        <a:buNone/>
                      </a:pPr>
                      <a:r>
                        <a:rPr b="0" lang="en-GB" sz="1600" spc="-1" strike="noStrike">
                          <a:solidFill>
                            <a:srgbClr val="3f4043"/>
                          </a:solidFill>
                          <a:latin typeface="Verdana"/>
                          <a:ea typeface="Times New Roman"/>
                        </a:rPr>
                        <a:t>Freeze</a:t>
                      </a:r>
                      <a:endParaRPr b="0" lang="en-US" sz="1600" spc="-1" strike="noStrike">
                        <a:latin typeface="Arial"/>
                      </a:endParaRPr>
                    </a:p>
                  </a:txBody>
                  <a:tcPr anchor="ctr" marL="70920" marR="70920">
                    <a:lnL w="12240">
                      <a:solidFill>
                        <a:srgbClr val="7f7f7f"/>
                      </a:solidFill>
                    </a:lnL>
                    <a:lnR w="12240">
                      <a:solidFill>
                        <a:srgbClr val="7f7f7f"/>
                      </a:solidFill>
                    </a:lnR>
                    <a:lnT>
                      <a:noFill/>
                    </a:lnT>
                    <a:lnB>
                      <a:noFill/>
                    </a:lnB>
                    <a:solidFill>
                      <a:srgbClr val="ffffff"/>
                    </a:solidFill>
                  </a:tcPr>
                </a:tc>
                <a:tc>
                  <a:txBody>
                    <a:bodyPr lIns="70920" rIns="70920" anchor="ctr">
                      <a:noAutofit/>
                    </a:bodyPr>
                    <a:p>
                      <a:pPr algn="ctr">
                        <a:lnSpc>
                          <a:spcPts val="1049"/>
                        </a:lnSpc>
                        <a:buNone/>
                      </a:pPr>
                      <a:r>
                        <a:rPr b="0" lang="en-GB" sz="1600" spc="-1" strike="noStrike">
                          <a:solidFill>
                            <a:srgbClr val="3f4043"/>
                          </a:solidFill>
                          <a:latin typeface="Verdana"/>
                          <a:ea typeface="Calibri"/>
                        </a:rPr>
                        <a:t>+</a:t>
                      </a:r>
                      <a:endParaRPr b="0" lang="en-US" sz="1600" spc="-1" strike="noStrike">
                        <a:latin typeface="Arial"/>
                      </a:endParaRPr>
                    </a:p>
                  </a:txBody>
                  <a:tcPr anchor="ctr" marL="70920" marR="70920">
                    <a:lnL w="12240">
                      <a:solidFill>
                        <a:srgbClr val="7f7f7f"/>
                      </a:solidFill>
                    </a:lnL>
                    <a:lnR w="12240">
                      <a:solidFill>
                        <a:srgbClr val="ffffff"/>
                      </a:solidFill>
                    </a:lnR>
                    <a:lnT>
                      <a:noFill/>
                    </a:lnT>
                    <a:lnB>
                      <a:noFill/>
                    </a:lnB>
                    <a:noFill/>
                  </a:tcPr>
                </a:tc>
                <a:tc>
                  <a:txBody>
                    <a:bodyPr lIns="70920" rIns="70920" anchor="ctr">
                      <a:noAutofit/>
                    </a:bodyPr>
                    <a:p>
                      <a:pPr algn="ctr">
                        <a:lnSpc>
                          <a:spcPts val="1049"/>
                        </a:lnSpc>
                        <a:buNone/>
                      </a:pPr>
                      <a:r>
                        <a:rPr b="0" lang="en-GB" sz="1600" spc="-1" strike="noStrike">
                          <a:solidFill>
                            <a:srgbClr val="3f4043"/>
                          </a:solidFill>
                          <a:latin typeface="Verdana"/>
                          <a:ea typeface="Calibri"/>
                        </a:rPr>
                        <a:t>+-</a:t>
                      </a:r>
                      <a:endParaRPr b="0" lang="en-US" sz="1600" spc="-1" strike="noStrike">
                        <a:latin typeface="Arial"/>
                      </a:endParaRPr>
                    </a:p>
                  </a:txBody>
                  <a:tcPr anchor="ctr" marL="70920" marR="70920">
                    <a:lnL>
                      <a:noFill/>
                    </a:lnL>
                    <a:lnR>
                      <a:noFill/>
                    </a:lnR>
                    <a:lnT>
                      <a:noFill/>
                    </a:lnT>
                    <a:lnB>
                      <a:noFill/>
                    </a:lnB>
                    <a:noFill/>
                  </a:tcPr>
                </a:tc>
                <a:tc>
                  <a:txBody>
                    <a:bodyPr lIns="70920" rIns="70920" anchor="ctr">
                      <a:noAutofit/>
                    </a:bodyPr>
                    <a:p>
                      <a:pPr algn="ctr">
                        <a:lnSpc>
                          <a:spcPts val="1049"/>
                        </a:lnSpc>
                        <a:buNone/>
                      </a:pPr>
                      <a:r>
                        <a:rPr b="0" lang="en-GB" sz="1600" spc="-1" strike="noStrike">
                          <a:solidFill>
                            <a:srgbClr val="3f4043"/>
                          </a:solidFill>
                          <a:latin typeface="Verdana"/>
                          <a:ea typeface="Calibri"/>
                        </a:rPr>
                        <a:t>-</a:t>
                      </a:r>
                      <a:endParaRPr b="0" lang="en-US" sz="1600" spc="-1" strike="noStrike">
                        <a:latin typeface="Arial"/>
                      </a:endParaRPr>
                    </a:p>
                  </a:txBody>
                  <a:tcPr anchor="ctr" marL="70920" marR="70920">
                    <a:lnL>
                      <a:noFill/>
                    </a:lnL>
                    <a:lnR>
                      <a:noFill/>
                    </a:lnR>
                    <a:lnT>
                      <a:noFill/>
                    </a:lnT>
                    <a:lnB>
                      <a:noFill/>
                    </a:lnB>
                    <a:noFill/>
                  </a:tcPr>
                </a:tc>
              </a:tr>
              <a:tr h="380160">
                <a:tc>
                  <a:txBody>
                    <a:bodyPr lIns="70920" rIns="70920" anchor="ctr">
                      <a:noAutofit/>
                    </a:bodyPr>
                    <a:p>
                      <a:r>
                        <a:rPr b="0" i="1" lang="en-US" sz="1600" spc="-1" strike="noStrike">
                          <a:solidFill/>
                          <a:latin typeface="Verdana"/>
                        </a:rPr>
                        <a:t>Competitor 5</a:t>
                      </a:r>
                      <a:endParaRPr b="0" lang="en-US" sz="1600" spc="-1" strike="noStrike">
                        <a:latin typeface="Arial"/>
                      </a:endParaRPr>
                    </a:p>
                    <a:p>
                      <a:pPr algn="ctr">
                        <a:lnSpc>
                          <a:spcPts val="1049"/>
                        </a:lnSpc>
                        <a:buNone/>
                        <a:tabLst>
                          <a:tab algn="l" pos="0"/>
                        </a:tabLst>
                      </a:pPr>
                      <a:r>
                        <a:rPr b="0" i="1" lang="zh-CN" sz="1600" spc="-1" strike="noStrike">
                          <a:latin typeface="Verdana"/>
                        </a:rPr>
                        <a:t>竞争对手 </a:t>
                      </a:r>
                      <a:r>
                        <a:rPr b="0" i="1" lang="en-US" sz="1600" spc="-1" strike="noStrike">
                          <a:latin typeface="Verdana"/>
                        </a:rPr>
                        <a:t>5</a:t>
                      </a:r>
                      <a:endParaRPr b="0" lang="en-US" sz="1600" spc="-1" strike="noStrike">
                        <a:latin typeface="Arial"/>
                      </a:endParaRPr>
                    </a:p>
                  </a:txBody>
                  <a:tcPr anchor="ctr" marL="70920" marR="70920">
                    <a:lnL>
                      <a:noFill/>
                    </a:lnL>
                    <a:lnR w="12240">
                      <a:solidFill>
                        <a:srgbClr val="7f7f7f"/>
                      </a:solidFill>
                    </a:lnR>
                    <a:lnT>
                      <a:noFill/>
                    </a:lnT>
                    <a:lnB>
                      <a:noFill/>
                    </a:lnB>
                    <a:solidFill>
                      <a:srgbClr val="ffffff"/>
                    </a:solidFill>
                  </a:tcPr>
                </a:tc>
                <a:tc>
                  <a:txBody>
                    <a:bodyPr lIns="70920" rIns="70920" anchor="ctr">
                      <a:noAutofit/>
                    </a:bodyPr>
                    <a:p>
                      <a:pPr algn="ctr">
                        <a:lnSpc>
                          <a:spcPts val="1049"/>
                        </a:lnSpc>
                        <a:buNone/>
                      </a:pPr>
                      <a:r>
                        <a:rPr b="0" lang="en-GB" sz="1600" spc="-1" strike="noStrike">
                          <a:solidFill>
                            <a:srgbClr val="3f4043"/>
                          </a:solidFill>
                          <a:latin typeface="Verdana"/>
                          <a:ea typeface="Times New Roman"/>
                        </a:rPr>
                        <a:t>Spray</a:t>
                      </a:r>
                      <a:endParaRPr b="0" lang="en-US" sz="1600" spc="-1" strike="noStrike">
                        <a:latin typeface="Arial"/>
                      </a:endParaRPr>
                    </a:p>
                  </a:txBody>
                  <a:tcPr anchor="ctr" marL="70920" marR="70920">
                    <a:lnL w="12240">
                      <a:solidFill>
                        <a:srgbClr val="7f7f7f"/>
                      </a:solidFill>
                    </a:lnL>
                    <a:lnR w="12240">
                      <a:solidFill>
                        <a:srgbClr val="7f7f7f"/>
                      </a:solidFill>
                    </a:lnR>
                    <a:lnT>
                      <a:noFill/>
                    </a:lnT>
                    <a:lnB>
                      <a:noFill/>
                    </a:lnB>
                    <a:solidFill>
                      <a:srgbClr val="ffffff"/>
                    </a:solidFill>
                  </a:tcPr>
                </a:tc>
                <a:tc>
                  <a:txBody>
                    <a:bodyPr lIns="70920" rIns="70920" anchor="ctr">
                      <a:noAutofit/>
                    </a:bodyPr>
                    <a:p>
                      <a:pPr algn="ctr">
                        <a:lnSpc>
                          <a:spcPts val="1049"/>
                        </a:lnSpc>
                        <a:buNone/>
                      </a:pPr>
                      <a:r>
                        <a:rPr b="0" lang="en-GB" sz="1600" spc="-1" strike="noStrike">
                          <a:solidFill>
                            <a:srgbClr val="000000"/>
                          </a:solidFill>
                          <a:latin typeface="Verdana"/>
                          <a:ea typeface="Calibri"/>
                        </a:rPr>
                        <a:t>+</a:t>
                      </a:r>
                      <a:endParaRPr b="0" lang="en-US" sz="1600" spc="-1" strike="noStrike">
                        <a:latin typeface="Arial"/>
                      </a:endParaRPr>
                    </a:p>
                  </a:txBody>
                  <a:tcPr anchor="ctr" marL="70920" marR="70920">
                    <a:lnL w="12240">
                      <a:solidFill>
                        <a:srgbClr val="7f7f7f"/>
                      </a:solidFill>
                    </a:lnL>
                    <a:lnR w="12240">
                      <a:solidFill>
                        <a:srgbClr val="ffffff"/>
                      </a:solidFill>
                    </a:lnR>
                    <a:lnT>
                      <a:noFill/>
                    </a:lnT>
                    <a:lnB>
                      <a:noFill/>
                    </a:lnB>
                    <a:solidFill>
                      <a:srgbClr val="f2f2f2"/>
                    </a:solidFill>
                  </a:tcPr>
                </a:tc>
                <a:tc>
                  <a:txBody>
                    <a:bodyPr lIns="70920" rIns="70920" anchor="ctr">
                      <a:noAutofit/>
                    </a:bodyPr>
                    <a:p>
                      <a:pPr algn="ctr">
                        <a:lnSpc>
                          <a:spcPts val="1049"/>
                        </a:lnSpc>
                        <a:buNone/>
                      </a:pPr>
                      <a:r>
                        <a:rPr b="0" lang="en-GB" sz="1600" spc="-1" strike="noStrike">
                          <a:solidFill>
                            <a:srgbClr val="000000"/>
                          </a:solidFill>
                          <a:latin typeface="Verdana"/>
                          <a:ea typeface="Calibri"/>
                        </a:rPr>
                        <a:t>+</a:t>
                      </a:r>
                      <a:endParaRPr b="0" lang="en-US" sz="1600" spc="-1" strike="noStrike">
                        <a:latin typeface="Arial"/>
                      </a:endParaRPr>
                    </a:p>
                  </a:txBody>
                  <a:tcPr anchor="ctr" marL="70920" marR="70920">
                    <a:lnL>
                      <a:noFill/>
                    </a:lnL>
                    <a:lnR>
                      <a:noFill/>
                    </a:lnR>
                    <a:lnT>
                      <a:noFill/>
                    </a:lnT>
                    <a:lnB>
                      <a:noFill/>
                    </a:lnB>
                    <a:solidFill>
                      <a:srgbClr val="f2f2f2"/>
                    </a:solidFill>
                  </a:tcPr>
                </a:tc>
                <a:tc>
                  <a:txBody>
                    <a:bodyPr lIns="70920" rIns="70920" anchor="ctr">
                      <a:noAutofit/>
                    </a:bodyPr>
                    <a:p>
                      <a:pPr algn="ctr">
                        <a:lnSpc>
                          <a:spcPts val="1049"/>
                        </a:lnSpc>
                        <a:buNone/>
                      </a:pPr>
                      <a:r>
                        <a:rPr b="0" lang="en-GB" sz="1600" spc="-1" strike="noStrike">
                          <a:solidFill>
                            <a:srgbClr val="000000"/>
                          </a:solidFill>
                          <a:latin typeface="Verdana"/>
                          <a:ea typeface="Calibri"/>
                        </a:rPr>
                        <a:t>+</a:t>
                      </a:r>
                      <a:endParaRPr b="0" lang="en-US" sz="1600" spc="-1" strike="noStrike">
                        <a:latin typeface="Arial"/>
                      </a:endParaRPr>
                    </a:p>
                  </a:txBody>
                  <a:tcPr anchor="ctr" marL="70920" marR="70920">
                    <a:lnL>
                      <a:noFill/>
                    </a:lnL>
                    <a:lnR>
                      <a:noFill/>
                    </a:lnR>
                    <a:lnT>
                      <a:noFill/>
                    </a:lnT>
                    <a:lnB>
                      <a:noFill/>
                    </a:lnB>
                    <a:solidFill>
                      <a:srgbClr val="f2f2f2"/>
                    </a:solidFill>
                  </a:tcPr>
                </a:tc>
              </a:tr>
              <a:tr h="380160">
                <a:tc>
                  <a:txBody>
                    <a:bodyPr lIns="70920" rIns="70920" anchor="ctr">
                      <a:noAutofit/>
                    </a:bodyPr>
                    <a:p>
                      <a:r>
                        <a:rPr b="0" i="1" lang="en-US" sz="1600" spc="-1" strike="noStrike">
                          <a:solidFill/>
                          <a:latin typeface="Verdana"/>
                        </a:rPr>
                        <a:t>Competitor 6</a:t>
                      </a:r>
                      <a:endParaRPr b="0" lang="en-US" sz="1600" spc="-1" strike="noStrike">
                        <a:latin typeface="Arial"/>
                      </a:endParaRPr>
                    </a:p>
                    <a:p>
                      <a:pPr algn="ctr">
                        <a:lnSpc>
                          <a:spcPts val="1049"/>
                        </a:lnSpc>
                        <a:buNone/>
                        <a:tabLst>
                          <a:tab algn="l" pos="0"/>
                        </a:tabLst>
                      </a:pPr>
                      <a:r>
                        <a:rPr b="0" i="1" lang="zh-CN" sz="1600" spc="-1" strike="noStrike">
                          <a:latin typeface="Verdana"/>
                        </a:rPr>
                        <a:t>竞争对手 </a:t>
                      </a:r>
                      <a:r>
                        <a:rPr b="0" i="1" lang="en-US" sz="1600" spc="-1" strike="noStrike">
                          <a:latin typeface="Verdana"/>
                        </a:rPr>
                        <a:t>6</a:t>
                      </a:r>
                      <a:endParaRPr b="0" lang="en-US" sz="1600" spc="-1" strike="noStrike">
                        <a:latin typeface="Arial"/>
                      </a:endParaRPr>
                    </a:p>
                  </a:txBody>
                  <a:tcPr anchor="ctr" marL="70920" marR="70920">
                    <a:lnL>
                      <a:noFill/>
                    </a:lnL>
                    <a:lnR w="12240">
                      <a:solidFill>
                        <a:srgbClr val="7f7f7f"/>
                      </a:solidFill>
                    </a:lnR>
                    <a:lnT>
                      <a:noFill/>
                    </a:lnT>
                    <a:lnB>
                      <a:noFill/>
                    </a:lnB>
                    <a:solidFill>
                      <a:srgbClr val="ffffff"/>
                    </a:solidFill>
                  </a:tcPr>
                </a:tc>
                <a:tc>
                  <a:txBody>
                    <a:bodyPr lIns="70920" rIns="70920" anchor="ctr">
                      <a:noAutofit/>
                    </a:bodyPr>
                    <a:p>
                      <a:pPr algn="ctr">
                        <a:lnSpc>
                          <a:spcPts val="1049"/>
                        </a:lnSpc>
                        <a:buNone/>
                      </a:pPr>
                      <a:r>
                        <a:rPr b="0" lang="en-GB" sz="1600" spc="-1" strike="noStrike">
                          <a:solidFill>
                            <a:srgbClr val="3f4043"/>
                          </a:solidFill>
                          <a:latin typeface="Verdana"/>
                          <a:ea typeface="Times New Roman"/>
                        </a:rPr>
                        <a:t>Freeze</a:t>
                      </a:r>
                      <a:endParaRPr b="0" lang="en-US" sz="1600" spc="-1" strike="noStrike">
                        <a:latin typeface="Arial"/>
                      </a:endParaRPr>
                    </a:p>
                  </a:txBody>
                  <a:tcPr anchor="ctr" marL="70920" marR="70920">
                    <a:lnL w="12240">
                      <a:solidFill>
                        <a:srgbClr val="7f7f7f"/>
                      </a:solidFill>
                    </a:lnL>
                    <a:lnR w="12240">
                      <a:solidFill>
                        <a:srgbClr val="7f7f7f"/>
                      </a:solidFill>
                    </a:lnR>
                    <a:lnT>
                      <a:noFill/>
                    </a:lnT>
                    <a:lnB>
                      <a:noFill/>
                    </a:lnB>
                    <a:solidFill>
                      <a:srgbClr val="ffffff"/>
                    </a:solidFill>
                  </a:tcPr>
                </a:tc>
                <a:tc>
                  <a:txBody>
                    <a:bodyPr lIns="70920" rIns="70920" anchor="ctr">
                      <a:noAutofit/>
                    </a:bodyPr>
                    <a:p>
                      <a:pPr algn="ctr">
                        <a:lnSpc>
                          <a:spcPts val="1049"/>
                        </a:lnSpc>
                        <a:buNone/>
                      </a:pPr>
                      <a:r>
                        <a:rPr b="0" lang="en-GB" sz="1600" spc="-1" strike="noStrike">
                          <a:solidFill>
                            <a:srgbClr val="3f4043"/>
                          </a:solidFill>
                          <a:latin typeface="Verdana"/>
                          <a:ea typeface="Calibri"/>
                        </a:rPr>
                        <a:t>+</a:t>
                      </a:r>
                      <a:endParaRPr b="0" lang="en-US" sz="1600" spc="-1" strike="noStrike">
                        <a:latin typeface="Arial"/>
                      </a:endParaRPr>
                    </a:p>
                  </a:txBody>
                  <a:tcPr anchor="ctr" marL="70920" marR="70920">
                    <a:lnL w="12240">
                      <a:solidFill>
                        <a:srgbClr val="7f7f7f"/>
                      </a:solidFill>
                    </a:lnL>
                    <a:lnR w="12240">
                      <a:solidFill>
                        <a:srgbClr val="ffffff"/>
                      </a:solidFill>
                    </a:lnR>
                    <a:lnT>
                      <a:noFill/>
                    </a:lnT>
                    <a:lnB>
                      <a:noFill/>
                    </a:lnB>
                    <a:noFill/>
                  </a:tcPr>
                </a:tc>
                <a:tc>
                  <a:txBody>
                    <a:bodyPr lIns="70920" rIns="70920" anchor="ctr">
                      <a:noAutofit/>
                    </a:bodyPr>
                    <a:p>
                      <a:pPr algn="ctr">
                        <a:lnSpc>
                          <a:spcPts val="1049"/>
                        </a:lnSpc>
                        <a:buNone/>
                      </a:pPr>
                      <a:r>
                        <a:rPr b="0" lang="en-GB" sz="1600" spc="-1" strike="noStrike">
                          <a:solidFill>
                            <a:srgbClr val="3f4043"/>
                          </a:solidFill>
                          <a:latin typeface="Verdana"/>
                          <a:ea typeface="Calibri"/>
                        </a:rPr>
                        <a:t>+</a:t>
                      </a:r>
                      <a:endParaRPr b="0" lang="en-US" sz="1600" spc="-1" strike="noStrike">
                        <a:latin typeface="Arial"/>
                      </a:endParaRPr>
                    </a:p>
                  </a:txBody>
                  <a:tcPr anchor="ctr" marL="70920" marR="70920">
                    <a:lnL>
                      <a:noFill/>
                    </a:lnL>
                    <a:lnR>
                      <a:noFill/>
                    </a:lnR>
                    <a:lnT>
                      <a:noFill/>
                    </a:lnT>
                    <a:lnB>
                      <a:noFill/>
                    </a:lnB>
                    <a:noFill/>
                  </a:tcPr>
                </a:tc>
                <a:tc>
                  <a:txBody>
                    <a:bodyPr lIns="70920" rIns="70920" anchor="ctr">
                      <a:noAutofit/>
                    </a:bodyPr>
                    <a:p>
                      <a:pPr algn="ctr">
                        <a:lnSpc>
                          <a:spcPts val="1049"/>
                        </a:lnSpc>
                        <a:buNone/>
                      </a:pPr>
                      <a:r>
                        <a:rPr b="0" lang="en-GB" sz="1600" spc="-1" strike="noStrike">
                          <a:solidFill>
                            <a:srgbClr val="3f4043"/>
                          </a:solidFill>
                          <a:latin typeface="Verdana"/>
                          <a:ea typeface="Calibri"/>
                        </a:rPr>
                        <a:t>+</a:t>
                      </a:r>
                      <a:endParaRPr b="0" lang="en-US" sz="1600" spc="-1" strike="noStrike">
                        <a:latin typeface="Arial"/>
                      </a:endParaRPr>
                    </a:p>
                  </a:txBody>
                  <a:tcPr anchor="ctr" marL="70920" marR="70920">
                    <a:lnL>
                      <a:noFill/>
                    </a:lnL>
                    <a:lnR>
                      <a:noFill/>
                    </a:lnR>
                    <a:lnT>
                      <a:noFill/>
                    </a:lnT>
                    <a:lnB>
                      <a:noFill/>
                    </a:lnB>
                    <a:noFill/>
                  </a:tcPr>
                </a:tc>
              </a:tr>
              <a:tr h="380880">
                <a:tc>
                  <a:txBody>
                    <a:bodyPr lIns="70920" rIns="70920" anchor="ctr">
                      <a:noAutofit/>
                    </a:bodyPr>
                    <a:p>
                      <a:r>
                        <a:rPr b="0" i="1" lang="en-US" sz="1600" spc="-1" strike="noStrike">
                          <a:solidFill/>
                          <a:latin typeface="Verdana"/>
                        </a:rPr>
                        <a:t>Competitor 7</a:t>
                      </a:r>
                      <a:endParaRPr b="0" lang="en-US" sz="1600" spc="-1" strike="noStrike">
                        <a:latin typeface="Arial"/>
                      </a:endParaRPr>
                    </a:p>
                    <a:p>
                      <a:pPr algn="ctr">
                        <a:lnSpc>
                          <a:spcPts val="1049"/>
                        </a:lnSpc>
                        <a:buNone/>
                        <a:tabLst>
                          <a:tab algn="l" pos="0"/>
                        </a:tabLst>
                      </a:pPr>
                      <a:r>
                        <a:rPr b="0" i="1" lang="zh-CN" sz="1600" spc="-1" strike="noStrike">
                          <a:latin typeface="Verdana"/>
                        </a:rPr>
                        <a:t>竞争对手 </a:t>
                      </a:r>
                      <a:r>
                        <a:rPr b="0" i="1" lang="en-US" sz="1600" spc="-1" strike="noStrike">
                          <a:latin typeface="Verdana"/>
                        </a:rPr>
                        <a:t>7</a:t>
                      </a:r>
                      <a:endParaRPr b="0" lang="en-US" sz="1600" spc="-1" strike="noStrike">
                        <a:latin typeface="Arial"/>
                      </a:endParaRPr>
                    </a:p>
                  </a:txBody>
                  <a:tcPr anchor="ctr" marL="70920" marR="70920">
                    <a:lnL>
                      <a:noFill/>
                    </a:lnL>
                    <a:lnR w="12240">
                      <a:solidFill>
                        <a:srgbClr val="7f7f7f"/>
                      </a:solidFill>
                    </a:lnR>
                    <a:lnT>
                      <a:noFill/>
                    </a:lnT>
                    <a:lnB>
                      <a:noFill/>
                    </a:lnB>
                    <a:solidFill>
                      <a:srgbClr val="ffffff"/>
                    </a:solidFill>
                  </a:tcPr>
                </a:tc>
                <a:tc>
                  <a:txBody>
                    <a:bodyPr lIns="70920" rIns="70920" anchor="ctr">
                      <a:noAutofit/>
                    </a:bodyPr>
                    <a:p>
                      <a:pPr algn="ctr">
                        <a:lnSpc>
                          <a:spcPts val="1049"/>
                        </a:lnSpc>
                        <a:buNone/>
                      </a:pPr>
                      <a:r>
                        <a:rPr b="0" lang="en-GB" sz="1600" spc="-1" strike="noStrike">
                          <a:solidFill>
                            <a:srgbClr val="3f4043"/>
                          </a:solidFill>
                          <a:latin typeface="Verdana"/>
                          <a:ea typeface="Times New Roman"/>
                        </a:rPr>
                        <a:t>Freeze</a:t>
                      </a:r>
                      <a:endParaRPr b="0" lang="en-US" sz="1600" spc="-1" strike="noStrike">
                        <a:latin typeface="Arial"/>
                      </a:endParaRPr>
                    </a:p>
                  </a:txBody>
                  <a:tcPr anchor="ctr" marL="70920" marR="70920">
                    <a:lnL w="12240">
                      <a:solidFill>
                        <a:srgbClr val="7f7f7f"/>
                      </a:solidFill>
                    </a:lnL>
                    <a:lnR w="12240">
                      <a:solidFill>
                        <a:srgbClr val="7f7f7f"/>
                      </a:solidFill>
                    </a:lnR>
                    <a:lnT>
                      <a:noFill/>
                    </a:lnT>
                    <a:lnB>
                      <a:noFill/>
                    </a:lnB>
                    <a:solidFill>
                      <a:srgbClr val="ffffff"/>
                    </a:solidFill>
                  </a:tcPr>
                </a:tc>
                <a:tc>
                  <a:txBody>
                    <a:bodyPr lIns="70920" rIns="70920" anchor="ctr">
                      <a:noAutofit/>
                    </a:bodyPr>
                    <a:p>
                      <a:pPr algn="ctr">
                        <a:lnSpc>
                          <a:spcPts val="1049"/>
                        </a:lnSpc>
                        <a:buNone/>
                      </a:pPr>
                      <a:r>
                        <a:rPr b="0" lang="en-GB" sz="1600" spc="-1" strike="noStrike">
                          <a:solidFill>
                            <a:srgbClr val="000000"/>
                          </a:solidFill>
                          <a:latin typeface="Verdana"/>
                          <a:ea typeface="Calibri"/>
                        </a:rPr>
                        <a:t>+++</a:t>
                      </a:r>
                      <a:endParaRPr b="0" lang="en-US" sz="1600" spc="-1" strike="noStrike">
                        <a:latin typeface="Arial"/>
                      </a:endParaRPr>
                    </a:p>
                  </a:txBody>
                  <a:tcPr anchor="ctr" marL="70920" marR="70920">
                    <a:lnL w="12240">
                      <a:solidFill>
                        <a:srgbClr val="7f7f7f"/>
                      </a:solidFill>
                    </a:lnL>
                    <a:lnR w="12240">
                      <a:solidFill>
                        <a:srgbClr val="ffffff"/>
                      </a:solidFill>
                    </a:lnR>
                    <a:lnT>
                      <a:noFill/>
                    </a:lnT>
                    <a:lnB>
                      <a:noFill/>
                    </a:lnB>
                    <a:solidFill>
                      <a:srgbClr val="f2f2f2"/>
                    </a:solidFill>
                  </a:tcPr>
                </a:tc>
                <a:tc>
                  <a:txBody>
                    <a:bodyPr lIns="70920" rIns="70920" anchor="ctr">
                      <a:noAutofit/>
                    </a:bodyPr>
                    <a:p>
                      <a:pPr algn="ctr">
                        <a:lnSpc>
                          <a:spcPts val="1049"/>
                        </a:lnSpc>
                        <a:buNone/>
                      </a:pPr>
                      <a:r>
                        <a:rPr b="0" lang="en-GB" sz="1600" spc="-1" strike="noStrike">
                          <a:solidFill>
                            <a:srgbClr val="000000"/>
                          </a:solidFill>
                          <a:latin typeface="Verdana"/>
                          <a:ea typeface="Calibri"/>
                        </a:rPr>
                        <a:t>++</a:t>
                      </a:r>
                      <a:endParaRPr b="0" lang="en-US" sz="1600" spc="-1" strike="noStrike">
                        <a:latin typeface="Arial"/>
                      </a:endParaRPr>
                    </a:p>
                  </a:txBody>
                  <a:tcPr anchor="ctr" marL="70920" marR="70920">
                    <a:lnL>
                      <a:noFill/>
                    </a:lnL>
                    <a:lnR>
                      <a:noFill/>
                    </a:lnR>
                    <a:lnT>
                      <a:noFill/>
                    </a:lnT>
                    <a:lnB>
                      <a:noFill/>
                    </a:lnB>
                    <a:solidFill>
                      <a:srgbClr val="f2f2f2"/>
                    </a:solidFill>
                  </a:tcPr>
                </a:tc>
                <a:tc>
                  <a:txBody>
                    <a:bodyPr lIns="70920" rIns="70920" anchor="ctr">
                      <a:noAutofit/>
                    </a:bodyPr>
                    <a:p>
                      <a:pPr algn="ctr">
                        <a:lnSpc>
                          <a:spcPts val="1049"/>
                        </a:lnSpc>
                        <a:buNone/>
                      </a:pPr>
                      <a:r>
                        <a:rPr b="0" lang="en-GB" sz="1600" spc="-1" strike="noStrike">
                          <a:solidFill>
                            <a:srgbClr val="000000"/>
                          </a:solidFill>
                          <a:latin typeface="Verdana"/>
                          <a:ea typeface="Calibri"/>
                        </a:rPr>
                        <a:t>+++</a:t>
                      </a:r>
                      <a:endParaRPr b="0" lang="en-US" sz="1600" spc="-1" strike="noStrike">
                        <a:latin typeface="Arial"/>
                      </a:endParaRPr>
                    </a:p>
                  </a:txBody>
                  <a:tcPr anchor="ctr" marL="70920" marR="70920">
                    <a:lnL>
                      <a:noFill/>
                    </a:lnL>
                    <a:lnR>
                      <a:noFill/>
                    </a:lnR>
                    <a:lnT>
                      <a:noFill/>
                    </a:lnT>
                    <a:lnB>
                      <a:noFill/>
                    </a:lnB>
                    <a:solidFill>
                      <a:srgbClr val="f2f2f2"/>
                    </a:solidFill>
                  </a:tcPr>
                </a:tc>
              </a:tr>
            </a:tbl>
          </a:graphicData>
        </a:graphic>
      </p:graphicFrame>
      <p:sp>
        <p:nvSpPr>
          <p:cNvPr id="175" name="TextBox 12"/>
          <p:cNvSpPr/>
          <p:nvPr/>
        </p:nvSpPr>
        <p:spPr>
          <a:xfrm>
            <a:off x="1445040" y="5420880"/>
            <a:ext cx="6095160" cy="339120"/>
          </a:xfrm>
          <a:prstGeom prst="rect">
            <a:avLst/>
          </a:prstGeom>
          <a:noFill/>
          <a:ln w="0">
            <a:noFill/>
          </a:ln>
        </p:spPr>
        <p:style>
          <a:lnRef idx="0"/>
          <a:fillRef idx="0"/>
          <a:effectRef idx="0"/>
          <a:fontRef idx="minor"/>
        </p:style>
        <p:txBody>
          <a:bodyPr lIns="38160" rIns="38160" tIns="25560" bIns="25560" anchor="t">
            <a:normAutofit fontScale="57000"/>
          </a:bodyPr>
          <a:p>
            <a:pPr>
              <a:lnSpc>
                <a:spcPct val="112000"/>
              </a:lnSpc>
              <a:buNone/>
            </a:pPr>
            <a:r>
              <a:rPr b="0" lang="en-GB" sz="1470" spc="-1" strike="noStrike">
                <a:solidFill>
                  <a:srgbClr val="3f4043"/>
                </a:solidFill>
                <a:latin typeface="Verdana"/>
                <a:ea typeface="DejaVu Sans"/>
              </a:rPr>
              <a:t>Ranked from good (+++) to bad (---) performance</a:t>
            </a:r>
            <a:endParaRPr b="0" lang="en-US" sz="1470" spc="-1" strike="noStrike">
              <a:latin typeface="Arial"/>
            </a:endParaRPr>
          </a:p>
          <a:p>
            <a:pPr>
              <a:lnSpc>
                <a:spcPct val="112000"/>
              </a:lnSpc>
              <a:buNone/>
            </a:pPr>
            <a:r>
              <a:rPr b="0" lang="zh-CN" sz="1470" spc="-1" strike="noStrike">
                <a:solidFill>
                  <a:srgbClr val="3f4043"/>
                </a:solidFill>
                <a:latin typeface="Verdana"/>
                <a:ea typeface="DejaVu Sans"/>
              </a:rPr>
              <a:t>从优秀（</a:t>
            </a:r>
            <a:r>
              <a:rPr b="0" lang="en-GB" sz="1470" spc="-1" strike="noStrike">
                <a:solidFill>
                  <a:srgbClr val="3f4043"/>
                </a:solidFill>
                <a:latin typeface="Verdana"/>
                <a:ea typeface="DejaVu Sans"/>
              </a:rPr>
              <a:t>+++</a:t>
            </a:r>
            <a:r>
              <a:rPr b="0" lang="zh-CN" sz="1470" spc="-1" strike="noStrike">
                <a:solidFill>
                  <a:srgbClr val="3f4043"/>
                </a:solidFill>
                <a:latin typeface="Verdana"/>
                <a:ea typeface="DejaVu Sans"/>
              </a:rPr>
              <a:t>）到较差（</a:t>
            </a:r>
            <a:r>
              <a:rPr b="0" lang="en-GB" sz="1470" spc="-1" strike="noStrike">
                <a:solidFill>
                  <a:srgbClr val="3f4043"/>
                </a:solidFill>
                <a:latin typeface="Verdana"/>
                <a:ea typeface="DejaVu Sans"/>
              </a:rPr>
              <a:t>---</a:t>
            </a:r>
            <a:r>
              <a:rPr b="0" lang="zh-CN" sz="1470" spc="-1" strike="noStrike">
                <a:solidFill>
                  <a:srgbClr val="3f4043"/>
                </a:solidFill>
                <a:latin typeface="Verdana"/>
                <a:ea typeface="DejaVu Sans"/>
              </a:rPr>
              <a:t>）进行排名</a:t>
            </a:r>
            <a:endParaRPr b="0" lang="en-US" sz="1470" spc="-1" strike="noStrike">
              <a:latin typeface="Arial"/>
            </a:endParaRPr>
          </a:p>
        </p:txBody>
      </p:sp>
      <p:sp>
        <p:nvSpPr>
          <p:cNvPr id="176" name="TextBox 13"/>
          <p:cNvSpPr/>
          <p:nvPr/>
        </p:nvSpPr>
        <p:spPr>
          <a:xfrm>
            <a:off x="879840" y="6371640"/>
            <a:ext cx="6691320" cy="454320"/>
          </a:xfrm>
          <a:prstGeom prst="rect">
            <a:avLst/>
          </a:prstGeom>
          <a:noFill/>
          <a:ln w="0">
            <a:noFill/>
          </a:ln>
        </p:spPr>
        <p:style>
          <a:lnRef idx="0"/>
          <a:fillRef idx="0"/>
          <a:effectRef idx="0"/>
          <a:fontRef idx="minor"/>
        </p:style>
        <p:txBody>
          <a:bodyPr lIns="38160" rIns="38160" tIns="25560" bIns="25560" anchor="t">
            <a:normAutofit fontScale="88000"/>
          </a:bodyPr>
          <a:p>
            <a:pPr>
              <a:lnSpc>
                <a:spcPct val="112000"/>
              </a:lnSpc>
              <a:buNone/>
            </a:pPr>
            <a:r>
              <a:rPr b="0" lang="en-US" sz="1340" spc="-1" strike="noStrike">
                <a:solidFill>
                  <a:srgbClr val="b1b2b5"/>
                </a:solidFill>
                <a:latin typeface="Verdana"/>
                <a:ea typeface="DejaVu Sans"/>
              </a:rPr>
              <a:t>For internal use only </a:t>
            </a:r>
            <a:r>
              <a:rPr b="0" lang="en-US" sz="1340" spc="-1" strike="noStrike">
                <a:solidFill>
                  <a:srgbClr val="3f4043"/>
                </a:solidFill>
                <a:latin typeface="Verdana"/>
                <a:ea typeface="DejaVu Sans"/>
              </a:rPr>
              <a:t>*Data based on own benchmark study results</a:t>
            </a:r>
            <a:endParaRPr b="0" lang="en-US" sz="1340" spc="-1" strike="noStrike">
              <a:latin typeface="Arial"/>
            </a:endParaRPr>
          </a:p>
          <a:p>
            <a:pPr>
              <a:lnSpc>
                <a:spcPct val="112000"/>
              </a:lnSpc>
              <a:buNone/>
            </a:pPr>
            <a:r>
              <a:rPr b="0" lang="zh-CN" sz="1340" spc="-1" strike="noStrike">
                <a:solidFill>
                  <a:srgbClr val="b1b2b5"/>
                </a:solidFill>
                <a:latin typeface="Verdana"/>
                <a:ea typeface="DejaVu Sans"/>
              </a:rPr>
              <a:t>仅供内部使用</a:t>
            </a:r>
            <a:r>
              <a:rPr b="0" lang="en-US" sz="1340" spc="-1" strike="noStrike">
                <a:solidFill>
                  <a:srgbClr val="3f4043"/>
                </a:solidFill>
                <a:latin typeface="Verdana"/>
                <a:ea typeface="DejaVu Sans"/>
              </a:rPr>
              <a:t>*</a:t>
            </a:r>
            <a:r>
              <a:rPr b="0" lang="zh-CN" sz="1340" spc="-1" strike="noStrike">
                <a:solidFill>
                  <a:srgbClr val="3f4043"/>
                </a:solidFill>
                <a:latin typeface="Verdana"/>
                <a:ea typeface="DejaVu Sans"/>
              </a:rPr>
              <a:t>数据基于我们自己的基准研究结果</a:t>
            </a:r>
            <a:endParaRPr b="0" lang="en-US" sz="1340" spc="-1" strike="noStrike">
              <a:latin typeface="Arial"/>
            </a:endParaRPr>
          </a:p>
        </p:txBody>
      </p:sp>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77" name="Object 6"/>
          <p:cNvGraphicFramePr/>
          <p:nvPr/>
        </p:nvGraphicFramePr>
        <p:xfrm>
          <a:off x="1440" y="1440"/>
          <a:ext cx="720" cy="720"/>
        </p:xfrm>
        <a:graphic>
          <a:graphicData uri="http://schemas.openxmlformats.org/presentationml/2006/ole">
            <p:oleObj r:id="rId1" spid="">
              <p:embed/>
              <p:pic>
                <p:nvPicPr>
                  <p:cNvPr id="178" name="Object 6" descr=""/>
                  <p:cNvPicPr/>
                  <p:nvPr/>
                </p:nvPicPr>
                <p:blipFill>
                  <a:blip r:embed="rId2"/>
                  <a:stretch/>
                </p:blipFill>
                <p:spPr>
                  <a:xfrm>
                    <a:off x="1440" y="1440"/>
                    <a:ext cx="720" cy="720"/>
                  </a:xfrm>
                  <a:prstGeom prst="rect">
                    <a:avLst/>
                  </a:prstGeom>
                  <a:ln w="0">
                    <a:noFill/>
                  </a:ln>
                </p:spPr>
              </p:pic>
            </p:oleObj>
          </a:graphicData>
        </a:graphic>
      </p:graphicFrame>
      <p:sp>
        <p:nvSpPr>
          <p:cNvPr id="179" name="PlaceHolder 1"/>
          <p:cNvSpPr>
            <a:spLocks noGrp="1"/>
          </p:cNvSpPr>
          <p:nvPr>
            <p:ph type="title"/>
          </p:nvPr>
        </p:nvSpPr>
        <p:spPr>
          <a:xfrm>
            <a:off x="459000" y="429840"/>
            <a:ext cx="11416680" cy="674280"/>
          </a:xfrm>
          <a:prstGeom prst="rect">
            <a:avLst/>
          </a:prstGeom>
          <a:noFill/>
          <a:ln w="0">
            <a:noFill/>
          </a:ln>
        </p:spPr>
        <p:txBody>
          <a:bodyPr lIns="38160" rIns="38160" tIns="25560" bIns="25560" anchor="t">
            <a:normAutofit fontScale="72000"/>
          </a:bodyPr>
          <a:p>
            <a:pPr>
              <a:lnSpc>
                <a:spcPct val="90000"/>
              </a:lnSpc>
              <a:buNone/>
            </a:pPr>
            <a:r>
              <a:rPr b="0" lang="en-US" sz="2400" spc="-1" strike="noStrike">
                <a:solidFill>
                  <a:srgbClr val="0094d9"/>
                </a:solidFill>
                <a:latin typeface="Verdana"/>
              </a:rPr>
              <a:t>Where: No difference observed in functionality between spray dried and freeze dried lactoferrin</a:t>
            </a:r>
            <a:endParaRPr b="0" lang="en-US" sz="2400" spc="-1" strike="noStrike">
              <a:latin typeface="Arial"/>
            </a:endParaRPr>
          </a:p>
          <a:p>
            <a:pPr>
              <a:lnSpc>
                <a:spcPct val="90000"/>
              </a:lnSpc>
              <a:buNone/>
            </a:pPr>
            <a:r>
              <a:rPr b="0" lang="zh-CN" sz="2400" spc="-1" strike="noStrike">
                <a:solidFill>
                  <a:srgbClr val="0094d9"/>
                </a:solidFill>
                <a:latin typeface="Verdana"/>
              </a:rPr>
              <a:t>地点：喷雾干燥乳铁蛋白和冷冻干燥乳铁蛋白的功能没有差异</a:t>
            </a:r>
            <a:endParaRPr b="0" lang="en-US" sz="2400" spc="-1" strike="noStrike">
              <a:latin typeface="Arial"/>
            </a:endParaRPr>
          </a:p>
        </p:txBody>
      </p:sp>
      <p:pic>
        <p:nvPicPr>
          <p:cNvPr id="180" name="Content Placeholder 9" descr=""/>
          <p:cNvPicPr/>
          <p:nvPr/>
        </p:nvPicPr>
        <p:blipFill>
          <a:blip r:embed="rId3"/>
          <a:stretch/>
        </p:blipFill>
        <p:spPr>
          <a:xfrm>
            <a:off x="2677680" y="2186640"/>
            <a:ext cx="4326480" cy="3413880"/>
          </a:xfrm>
          <a:prstGeom prst="rect">
            <a:avLst/>
          </a:prstGeom>
          <a:ln w="0">
            <a:noFill/>
          </a:ln>
        </p:spPr>
      </p:pic>
      <p:pic>
        <p:nvPicPr>
          <p:cNvPr id="181" name="Content Placeholder 10" descr=""/>
          <p:cNvPicPr/>
          <p:nvPr/>
        </p:nvPicPr>
        <p:blipFill>
          <a:blip r:embed="rId4"/>
          <a:stretch/>
        </p:blipFill>
        <p:spPr>
          <a:xfrm>
            <a:off x="7106760" y="2174400"/>
            <a:ext cx="4944240" cy="3425760"/>
          </a:xfrm>
          <a:prstGeom prst="rect">
            <a:avLst/>
          </a:prstGeom>
          <a:ln w="0">
            <a:noFill/>
          </a:ln>
        </p:spPr>
      </p:pic>
      <p:sp>
        <p:nvSpPr>
          <p:cNvPr id="182" name="Text Placeholder 4"/>
          <p:cNvSpPr/>
          <p:nvPr/>
        </p:nvSpPr>
        <p:spPr>
          <a:xfrm>
            <a:off x="2677680" y="1810800"/>
            <a:ext cx="4326480" cy="375120"/>
          </a:xfrm>
          <a:prstGeom prst="rect">
            <a:avLst/>
          </a:prstGeom>
          <a:noFill/>
          <a:ln w="0">
            <a:noFill/>
          </a:ln>
        </p:spPr>
        <p:style>
          <a:lnRef idx="0"/>
          <a:fillRef idx="0"/>
          <a:effectRef idx="0"/>
          <a:fontRef idx="minor"/>
        </p:style>
        <p:txBody>
          <a:bodyPr lIns="38160" rIns="38160" tIns="25560" bIns="25560" anchor="t">
            <a:normAutofit fontScale="38000"/>
          </a:bodyPr>
          <a:p>
            <a:pPr marL="235080" indent="-235080" algn="ctr">
              <a:lnSpc>
                <a:spcPct val="113000"/>
              </a:lnSpc>
              <a:spcBef>
                <a:spcPts val="1599"/>
              </a:spcBef>
              <a:buClr>
                <a:srgbClr val="3f4043"/>
              </a:buClr>
              <a:buFont typeface="Arial"/>
              <a:buChar char="•"/>
            </a:pPr>
            <a:r>
              <a:rPr b="0" lang="en-US" sz="1870" spc="-1" strike="noStrike">
                <a:solidFill>
                  <a:srgbClr val="3f4043"/>
                </a:solidFill>
                <a:latin typeface="Verdana"/>
                <a:ea typeface="DejaVu Sans"/>
              </a:rPr>
              <a:t>Iron binding capacity</a:t>
            </a:r>
            <a:endParaRPr b="0" lang="en-US" sz="1870" spc="-1" strike="noStrike">
              <a:latin typeface="Arial"/>
            </a:endParaRPr>
          </a:p>
          <a:p>
            <a:pPr marL="235080" indent="-235080" algn="ctr">
              <a:lnSpc>
                <a:spcPct val="113000"/>
              </a:lnSpc>
              <a:spcBef>
                <a:spcPts val="1599"/>
              </a:spcBef>
              <a:buClr>
                <a:srgbClr val="3f4043"/>
              </a:buClr>
              <a:buFont typeface="Arial"/>
              <a:buChar char="•"/>
            </a:pPr>
            <a:r>
              <a:rPr b="0" lang="zh-CN" sz="1870" spc="-1" strike="noStrike">
                <a:solidFill>
                  <a:srgbClr val="3f4043"/>
                </a:solidFill>
                <a:latin typeface="Verdana"/>
                <a:ea typeface="DejaVu Sans"/>
              </a:rPr>
              <a:t>铁结合能力</a:t>
            </a:r>
            <a:endParaRPr b="0" lang="en-US" sz="1870" spc="-1" strike="noStrike">
              <a:latin typeface="Arial"/>
            </a:endParaRPr>
          </a:p>
        </p:txBody>
      </p:sp>
      <p:sp>
        <p:nvSpPr>
          <p:cNvPr id="183" name="Text Placeholder 5"/>
          <p:cNvSpPr/>
          <p:nvPr/>
        </p:nvSpPr>
        <p:spPr>
          <a:xfrm>
            <a:off x="7106760" y="1842480"/>
            <a:ext cx="4944240" cy="375120"/>
          </a:xfrm>
          <a:prstGeom prst="rect">
            <a:avLst/>
          </a:prstGeom>
          <a:noFill/>
          <a:ln w="0">
            <a:noFill/>
          </a:ln>
        </p:spPr>
        <p:style>
          <a:lnRef idx="0"/>
          <a:fillRef idx="0"/>
          <a:effectRef idx="0"/>
          <a:fontRef idx="minor"/>
        </p:style>
        <p:txBody>
          <a:bodyPr lIns="38160" rIns="38160" tIns="25560" bIns="25560" anchor="t">
            <a:normAutofit fontScale="38000"/>
          </a:bodyPr>
          <a:p>
            <a:pPr marL="235080" indent="-235080" algn="ctr">
              <a:lnSpc>
                <a:spcPct val="113000"/>
              </a:lnSpc>
              <a:spcBef>
                <a:spcPts val="1599"/>
              </a:spcBef>
              <a:buClr>
                <a:srgbClr val="3f4043"/>
              </a:buClr>
              <a:buFont typeface="Arial"/>
              <a:buChar char="•"/>
            </a:pPr>
            <a:r>
              <a:rPr b="0" lang="en-US" sz="1870" spc="-1" strike="noStrike">
                <a:solidFill>
                  <a:srgbClr val="3f4043"/>
                </a:solidFill>
                <a:latin typeface="Verdana"/>
                <a:ea typeface="DejaVu Sans"/>
              </a:rPr>
              <a:t>E coli inhibition</a:t>
            </a:r>
            <a:endParaRPr b="0" lang="en-US" sz="1870" spc="-1" strike="noStrike">
              <a:latin typeface="Arial"/>
            </a:endParaRPr>
          </a:p>
          <a:p>
            <a:pPr marL="235080" indent="-235080" algn="ctr">
              <a:lnSpc>
                <a:spcPct val="113000"/>
              </a:lnSpc>
              <a:spcBef>
                <a:spcPts val="1599"/>
              </a:spcBef>
              <a:buClr>
                <a:srgbClr val="3f4043"/>
              </a:buClr>
              <a:buFont typeface="Arial"/>
              <a:buChar char="•"/>
            </a:pPr>
            <a:r>
              <a:rPr b="0" lang="zh-CN" sz="1870" spc="-1" strike="noStrike">
                <a:solidFill>
                  <a:srgbClr val="3f4043"/>
                </a:solidFill>
                <a:latin typeface="Verdana"/>
                <a:ea typeface="DejaVu Sans"/>
              </a:rPr>
              <a:t>大肠杆菌抑制</a:t>
            </a:r>
            <a:endParaRPr b="0" lang="en-US" sz="1870" spc="-1" strike="noStrike">
              <a:latin typeface="Arial"/>
            </a:endParaRPr>
          </a:p>
        </p:txBody>
      </p:sp>
      <p:graphicFrame>
        <p:nvGraphicFramePr>
          <p:cNvPr id="184" name="Table 8"/>
          <p:cNvGraphicFramePr/>
          <p:nvPr/>
        </p:nvGraphicFramePr>
        <p:xfrm>
          <a:off x="391320" y="1804680"/>
          <a:ext cx="2183400" cy="4280760"/>
        </p:xfrm>
        <a:graphic>
          <a:graphicData uri="http://schemas.openxmlformats.org/drawingml/2006/table">
            <a:tbl>
              <a:tblPr/>
              <a:tblGrid>
                <a:gridCol w="1384200"/>
                <a:gridCol w="799560"/>
              </a:tblGrid>
              <a:tr h="397440">
                <a:tc>
                  <a:txBody>
                    <a:bodyPr lIns="70920" rIns="70920" anchor="ctr">
                      <a:noAutofit/>
                    </a:bodyPr>
                    <a:p>
                      <a:r>
                        <a:rPr b="1" i="1" lang="en-US" sz="1400" spc="-1" strike="noStrike">
                          <a:solidFill/>
                          <a:latin typeface="Verdana"/>
                        </a:rPr>
                        <a:t>Company</a:t>
                      </a:r>
                      <a:endParaRPr b="0" lang="en-US" sz="1400" spc="-1" strike="noStrike">
                        <a:latin typeface="Arial"/>
                      </a:endParaRPr>
                    </a:p>
                    <a:p>
                      <a:pPr algn="ctr">
                        <a:lnSpc>
                          <a:spcPts val="1049"/>
                        </a:lnSpc>
                        <a:buNone/>
                      </a:pPr>
                      <a:r>
                        <a:rPr b="1" i="1" lang="zh-CN" sz="1400" spc="-1" strike="noStrike">
                          <a:latin typeface="Verdana"/>
                        </a:rPr>
                        <a:t>公司</a:t>
                      </a:r>
                      <a:endParaRPr b="0" lang="en-US" sz="1400" spc="-1" strike="noStrike">
                        <a:latin typeface="Arial"/>
                      </a:endParaRPr>
                    </a:p>
                  </a:txBody>
                  <a:tcPr anchor="ctr" marL="70920" marR="70920">
                    <a:lnL w="12240">
                      <a:solidFill>
                        <a:srgbClr val="3f4043"/>
                      </a:solidFill>
                    </a:lnL>
                    <a:lnR>
                      <a:noFill/>
                    </a:lnR>
                    <a:lnT w="12240">
                      <a:solidFill>
                        <a:srgbClr val="3f4043"/>
                      </a:solidFill>
                    </a:lnT>
                    <a:lnB w="12240">
                      <a:solidFill>
                        <a:srgbClr val="7f7f7f"/>
                      </a:solidFill>
                    </a:lnB>
                    <a:noFill/>
                  </a:tcPr>
                </a:tc>
                <a:tc>
                  <a:tcPr anchor="ctr" marL="70920" marR="70920">
                    <a:lnL>
                      <a:noFill/>
                    </a:lnL>
                    <a:lnR w="12240">
                      <a:solidFill>
                        <a:srgbClr val="3f4043"/>
                      </a:solidFill>
                    </a:lnR>
                    <a:lnT w="12240">
                      <a:solidFill>
                        <a:srgbClr val="3f4043"/>
                      </a:solidFill>
                    </a:lnT>
                    <a:lnB w="12240">
                      <a:solidFill>
                        <a:srgbClr val="7f7f7f"/>
                      </a:solidFill>
                    </a:lnB>
                    <a:noFill/>
                  </a:tcPr>
                </a:tc>
              </a:tr>
              <a:tr h="380520">
                <a:tc>
                  <a:txBody>
                    <a:bodyPr lIns="70920" rIns="70920" anchor="ctr">
                      <a:noAutofit/>
                    </a:bodyPr>
                    <a:p>
                      <a:r>
                        <a:rPr b="0" i="1" lang="en-US" sz="1400" spc="-1" strike="noStrike">
                          <a:solidFill/>
                          <a:latin typeface="Verdana"/>
                        </a:rPr>
                        <a:t>Veghel</a:t>
                      </a:r>
                      <a:endParaRPr b="0" lang="en-US" sz="1400" spc="-1" strike="noStrike">
                        <a:latin typeface="Arial"/>
                      </a:endParaRPr>
                    </a:p>
                    <a:p>
                      <a:pPr algn="ctr">
                        <a:lnSpc>
                          <a:spcPts val="1049"/>
                        </a:lnSpc>
                        <a:buNone/>
                      </a:pPr>
                      <a:r>
                        <a:rPr b="0" i="1" lang="zh-CN" sz="1400" spc="-1" strike="noStrike">
                          <a:latin typeface="Verdana"/>
                        </a:rPr>
                        <a:t>维赫尔</a:t>
                      </a:r>
                      <a:endParaRPr b="0" lang="en-US" sz="1400" spc="-1" strike="noStrike">
                        <a:latin typeface="Arial"/>
                      </a:endParaRPr>
                    </a:p>
                  </a:txBody>
                  <a:tcPr anchor="ctr" marL="70920" marR="70920">
                    <a:lnL w="12240">
                      <a:solidFill>
                        <a:srgbClr val="3f4043"/>
                      </a:solidFill>
                    </a:lnL>
                    <a:lnR w="12240">
                      <a:solidFill>
                        <a:srgbClr val="7f7f7f"/>
                      </a:solidFill>
                    </a:lnR>
                    <a:lnT w="12240">
                      <a:solidFill>
                        <a:srgbClr val="7f7f7f"/>
                      </a:solidFill>
                    </a:lnT>
                    <a:lnB w="12240">
                      <a:solidFill>
                        <a:srgbClr val="ffffff"/>
                      </a:solidFill>
                    </a:lnB>
                    <a:noFill/>
                  </a:tcPr>
                </a:tc>
                <a:tc>
                  <a:txBody>
                    <a:bodyPr lIns="70920" rIns="70920" anchor="ctr">
                      <a:noAutofit/>
                    </a:bodyPr>
                    <a:p>
                      <a:r>
                        <a:rPr b="0" lang="en-US" sz="1400" spc="-1" strike="noStrike">
                          <a:solidFill/>
                          <a:latin typeface="Verdana"/>
                        </a:rPr>
                        <a:t>Spray</a:t>
                      </a:r>
                      <a:endParaRPr b="0" lang="en-US" sz="1400" spc="-1" strike="noStrike">
                        <a:latin typeface="Arial"/>
                      </a:endParaRPr>
                    </a:p>
                    <a:p>
                      <a:pPr algn="ctr">
                        <a:lnSpc>
                          <a:spcPts val="1049"/>
                        </a:lnSpc>
                        <a:buNone/>
                      </a:pPr>
                      <a:r>
                        <a:rPr b="0" lang="zh-CN" sz="1400" spc="-1" strike="noStrike">
                          <a:latin typeface="Verdana"/>
                        </a:rPr>
                        <a:t>喷涂</a:t>
                      </a:r>
                      <a:endParaRPr b="0" lang="en-US" sz="1400" spc="-1" strike="noStrike">
                        <a:latin typeface="Arial"/>
                      </a:endParaRPr>
                    </a:p>
                  </a:txBody>
                  <a:tcPr anchor="ctr" marL="70920" marR="70920">
                    <a:lnL w="12240">
                      <a:solidFill>
                        <a:srgbClr val="7f7f7f"/>
                      </a:solidFill>
                    </a:lnL>
                    <a:lnR w="12240">
                      <a:solidFill>
                        <a:srgbClr val="3f4043"/>
                      </a:solidFill>
                    </a:lnR>
                    <a:lnT w="12240">
                      <a:solidFill>
                        <a:srgbClr val="7f7f7f"/>
                      </a:solidFill>
                    </a:lnT>
                    <a:lnB w="12240">
                      <a:solidFill>
                        <a:srgbClr val="ffffff"/>
                      </a:solidFill>
                    </a:lnB>
                    <a:noFill/>
                  </a:tcPr>
                </a:tc>
              </a:tr>
              <a:tr h="376920">
                <a:tc>
                  <a:txBody>
                    <a:bodyPr lIns="70920" rIns="70920" anchor="ctr">
                      <a:noAutofit/>
                    </a:bodyPr>
                    <a:p>
                      <a:pPr algn="ctr">
                        <a:lnSpc>
                          <a:spcPts val="1049"/>
                        </a:lnSpc>
                        <a:buNone/>
                      </a:pPr>
                      <a:r>
                        <a:rPr b="0" i="1" lang="en-GB" sz="1400" spc="-1" strike="noStrike">
                          <a:solidFill>
                            <a:srgbClr val="000000"/>
                          </a:solidFill>
                          <a:latin typeface="Verdana"/>
                          <a:ea typeface="Calibri"/>
                        </a:rPr>
                        <a:t>UDAD</a:t>
                      </a:r>
                      <a:endParaRPr b="0" lang="en-US" sz="1400" spc="-1" strike="noStrike">
                        <a:latin typeface="Arial"/>
                      </a:endParaRPr>
                    </a:p>
                  </a:txBody>
                  <a:tcPr anchor="ctr" marL="70920" marR="70920">
                    <a:lnL w="12240">
                      <a:solidFill>
                        <a:srgbClr val="3f4043"/>
                      </a:solidFill>
                    </a:lnL>
                    <a:lnR w="12240">
                      <a:solidFill>
                        <a:srgbClr val="7f7f7f"/>
                      </a:solidFill>
                    </a:lnR>
                    <a:lnT>
                      <a:noFill/>
                    </a:lnT>
                    <a:lnB>
                      <a:noFill/>
                    </a:lnB>
                    <a:noFill/>
                  </a:tcPr>
                </a:tc>
                <a:tc>
                  <a:txBody>
                    <a:bodyPr lIns="70920" rIns="70920" anchor="ctr">
                      <a:noAutofit/>
                    </a:bodyPr>
                    <a:p>
                      <a:pPr algn="ctr">
                        <a:lnSpc>
                          <a:spcPts val="1049"/>
                        </a:lnSpc>
                        <a:buNone/>
                      </a:pPr>
                      <a:r>
                        <a:rPr b="0" lang="en-GB" sz="1400" spc="-1" strike="noStrike">
                          <a:solidFill>
                            <a:srgbClr val="3f4043"/>
                          </a:solidFill>
                          <a:latin typeface="Verdana"/>
                          <a:ea typeface="Times New Roman"/>
                        </a:rPr>
                        <a:t>Spray</a:t>
                      </a:r>
                      <a:endParaRPr b="0" lang="en-US" sz="1400" spc="-1" strike="noStrike">
                        <a:latin typeface="Arial"/>
                      </a:endParaRPr>
                    </a:p>
                  </a:txBody>
                  <a:tcPr anchor="ctr" marL="70920" marR="70920">
                    <a:lnL w="12240">
                      <a:solidFill>
                        <a:srgbClr val="7f7f7f"/>
                      </a:solidFill>
                    </a:lnL>
                    <a:lnR w="12240">
                      <a:solidFill>
                        <a:srgbClr val="3f4043"/>
                      </a:solidFill>
                    </a:lnR>
                    <a:lnT>
                      <a:noFill/>
                    </a:lnT>
                    <a:lnB>
                      <a:noFill/>
                    </a:lnB>
                    <a:noFill/>
                  </a:tcPr>
                </a:tc>
              </a:tr>
              <a:tr h="376920">
                <a:tc>
                  <a:txBody>
                    <a:bodyPr lIns="70920" rIns="70920" anchor="ctr">
                      <a:noAutofit/>
                    </a:bodyPr>
                    <a:p>
                      <a:r>
                        <a:rPr b="0" i="1" lang="en-US" sz="1400" spc="-1" strike="noStrike">
                          <a:solidFill/>
                          <a:latin typeface="Verdana"/>
                        </a:rPr>
                        <a:t>Competitor 1</a:t>
                      </a:r>
                      <a:endParaRPr b="0" lang="en-US" sz="1400" spc="-1" strike="noStrike">
                        <a:latin typeface="Arial"/>
                      </a:endParaRPr>
                    </a:p>
                    <a:p>
                      <a:pPr algn="ctr">
                        <a:lnSpc>
                          <a:spcPts val="1049"/>
                        </a:lnSpc>
                        <a:buNone/>
                      </a:pPr>
                      <a:r>
                        <a:rPr b="0" i="1" lang="zh-CN" sz="1400" spc="-1" strike="noStrike">
                          <a:latin typeface="Verdana"/>
                        </a:rPr>
                        <a:t>竞争对手</a:t>
                      </a:r>
                      <a:r>
                        <a:rPr b="0" i="1" lang="en-US" sz="1400" spc="-1" strike="noStrike">
                          <a:latin typeface="Verdana"/>
                        </a:rPr>
                        <a:t>1</a:t>
                      </a:r>
                      <a:endParaRPr b="0" lang="en-US" sz="1400" spc="-1" strike="noStrike">
                        <a:latin typeface="Arial"/>
                      </a:endParaRPr>
                    </a:p>
                  </a:txBody>
                  <a:tcPr anchor="ctr" marL="70920" marR="70920">
                    <a:lnL w="12240">
                      <a:solidFill>
                        <a:srgbClr val="3f4043"/>
                      </a:solidFill>
                    </a:lnL>
                    <a:lnR w="12240">
                      <a:solidFill>
                        <a:srgbClr val="7f7f7f"/>
                      </a:solidFill>
                    </a:lnR>
                    <a:lnT>
                      <a:noFill/>
                    </a:lnT>
                    <a:lnB>
                      <a:noFill/>
                    </a:lnB>
                    <a:noFill/>
                  </a:tcPr>
                </a:tc>
                <a:tc>
                  <a:txBody>
                    <a:bodyPr lIns="70920" rIns="70920" anchor="ctr">
                      <a:noAutofit/>
                    </a:bodyPr>
                    <a:p>
                      <a:r>
                        <a:rPr b="0" lang="en-US" sz="1400" spc="-1" strike="noStrike">
                          <a:solidFill/>
                          <a:latin typeface="Verdana"/>
                        </a:rPr>
                        <a:t>Freeze</a:t>
                      </a:r>
                      <a:endParaRPr b="0" lang="en-US" sz="1400" spc="-1" strike="noStrike">
                        <a:latin typeface="Arial"/>
                      </a:endParaRPr>
                    </a:p>
                    <a:p>
                      <a:pPr algn="ctr">
                        <a:lnSpc>
                          <a:spcPts val="1049"/>
                        </a:lnSpc>
                        <a:buNone/>
                      </a:pPr>
                      <a:r>
                        <a:rPr b="0" lang="zh-CN" sz="1400" spc="-1" strike="noStrike">
                          <a:latin typeface="Verdana"/>
                        </a:rPr>
                        <a:t>冷冻</a:t>
                      </a:r>
                      <a:endParaRPr b="0" lang="en-US" sz="1400" spc="-1" strike="noStrike">
                        <a:latin typeface="Arial"/>
                      </a:endParaRPr>
                    </a:p>
                  </a:txBody>
                  <a:tcPr anchor="ctr" marL="70920" marR="70920">
                    <a:lnL w="12240">
                      <a:solidFill>
                        <a:srgbClr val="7f7f7f"/>
                      </a:solidFill>
                    </a:lnL>
                    <a:lnR w="12240">
                      <a:solidFill>
                        <a:srgbClr val="3f4043"/>
                      </a:solidFill>
                    </a:lnR>
                    <a:lnT>
                      <a:noFill/>
                    </a:lnT>
                    <a:lnB>
                      <a:noFill/>
                    </a:lnB>
                    <a:noFill/>
                  </a:tcPr>
                </a:tc>
              </a:tr>
              <a:tr h="376920">
                <a:tc>
                  <a:txBody>
                    <a:bodyPr lIns="70920" rIns="70920" anchor="ctr">
                      <a:noAutofit/>
                    </a:bodyPr>
                    <a:p>
                      <a:r>
                        <a:rPr b="0" i="1" lang="en-US" sz="1400" spc="-1" strike="noStrike">
                          <a:solidFill/>
                          <a:latin typeface="Verdana"/>
                        </a:rPr>
                        <a:t>Competitor 2</a:t>
                      </a:r>
                      <a:endParaRPr b="0" lang="en-US" sz="1400" spc="-1" strike="noStrike">
                        <a:latin typeface="Arial"/>
                      </a:endParaRPr>
                    </a:p>
                    <a:p>
                      <a:pPr algn="ctr">
                        <a:lnSpc>
                          <a:spcPts val="1049"/>
                        </a:lnSpc>
                        <a:buNone/>
                        <a:tabLst>
                          <a:tab algn="l" pos="0"/>
                        </a:tabLst>
                      </a:pPr>
                      <a:r>
                        <a:rPr b="0" i="1" lang="zh-CN" sz="1400" spc="-1" strike="noStrike">
                          <a:latin typeface="Verdana"/>
                        </a:rPr>
                        <a:t>竞争对手</a:t>
                      </a:r>
                      <a:r>
                        <a:rPr b="0" i="1" lang="en-US" sz="1400" spc="-1" strike="noStrike">
                          <a:latin typeface="Verdana"/>
                        </a:rPr>
                        <a:t>2</a:t>
                      </a:r>
                      <a:endParaRPr b="0" lang="en-US" sz="1400" spc="-1" strike="noStrike">
                        <a:latin typeface="Arial"/>
                      </a:endParaRPr>
                    </a:p>
                  </a:txBody>
                  <a:tcPr anchor="ctr" marL="70920" marR="70920">
                    <a:lnL w="12240">
                      <a:solidFill>
                        <a:srgbClr val="3f4043"/>
                      </a:solidFill>
                    </a:lnL>
                    <a:lnR w="12240">
                      <a:solidFill>
                        <a:srgbClr val="7f7f7f"/>
                      </a:solidFill>
                    </a:lnR>
                    <a:lnT>
                      <a:noFill/>
                    </a:lnT>
                    <a:lnB>
                      <a:noFill/>
                    </a:lnB>
                    <a:noFill/>
                  </a:tcPr>
                </a:tc>
                <a:tc>
                  <a:txBody>
                    <a:bodyPr lIns="70920" rIns="70920" anchor="ctr">
                      <a:noAutofit/>
                    </a:bodyPr>
                    <a:p>
                      <a:pPr algn="ctr">
                        <a:lnSpc>
                          <a:spcPts val="1049"/>
                        </a:lnSpc>
                        <a:buNone/>
                      </a:pPr>
                      <a:r>
                        <a:rPr b="0" lang="en-GB" sz="1400" spc="-1" strike="noStrike">
                          <a:solidFill>
                            <a:srgbClr val="3f4043"/>
                          </a:solidFill>
                          <a:latin typeface="Verdana"/>
                          <a:ea typeface="Times New Roman"/>
                        </a:rPr>
                        <a:t>Spray</a:t>
                      </a:r>
                      <a:endParaRPr b="0" lang="en-US" sz="1400" spc="-1" strike="noStrike">
                        <a:latin typeface="Arial"/>
                      </a:endParaRPr>
                    </a:p>
                  </a:txBody>
                  <a:tcPr anchor="ctr" marL="70920" marR="70920">
                    <a:lnL w="12240">
                      <a:solidFill>
                        <a:srgbClr val="7f7f7f"/>
                      </a:solidFill>
                    </a:lnL>
                    <a:lnR w="12240">
                      <a:solidFill>
                        <a:srgbClr val="3f4043"/>
                      </a:solidFill>
                    </a:lnR>
                    <a:lnT>
                      <a:noFill/>
                    </a:lnT>
                    <a:lnB>
                      <a:noFill/>
                    </a:lnB>
                    <a:noFill/>
                  </a:tcPr>
                </a:tc>
              </a:tr>
              <a:tr h="376920">
                <a:tc>
                  <a:txBody>
                    <a:bodyPr lIns="70920" rIns="70920" anchor="ctr">
                      <a:noAutofit/>
                    </a:bodyPr>
                    <a:p>
                      <a:r>
                        <a:rPr b="0" i="1" lang="en-US" sz="1400" spc="-1" strike="noStrike">
                          <a:solidFill/>
                          <a:latin typeface="Verdana"/>
                        </a:rPr>
                        <a:t>Competitor 3</a:t>
                      </a:r>
                      <a:endParaRPr b="0" lang="en-US" sz="1400" spc="-1" strike="noStrike">
                        <a:latin typeface="Arial"/>
                      </a:endParaRPr>
                    </a:p>
                    <a:p>
                      <a:pPr algn="ctr">
                        <a:lnSpc>
                          <a:spcPts val="1049"/>
                        </a:lnSpc>
                        <a:buNone/>
                        <a:tabLst>
                          <a:tab algn="l" pos="0"/>
                        </a:tabLst>
                      </a:pPr>
                      <a:r>
                        <a:rPr b="0" i="1" lang="zh-CN" sz="1400" spc="-1" strike="noStrike">
                          <a:latin typeface="Verdana"/>
                        </a:rPr>
                        <a:t>竞争对手</a:t>
                      </a:r>
                      <a:r>
                        <a:rPr b="0" i="1" lang="en-US" sz="1400" spc="-1" strike="noStrike">
                          <a:latin typeface="Verdana"/>
                        </a:rPr>
                        <a:t>3</a:t>
                      </a:r>
                      <a:endParaRPr b="0" lang="en-US" sz="1400" spc="-1" strike="noStrike">
                        <a:latin typeface="Arial"/>
                      </a:endParaRPr>
                    </a:p>
                  </a:txBody>
                  <a:tcPr anchor="ctr" marL="70920" marR="70920">
                    <a:lnL w="12240">
                      <a:solidFill>
                        <a:srgbClr val="3f4043"/>
                      </a:solidFill>
                    </a:lnL>
                    <a:lnR w="12240">
                      <a:solidFill>
                        <a:srgbClr val="7f7f7f"/>
                      </a:solidFill>
                    </a:lnR>
                    <a:lnT>
                      <a:noFill/>
                    </a:lnT>
                    <a:lnB>
                      <a:noFill/>
                    </a:lnB>
                    <a:noFill/>
                  </a:tcPr>
                </a:tc>
                <a:tc>
                  <a:txBody>
                    <a:bodyPr lIns="70920" rIns="70920" anchor="ctr">
                      <a:noAutofit/>
                    </a:bodyPr>
                    <a:p>
                      <a:pPr algn="ctr">
                        <a:lnSpc>
                          <a:spcPts val="1049"/>
                        </a:lnSpc>
                        <a:buNone/>
                      </a:pPr>
                      <a:r>
                        <a:rPr b="0" lang="en-GB" sz="1400" spc="-1" strike="noStrike">
                          <a:solidFill>
                            <a:srgbClr val="3f4043"/>
                          </a:solidFill>
                          <a:latin typeface="Verdana"/>
                          <a:ea typeface="Times New Roman"/>
                        </a:rPr>
                        <a:t>Spray</a:t>
                      </a:r>
                      <a:endParaRPr b="0" lang="en-US" sz="1400" spc="-1" strike="noStrike">
                        <a:latin typeface="Arial"/>
                      </a:endParaRPr>
                    </a:p>
                  </a:txBody>
                  <a:tcPr anchor="ctr" marL="70920" marR="70920">
                    <a:lnL w="12240">
                      <a:solidFill>
                        <a:srgbClr val="7f7f7f"/>
                      </a:solidFill>
                    </a:lnL>
                    <a:lnR w="12240">
                      <a:solidFill>
                        <a:srgbClr val="3f4043"/>
                      </a:solidFill>
                    </a:lnR>
                    <a:lnT>
                      <a:noFill/>
                    </a:lnT>
                    <a:lnB>
                      <a:noFill/>
                    </a:lnB>
                    <a:noFill/>
                  </a:tcPr>
                </a:tc>
              </a:tr>
              <a:tr h="376920">
                <a:tc>
                  <a:txBody>
                    <a:bodyPr lIns="70920" rIns="70920" anchor="ctr">
                      <a:noAutofit/>
                    </a:bodyPr>
                    <a:p>
                      <a:r>
                        <a:rPr b="0" i="1" lang="en-US" sz="1400" spc="-1" strike="noStrike">
                          <a:solidFill/>
                          <a:latin typeface="Verdana"/>
                        </a:rPr>
                        <a:t>Competitor 4</a:t>
                      </a:r>
                      <a:endParaRPr b="0" lang="en-US" sz="1400" spc="-1" strike="noStrike">
                        <a:latin typeface="Arial"/>
                      </a:endParaRPr>
                    </a:p>
                    <a:p>
                      <a:pPr algn="ctr">
                        <a:lnSpc>
                          <a:spcPts val="1049"/>
                        </a:lnSpc>
                        <a:buNone/>
                        <a:tabLst>
                          <a:tab algn="l" pos="0"/>
                        </a:tabLst>
                      </a:pPr>
                      <a:r>
                        <a:rPr b="0" i="1" lang="zh-CN" sz="1400" spc="-1" strike="noStrike">
                          <a:latin typeface="Verdana"/>
                        </a:rPr>
                        <a:t>竞争对手</a:t>
                      </a:r>
                      <a:r>
                        <a:rPr b="0" i="1" lang="en-US" sz="1400" spc="-1" strike="noStrike">
                          <a:latin typeface="Verdana"/>
                        </a:rPr>
                        <a:t>4</a:t>
                      </a:r>
                      <a:endParaRPr b="0" lang="en-US" sz="1400" spc="-1" strike="noStrike">
                        <a:latin typeface="Arial"/>
                      </a:endParaRPr>
                    </a:p>
                  </a:txBody>
                  <a:tcPr anchor="ctr" marL="70920" marR="70920">
                    <a:lnL w="12240">
                      <a:solidFill>
                        <a:srgbClr val="3f4043"/>
                      </a:solidFill>
                    </a:lnL>
                    <a:lnR w="12240">
                      <a:solidFill>
                        <a:srgbClr val="7f7f7f"/>
                      </a:solidFill>
                    </a:lnR>
                    <a:lnT>
                      <a:noFill/>
                    </a:lnT>
                    <a:lnB>
                      <a:noFill/>
                    </a:lnB>
                    <a:noFill/>
                  </a:tcPr>
                </a:tc>
                <a:tc>
                  <a:txBody>
                    <a:bodyPr lIns="70920" rIns="70920" anchor="ctr">
                      <a:noAutofit/>
                    </a:bodyPr>
                    <a:p>
                      <a:pPr algn="ctr">
                        <a:lnSpc>
                          <a:spcPts val="1049"/>
                        </a:lnSpc>
                        <a:buNone/>
                      </a:pPr>
                      <a:r>
                        <a:rPr b="0" lang="en-GB" sz="1400" spc="-1" strike="noStrike">
                          <a:solidFill>
                            <a:srgbClr val="3f4043"/>
                          </a:solidFill>
                          <a:latin typeface="Verdana"/>
                          <a:ea typeface="Times New Roman"/>
                        </a:rPr>
                        <a:t>Freeze</a:t>
                      </a:r>
                      <a:endParaRPr b="0" lang="en-US" sz="1400" spc="-1" strike="noStrike">
                        <a:latin typeface="Arial"/>
                      </a:endParaRPr>
                    </a:p>
                  </a:txBody>
                  <a:tcPr anchor="ctr" marL="70920" marR="70920">
                    <a:lnL w="12240">
                      <a:solidFill>
                        <a:srgbClr val="7f7f7f"/>
                      </a:solidFill>
                    </a:lnL>
                    <a:lnR w="12240">
                      <a:solidFill>
                        <a:srgbClr val="3f4043"/>
                      </a:solidFill>
                    </a:lnR>
                    <a:lnT>
                      <a:noFill/>
                    </a:lnT>
                    <a:lnB>
                      <a:noFill/>
                    </a:lnB>
                    <a:noFill/>
                  </a:tcPr>
                </a:tc>
              </a:tr>
              <a:tr h="376920">
                <a:tc>
                  <a:txBody>
                    <a:bodyPr lIns="70920" rIns="70920" anchor="ctr">
                      <a:noAutofit/>
                    </a:bodyPr>
                    <a:p>
                      <a:r>
                        <a:rPr b="0" i="1" lang="en-US" sz="1400" spc="-1" strike="noStrike">
                          <a:solidFill/>
                          <a:latin typeface="Verdana"/>
                        </a:rPr>
                        <a:t>Competitor 5</a:t>
                      </a:r>
                      <a:endParaRPr b="0" lang="en-US" sz="1400" spc="-1" strike="noStrike">
                        <a:latin typeface="Arial"/>
                      </a:endParaRPr>
                    </a:p>
                    <a:p>
                      <a:pPr algn="ctr">
                        <a:lnSpc>
                          <a:spcPts val="1049"/>
                        </a:lnSpc>
                        <a:buNone/>
                        <a:tabLst>
                          <a:tab algn="l" pos="0"/>
                        </a:tabLst>
                      </a:pPr>
                      <a:r>
                        <a:rPr b="0" i="1" lang="zh-CN" sz="1400" spc="-1" strike="noStrike">
                          <a:latin typeface="Verdana"/>
                        </a:rPr>
                        <a:t>竞争对手</a:t>
                      </a:r>
                      <a:r>
                        <a:rPr b="0" i="1" lang="en-US" sz="1400" spc="-1" strike="noStrike">
                          <a:latin typeface="Verdana"/>
                        </a:rPr>
                        <a:t>5</a:t>
                      </a:r>
                      <a:endParaRPr b="0" lang="en-US" sz="1400" spc="-1" strike="noStrike">
                        <a:latin typeface="Arial"/>
                      </a:endParaRPr>
                    </a:p>
                  </a:txBody>
                  <a:tcPr anchor="ctr" marL="70920" marR="70920">
                    <a:lnL w="12240">
                      <a:solidFill>
                        <a:srgbClr val="3f4043"/>
                      </a:solidFill>
                    </a:lnL>
                    <a:lnR w="12240">
                      <a:solidFill>
                        <a:srgbClr val="7f7f7f"/>
                      </a:solidFill>
                    </a:lnR>
                    <a:lnT>
                      <a:noFill/>
                    </a:lnT>
                    <a:lnB>
                      <a:noFill/>
                    </a:lnB>
                    <a:noFill/>
                  </a:tcPr>
                </a:tc>
                <a:tc>
                  <a:txBody>
                    <a:bodyPr lIns="70920" rIns="70920" anchor="ctr">
                      <a:noAutofit/>
                    </a:bodyPr>
                    <a:p>
                      <a:pPr algn="ctr">
                        <a:lnSpc>
                          <a:spcPts val="1049"/>
                        </a:lnSpc>
                        <a:buNone/>
                      </a:pPr>
                      <a:r>
                        <a:rPr b="0" lang="en-GB" sz="1400" spc="-1" strike="noStrike">
                          <a:solidFill>
                            <a:srgbClr val="3f4043"/>
                          </a:solidFill>
                          <a:latin typeface="Verdana"/>
                          <a:ea typeface="Times New Roman"/>
                        </a:rPr>
                        <a:t>Spray</a:t>
                      </a:r>
                      <a:endParaRPr b="0" lang="en-US" sz="1400" spc="-1" strike="noStrike">
                        <a:latin typeface="Arial"/>
                      </a:endParaRPr>
                    </a:p>
                  </a:txBody>
                  <a:tcPr anchor="ctr" marL="70920" marR="70920">
                    <a:lnL w="12240">
                      <a:solidFill>
                        <a:srgbClr val="7f7f7f"/>
                      </a:solidFill>
                    </a:lnL>
                    <a:lnR w="12240">
                      <a:solidFill>
                        <a:srgbClr val="3f4043"/>
                      </a:solidFill>
                    </a:lnR>
                    <a:lnT>
                      <a:noFill/>
                    </a:lnT>
                    <a:lnB>
                      <a:noFill/>
                    </a:lnB>
                    <a:noFill/>
                  </a:tcPr>
                </a:tc>
              </a:tr>
              <a:tr h="376920">
                <a:tc>
                  <a:txBody>
                    <a:bodyPr lIns="70920" rIns="70920" anchor="ctr">
                      <a:noAutofit/>
                    </a:bodyPr>
                    <a:p>
                      <a:r>
                        <a:rPr b="0" i="1" lang="en-US" sz="1400" spc="-1" strike="noStrike">
                          <a:solidFill/>
                          <a:latin typeface="Verdana"/>
                        </a:rPr>
                        <a:t>Competitor 6</a:t>
                      </a:r>
                      <a:endParaRPr b="0" lang="en-US" sz="1400" spc="-1" strike="noStrike">
                        <a:latin typeface="Arial"/>
                      </a:endParaRPr>
                    </a:p>
                    <a:p>
                      <a:pPr algn="ctr">
                        <a:lnSpc>
                          <a:spcPts val="1049"/>
                        </a:lnSpc>
                        <a:buNone/>
                        <a:tabLst>
                          <a:tab algn="l" pos="0"/>
                        </a:tabLst>
                      </a:pPr>
                      <a:r>
                        <a:rPr b="0" i="1" lang="zh-CN" sz="1400" spc="-1" strike="noStrike">
                          <a:latin typeface="Verdana"/>
                        </a:rPr>
                        <a:t>竞争对手</a:t>
                      </a:r>
                      <a:r>
                        <a:rPr b="0" i="1" lang="en-US" sz="1400" spc="-1" strike="noStrike">
                          <a:latin typeface="Verdana"/>
                        </a:rPr>
                        <a:t>6</a:t>
                      </a:r>
                      <a:endParaRPr b="0" lang="en-US" sz="1400" spc="-1" strike="noStrike">
                        <a:latin typeface="Arial"/>
                      </a:endParaRPr>
                    </a:p>
                  </a:txBody>
                  <a:tcPr anchor="ctr" marL="70920" marR="70920">
                    <a:lnL w="12240">
                      <a:solidFill>
                        <a:srgbClr val="3f4043"/>
                      </a:solidFill>
                    </a:lnL>
                    <a:lnR w="12240">
                      <a:solidFill>
                        <a:srgbClr val="7f7f7f"/>
                      </a:solidFill>
                    </a:lnR>
                    <a:lnT>
                      <a:noFill/>
                    </a:lnT>
                    <a:lnB>
                      <a:noFill/>
                    </a:lnB>
                    <a:noFill/>
                  </a:tcPr>
                </a:tc>
                <a:tc>
                  <a:txBody>
                    <a:bodyPr lIns="70920" rIns="70920" anchor="ctr">
                      <a:noAutofit/>
                    </a:bodyPr>
                    <a:p>
                      <a:pPr algn="ctr">
                        <a:lnSpc>
                          <a:spcPts val="1049"/>
                        </a:lnSpc>
                        <a:buNone/>
                      </a:pPr>
                      <a:r>
                        <a:rPr b="0" lang="en-GB" sz="1400" spc="-1" strike="noStrike">
                          <a:solidFill>
                            <a:srgbClr val="3f4043"/>
                          </a:solidFill>
                          <a:latin typeface="Verdana"/>
                          <a:ea typeface="Times New Roman"/>
                        </a:rPr>
                        <a:t>Freeze</a:t>
                      </a:r>
                      <a:endParaRPr b="0" lang="en-US" sz="1400" spc="-1" strike="noStrike">
                        <a:latin typeface="Arial"/>
                      </a:endParaRPr>
                    </a:p>
                  </a:txBody>
                  <a:tcPr anchor="ctr" marL="70920" marR="70920">
                    <a:lnL w="12240">
                      <a:solidFill>
                        <a:srgbClr val="7f7f7f"/>
                      </a:solidFill>
                    </a:lnL>
                    <a:lnR w="12240">
                      <a:solidFill>
                        <a:srgbClr val="3f4043"/>
                      </a:solidFill>
                    </a:lnR>
                    <a:lnT>
                      <a:noFill/>
                    </a:lnT>
                    <a:lnB>
                      <a:noFill/>
                    </a:lnB>
                    <a:noFill/>
                  </a:tcPr>
                </a:tc>
              </a:tr>
              <a:tr h="379800">
                <a:tc>
                  <a:txBody>
                    <a:bodyPr lIns="70920" rIns="70920" anchor="ctr">
                      <a:noAutofit/>
                    </a:bodyPr>
                    <a:p>
                      <a:r>
                        <a:rPr b="0" i="1" lang="en-US" sz="1400" spc="-1" strike="noStrike">
                          <a:solidFill/>
                          <a:latin typeface="Verdana"/>
                        </a:rPr>
                        <a:t>Competitor 7</a:t>
                      </a:r>
                      <a:endParaRPr b="0" lang="en-US" sz="1400" spc="-1" strike="noStrike">
                        <a:latin typeface="Arial"/>
                      </a:endParaRPr>
                    </a:p>
                    <a:p>
                      <a:pPr algn="ctr">
                        <a:lnSpc>
                          <a:spcPts val="1049"/>
                        </a:lnSpc>
                        <a:buNone/>
                        <a:tabLst>
                          <a:tab algn="l" pos="0"/>
                        </a:tabLst>
                      </a:pPr>
                      <a:r>
                        <a:rPr b="0" i="1" lang="zh-CN" sz="1400" spc="-1" strike="noStrike">
                          <a:latin typeface="Verdana"/>
                        </a:rPr>
                        <a:t>竞争对手</a:t>
                      </a:r>
                      <a:r>
                        <a:rPr b="0" i="1" lang="en-US" sz="1400" spc="-1" strike="noStrike">
                          <a:latin typeface="Verdana"/>
                        </a:rPr>
                        <a:t>7</a:t>
                      </a:r>
                      <a:endParaRPr b="0" lang="en-US" sz="1400" spc="-1" strike="noStrike">
                        <a:latin typeface="Arial"/>
                      </a:endParaRPr>
                    </a:p>
                  </a:txBody>
                  <a:tcPr anchor="ctr" marL="70920" marR="70920">
                    <a:lnL w="12240">
                      <a:solidFill>
                        <a:srgbClr val="3f4043"/>
                      </a:solidFill>
                    </a:lnL>
                    <a:lnR w="12240">
                      <a:solidFill>
                        <a:srgbClr val="7f7f7f"/>
                      </a:solidFill>
                    </a:lnR>
                    <a:lnT>
                      <a:noFill/>
                    </a:lnT>
                    <a:lnB w="12240">
                      <a:solidFill>
                        <a:srgbClr val="3f4043"/>
                      </a:solidFill>
                    </a:lnB>
                    <a:noFill/>
                  </a:tcPr>
                </a:tc>
                <a:tc>
                  <a:txBody>
                    <a:bodyPr lIns="70920" rIns="70920" anchor="ctr">
                      <a:noAutofit/>
                    </a:bodyPr>
                    <a:p>
                      <a:pPr algn="ctr">
                        <a:lnSpc>
                          <a:spcPts val="1049"/>
                        </a:lnSpc>
                        <a:buNone/>
                      </a:pPr>
                      <a:r>
                        <a:rPr b="0" lang="en-GB" sz="1400" spc="-1" strike="noStrike">
                          <a:solidFill>
                            <a:srgbClr val="3f4043"/>
                          </a:solidFill>
                          <a:latin typeface="Verdana"/>
                          <a:ea typeface="Times New Roman"/>
                        </a:rPr>
                        <a:t>Freeze</a:t>
                      </a:r>
                      <a:endParaRPr b="0" lang="en-US" sz="1400" spc="-1" strike="noStrike">
                        <a:latin typeface="Arial"/>
                      </a:endParaRPr>
                    </a:p>
                  </a:txBody>
                  <a:tcPr anchor="ctr" marL="70920" marR="70920">
                    <a:lnL w="12240">
                      <a:solidFill>
                        <a:srgbClr val="7f7f7f"/>
                      </a:solidFill>
                    </a:lnL>
                    <a:lnR w="12240">
                      <a:solidFill>
                        <a:srgbClr val="3f4043"/>
                      </a:solidFill>
                    </a:lnR>
                    <a:lnT>
                      <a:noFill/>
                    </a:lnT>
                    <a:lnB w="12240">
                      <a:solidFill>
                        <a:srgbClr val="3f4043"/>
                      </a:solidFill>
                    </a:lnB>
                    <a:noFill/>
                  </a:tcPr>
                </a:tc>
              </a:tr>
            </a:tbl>
          </a:graphicData>
        </a:graphic>
      </p:graphicFrame>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85" name="Object 6"/>
          <p:cNvGraphicFramePr/>
          <p:nvPr/>
        </p:nvGraphicFramePr>
        <p:xfrm>
          <a:off x="1440" y="1440"/>
          <a:ext cx="720" cy="720"/>
        </p:xfrm>
        <a:graphic>
          <a:graphicData uri="http://schemas.openxmlformats.org/presentationml/2006/ole">
            <p:oleObj r:id="rId1" spid="">
              <p:embed/>
              <p:pic>
                <p:nvPicPr>
                  <p:cNvPr id="186" name="Object 6" descr=""/>
                  <p:cNvPicPr/>
                  <p:nvPr/>
                </p:nvPicPr>
                <p:blipFill>
                  <a:blip r:embed="rId2"/>
                  <a:stretch/>
                </p:blipFill>
                <p:spPr>
                  <a:xfrm>
                    <a:off x="1440" y="1440"/>
                    <a:ext cx="720" cy="720"/>
                  </a:xfrm>
                  <a:prstGeom prst="rect">
                    <a:avLst/>
                  </a:prstGeom>
                  <a:ln w="0">
                    <a:noFill/>
                  </a:ln>
                </p:spPr>
              </p:pic>
            </p:oleObj>
          </a:graphicData>
        </a:graphic>
      </p:graphicFrame>
      <p:sp>
        <p:nvSpPr>
          <p:cNvPr id="187" name="PlaceHolder 1"/>
          <p:cNvSpPr>
            <a:spLocks noGrp="1"/>
          </p:cNvSpPr>
          <p:nvPr>
            <p:ph type="title"/>
          </p:nvPr>
        </p:nvSpPr>
        <p:spPr>
          <a:xfrm>
            <a:off x="459000" y="429840"/>
            <a:ext cx="11732400" cy="674280"/>
          </a:xfrm>
          <a:prstGeom prst="rect">
            <a:avLst/>
          </a:prstGeom>
          <a:noFill/>
          <a:ln w="0">
            <a:noFill/>
          </a:ln>
        </p:spPr>
        <p:txBody>
          <a:bodyPr lIns="38160" rIns="38160" tIns="25560" bIns="25560" anchor="t">
            <a:normAutofit fontScale="94000"/>
          </a:bodyPr>
          <a:p>
            <a:pPr>
              <a:lnSpc>
                <a:spcPct val="90000"/>
              </a:lnSpc>
              <a:buNone/>
            </a:pPr>
            <a:r>
              <a:rPr b="0" lang="en-US" sz="2400" spc="-1" strike="noStrike">
                <a:solidFill>
                  <a:srgbClr val="0094d9"/>
                </a:solidFill>
                <a:latin typeface="Verdana"/>
              </a:rPr>
              <a:t>Where: method for the recovery of lactoferrin in the food through customer</a:t>
            </a:r>
            <a:endParaRPr b="0" lang="en-US" sz="2400" spc="-1" strike="noStrike">
              <a:latin typeface="Arial"/>
            </a:endParaRPr>
          </a:p>
          <a:p>
            <a:pPr>
              <a:lnSpc>
                <a:spcPct val="90000"/>
              </a:lnSpc>
              <a:buNone/>
            </a:pPr>
            <a:r>
              <a:rPr b="0" lang="zh-CN" sz="2400" spc="-1" strike="noStrike">
                <a:solidFill>
                  <a:srgbClr val="0094d9"/>
                </a:solidFill>
                <a:latin typeface="Verdana"/>
              </a:rPr>
              <a:t>方法：通过客户在食品中回收乳铁蛋白</a:t>
            </a:r>
            <a:endParaRPr b="0" lang="en-US" sz="2400" spc="-1" strike="noStrike">
              <a:latin typeface="Arial"/>
            </a:endParaRPr>
          </a:p>
        </p:txBody>
      </p:sp>
      <p:sp>
        <p:nvSpPr>
          <p:cNvPr id="188" name="Tijdelijke aanduiding voor inhoud 2"/>
          <p:cNvSpPr/>
          <p:nvPr/>
        </p:nvSpPr>
        <p:spPr>
          <a:xfrm>
            <a:off x="575640" y="1488960"/>
            <a:ext cx="9849240" cy="4173120"/>
          </a:xfrm>
          <a:prstGeom prst="rect">
            <a:avLst/>
          </a:prstGeom>
          <a:noFill/>
          <a:ln w="0">
            <a:noFill/>
          </a:ln>
        </p:spPr>
        <p:style>
          <a:lnRef idx="0"/>
          <a:fillRef idx="0"/>
          <a:effectRef idx="0"/>
          <a:fontRef idx="minor"/>
        </p:style>
        <p:txBody>
          <a:bodyPr lIns="0" rIns="0" tIns="0" bIns="0" anchor="t">
            <a:normAutofit/>
          </a:bodyPr>
          <a:p>
            <a:pPr>
              <a:lnSpc>
                <a:spcPct val="113000"/>
              </a:lnSpc>
              <a:spcBef>
                <a:spcPts val="1199"/>
              </a:spcBef>
              <a:buNone/>
              <a:tabLst>
                <a:tab algn="l" pos="0"/>
              </a:tabLst>
            </a:pPr>
            <a:endParaRPr b="0" lang="en-US" sz="1870" spc="-1" strike="noStrike">
              <a:latin typeface="Arial"/>
            </a:endParaRPr>
          </a:p>
          <a:p>
            <a:pPr>
              <a:lnSpc>
                <a:spcPct val="113000"/>
              </a:lnSpc>
              <a:spcBef>
                <a:spcPts val="1199"/>
              </a:spcBef>
              <a:buNone/>
              <a:tabLst>
                <a:tab algn="l" pos="0"/>
              </a:tabLst>
            </a:pPr>
            <a:endParaRPr b="0" lang="en-US" sz="1870" spc="-1" strike="noStrike">
              <a:latin typeface="Arial"/>
            </a:endParaRPr>
          </a:p>
        </p:txBody>
      </p:sp>
      <p:sp>
        <p:nvSpPr>
          <p:cNvPr id="189" name="TextBox 12"/>
          <p:cNvSpPr/>
          <p:nvPr/>
        </p:nvSpPr>
        <p:spPr>
          <a:xfrm>
            <a:off x="3879000" y="2957760"/>
            <a:ext cx="1214280" cy="112680"/>
          </a:xfrm>
          <a:prstGeom prst="rect">
            <a:avLst/>
          </a:prstGeom>
          <a:noFill/>
          <a:ln w="0">
            <a:noFill/>
          </a:ln>
        </p:spPr>
        <p:style>
          <a:lnRef idx="0"/>
          <a:fillRef idx="0"/>
          <a:effectRef idx="0"/>
          <a:fontRef idx="minor"/>
        </p:style>
        <p:txBody>
          <a:bodyPr lIns="38160" rIns="38160" tIns="25560" bIns="25560" anchor="t">
            <a:normAutofit fontScale="27000"/>
          </a:bodyPr>
          <a:p>
            <a:pPr>
              <a:lnSpc>
                <a:spcPct val="112000"/>
              </a:lnSpc>
              <a:buNone/>
            </a:pPr>
            <a:r>
              <a:rPr b="0" i="1" lang="en-US" sz="670" spc="-1" strike="noStrike">
                <a:solidFill>
                  <a:srgbClr val="3f4043"/>
                </a:solidFill>
                <a:latin typeface="Verdana"/>
                <a:ea typeface="DejaVu Sans"/>
              </a:rPr>
              <a:t>Filter solution into HPLC vial</a:t>
            </a:r>
            <a:endParaRPr b="0" lang="en-US" sz="670" spc="-1" strike="noStrike">
              <a:latin typeface="Arial"/>
            </a:endParaRPr>
          </a:p>
          <a:p>
            <a:pPr>
              <a:lnSpc>
                <a:spcPct val="112000"/>
              </a:lnSpc>
              <a:buNone/>
            </a:pPr>
            <a:r>
              <a:rPr b="0" i="1" lang="zh-CN" sz="670" spc="-1" strike="noStrike">
                <a:solidFill>
                  <a:srgbClr val="3f4043"/>
                </a:solidFill>
                <a:latin typeface="Verdana"/>
                <a:ea typeface="DejaVu Sans"/>
              </a:rPr>
              <a:t>将溶液过滤到</a:t>
            </a:r>
            <a:r>
              <a:rPr b="0" i="1" lang="en-US" sz="670" spc="-1" strike="noStrike">
                <a:solidFill>
                  <a:srgbClr val="3f4043"/>
                </a:solidFill>
                <a:latin typeface="Verdana"/>
                <a:ea typeface="DejaVu Sans"/>
              </a:rPr>
              <a:t>HPLC</a:t>
            </a:r>
            <a:r>
              <a:rPr b="0" i="1" lang="zh-CN" sz="670" spc="-1" strike="noStrike">
                <a:solidFill>
                  <a:srgbClr val="3f4043"/>
                </a:solidFill>
                <a:latin typeface="Verdana"/>
                <a:ea typeface="DejaVu Sans"/>
              </a:rPr>
              <a:t>小瓶中</a:t>
            </a:r>
            <a:endParaRPr b="0" lang="en-US" sz="670" spc="-1" strike="noStrike">
              <a:latin typeface="Arial"/>
            </a:endParaRPr>
          </a:p>
        </p:txBody>
      </p:sp>
      <p:sp>
        <p:nvSpPr>
          <p:cNvPr id="190" name="TextBox 13"/>
          <p:cNvSpPr/>
          <p:nvPr/>
        </p:nvSpPr>
        <p:spPr>
          <a:xfrm>
            <a:off x="5167440" y="2964240"/>
            <a:ext cx="2917800" cy="112680"/>
          </a:xfrm>
          <a:prstGeom prst="rect">
            <a:avLst/>
          </a:prstGeom>
          <a:noFill/>
          <a:ln w="0">
            <a:noFill/>
          </a:ln>
        </p:spPr>
        <p:style>
          <a:lnRef idx="0"/>
          <a:fillRef idx="0"/>
          <a:effectRef idx="0"/>
          <a:fontRef idx="minor"/>
        </p:style>
        <p:txBody>
          <a:bodyPr lIns="38160" rIns="38160" tIns="25560" bIns="25560" anchor="t">
            <a:normAutofit fontScale="27000"/>
          </a:bodyPr>
          <a:p>
            <a:pPr>
              <a:lnSpc>
                <a:spcPct val="112000"/>
              </a:lnSpc>
              <a:buNone/>
            </a:pPr>
            <a:r>
              <a:rPr b="0" i="1" lang="en-US" sz="670" spc="-1" strike="noStrike">
                <a:solidFill>
                  <a:srgbClr val="3f4043"/>
                </a:solidFill>
                <a:latin typeface="Verdana"/>
                <a:ea typeface="DejaVu Sans"/>
              </a:rPr>
              <a:t>Analyze filtrates &amp; external calibrant RP-HPLC-UV280 C4 column</a:t>
            </a:r>
            <a:endParaRPr b="0" lang="en-US" sz="670" spc="-1" strike="noStrike">
              <a:latin typeface="Arial"/>
            </a:endParaRPr>
          </a:p>
          <a:p>
            <a:pPr>
              <a:lnSpc>
                <a:spcPct val="112000"/>
              </a:lnSpc>
              <a:buNone/>
            </a:pPr>
            <a:r>
              <a:rPr b="0" i="1" lang="zh-CN" sz="670" spc="-1" strike="noStrike">
                <a:solidFill>
                  <a:srgbClr val="3f4043"/>
                </a:solidFill>
                <a:latin typeface="Verdana"/>
                <a:ea typeface="DejaVu Sans"/>
              </a:rPr>
              <a:t>分析滤液和外部校准剂</a:t>
            </a:r>
            <a:r>
              <a:rPr b="0" i="1" lang="en-US" sz="670" spc="-1" strike="noStrike">
                <a:solidFill>
                  <a:srgbClr val="3f4043"/>
                </a:solidFill>
                <a:latin typeface="Verdana"/>
                <a:ea typeface="DejaVu Sans"/>
              </a:rPr>
              <a:t>RP-HPLC-UV280 C4</a:t>
            </a:r>
            <a:r>
              <a:rPr b="0" i="1" lang="zh-CN" sz="670" spc="-1" strike="noStrike">
                <a:solidFill>
                  <a:srgbClr val="3f4043"/>
                </a:solidFill>
                <a:latin typeface="Verdana"/>
                <a:ea typeface="DejaVu Sans"/>
              </a:rPr>
              <a:t>柱</a:t>
            </a:r>
            <a:endParaRPr b="0" lang="en-US" sz="670" spc="-1" strike="noStrike">
              <a:latin typeface="Arial"/>
            </a:endParaRPr>
          </a:p>
        </p:txBody>
      </p:sp>
      <p:pic>
        <p:nvPicPr>
          <p:cNvPr id="191" name="Picture 4" descr="Cute HPLC single color - Stock Illustration [84677584] - PIXTA"/>
          <p:cNvPicPr/>
          <p:nvPr/>
        </p:nvPicPr>
        <p:blipFill>
          <a:blip r:embed="rId3">
            <a:biLevel thresh="50000"/>
          </a:blip>
          <a:stretch/>
        </p:blipFill>
        <p:spPr>
          <a:xfrm>
            <a:off x="5481360" y="1125000"/>
            <a:ext cx="1712160" cy="1780560"/>
          </a:xfrm>
          <a:prstGeom prst="rect">
            <a:avLst/>
          </a:prstGeom>
          <a:ln w="0">
            <a:noFill/>
          </a:ln>
        </p:spPr>
      </p:pic>
      <p:sp>
        <p:nvSpPr>
          <p:cNvPr id="192" name="Arrow: Right 15"/>
          <p:cNvSpPr/>
          <p:nvPr/>
        </p:nvSpPr>
        <p:spPr>
          <a:xfrm>
            <a:off x="7580880" y="2053800"/>
            <a:ext cx="295560" cy="103320"/>
          </a:xfrm>
          <a:prstGeom prst="rightArrow">
            <a:avLst>
              <a:gd name="adj1" fmla="val 50000"/>
              <a:gd name="adj2" fmla="val 50000"/>
            </a:avLst>
          </a:prstGeom>
          <a:solidFill>
            <a:srgbClr val="0094d9"/>
          </a:solidFill>
          <a:ln w="12600">
            <a:noFill/>
          </a:ln>
        </p:spPr>
        <p:style>
          <a:lnRef idx="0"/>
          <a:fillRef idx="0"/>
          <a:effectRef idx="0"/>
          <a:fontRef idx="minor"/>
        </p:style>
      </p:sp>
      <p:pic>
        <p:nvPicPr>
          <p:cNvPr id="193" name="Picture 16" descr=""/>
          <p:cNvPicPr/>
          <p:nvPr/>
        </p:nvPicPr>
        <p:blipFill>
          <a:blip r:embed="rId4"/>
          <a:stretch/>
        </p:blipFill>
        <p:spPr>
          <a:xfrm>
            <a:off x="8457480" y="1662840"/>
            <a:ext cx="2544840" cy="1184400"/>
          </a:xfrm>
          <a:prstGeom prst="rect">
            <a:avLst/>
          </a:prstGeom>
          <a:ln w="0">
            <a:noFill/>
          </a:ln>
        </p:spPr>
      </p:pic>
      <p:sp>
        <p:nvSpPr>
          <p:cNvPr id="194" name="TextBox 18"/>
          <p:cNvSpPr/>
          <p:nvPr/>
        </p:nvSpPr>
        <p:spPr>
          <a:xfrm>
            <a:off x="11124720" y="1631880"/>
            <a:ext cx="705240" cy="1115640"/>
          </a:xfrm>
          <a:prstGeom prst="rect">
            <a:avLst/>
          </a:prstGeom>
          <a:noFill/>
          <a:ln w="0">
            <a:noFill/>
          </a:ln>
        </p:spPr>
        <p:style>
          <a:lnRef idx="0"/>
          <a:fillRef idx="0"/>
          <a:effectRef idx="0"/>
          <a:fontRef idx="minor"/>
        </p:style>
        <p:txBody>
          <a:bodyPr lIns="38160" rIns="38160" tIns="25560" bIns="25560" anchor="t">
            <a:normAutofit fontScale="74000"/>
          </a:bodyPr>
          <a:p>
            <a:pPr>
              <a:lnSpc>
                <a:spcPct val="112000"/>
              </a:lnSpc>
              <a:buNone/>
            </a:pPr>
            <a:r>
              <a:rPr b="0" lang="en-US" sz="939" spc="-1" strike="noStrike">
                <a:solidFill>
                  <a:srgbClr val="3f4043"/>
                </a:solidFill>
                <a:latin typeface="Verdana"/>
                <a:ea typeface="DejaVu Sans"/>
              </a:rPr>
              <a:t>Quantify by external calibration standard</a:t>
            </a:r>
            <a:endParaRPr b="0" lang="en-US" sz="939" spc="-1" strike="noStrike">
              <a:latin typeface="Arial"/>
            </a:endParaRPr>
          </a:p>
          <a:p>
            <a:pPr>
              <a:lnSpc>
                <a:spcPct val="112000"/>
              </a:lnSpc>
              <a:buNone/>
            </a:pPr>
            <a:r>
              <a:rPr b="0" lang="zh-CN" sz="939" spc="-1" strike="noStrike">
                <a:solidFill>
                  <a:srgbClr val="3f4043"/>
                </a:solidFill>
                <a:latin typeface="Verdana"/>
                <a:ea typeface="DejaVu Sans"/>
              </a:rPr>
              <a:t>通过外部校准标准进行定量</a:t>
            </a:r>
            <a:endParaRPr b="0" lang="en-US" sz="939" spc="-1" strike="noStrike">
              <a:latin typeface="Arial"/>
            </a:endParaRPr>
          </a:p>
          <a:p>
            <a:pPr>
              <a:lnSpc>
                <a:spcPct val="112000"/>
              </a:lnSpc>
              <a:buNone/>
            </a:pPr>
            <a:r>
              <a:rPr b="0" lang="en-US" sz="939" spc="-1" strike="noStrike">
                <a:solidFill>
                  <a:srgbClr val="3f4043"/>
                </a:solidFill>
                <a:latin typeface="Verdana"/>
                <a:ea typeface="DejaVu Sans"/>
              </a:rPr>
              <a:t>Result: active LF in product</a:t>
            </a:r>
            <a:endParaRPr b="0" lang="en-US" sz="939" spc="-1" strike="noStrike">
              <a:latin typeface="Arial"/>
            </a:endParaRPr>
          </a:p>
          <a:p>
            <a:pPr>
              <a:lnSpc>
                <a:spcPct val="112000"/>
              </a:lnSpc>
              <a:buNone/>
            </a:pPr>
            <a:r>
              <a:rPr b="0" lang="zh-CN" sz="939" spc="-1" strike="noStrike">
                <a:solidFill>
                  <a:srgbClr val="3f4043"/>
                </a:solidFill>
                <a:latin typeface="Verdana"/>
                <a:ea typeface="DejaVu Sans"/>
              </a:rPr>
              <a:t>结果：产品中的活性</a:t>
            </a:r>
            <a:r>
              <a:rPr b="0" lang="en-US" sz="939" spc="-1" strike="noStrike">
                <a:solidFill>
                  <a:srgbClr val="3f4043"/>
                </a:solidFill>
                <a:latin typeface="Verdana"/>
                <a:ea typeface="DejaVu Sans"/>
              </a:rPr>
              <a:t>LF</a:t>
            </a:r>
            <a:endParaRPr b="0" lang="en-US" sz="939" spc="-1" strike="noStrike">
              <a:latin typeface="Arial"/>
            </a:endParaRPr>
          </a:p>
        </p:txBody>
      </p:sp>
      <p:sp>
        <p:nvSpPr>
          <p:cNvPr id="195" name="TextBox 19"/>
          <p:cNvSpPr/>
          <p:nvPr/>
        </p:nvSpPr>
        <p:spPr>
          <a:xfrm>
            <a:off x="1864440" y="3000240"/>
            <a:ext cx="1821600" cy="112680"/>
          </a:xfrm>
          <a:prstGeom prst="rect">
            <a:avLst/>
          </a:prstGeom>
          <a:noFill/>
          <a:ln w="0">
            <a:noFill/>
          </a:ln>
        </p:spPr>
        <p:style>
          <a:lnRef idx="0"/>
          <a:fillRef idx="0"/>
          <a:effectRef idx="0"/>
          <a:fontRef idx="minor"/>
        </p:style>
        <p:txBody>
          <a:bodyPr lIns="38160" rIns="38160" tIns="25560" bIns="25560" anchor="t">
            <a:normAutofit fontScale="27000"/>
          </a:bodyPr>
          <a:p>
            <a:pPr>
              <a:lnSpc>
                <a:spcPct val="112000"/>
              </a:lnSpc>
              <a:buNone/>
            </a:pPr>
            <a:r>
              <a:rPr b="0" i="1" lang="en-US" sz="670" spc="-1" strike="noStrike">
                <a:solidFill>
                  <a:srgbClr val="3f4043"/>
                </a:solidFill>
                <a:latin typeface="Verdana"/>
                <a:ea typeface="DejaVu Sans"/>
              </a:rPr>
              <a:t>Separate active LF from other ‘impurities’</a:t>
            </a:r>
            <a:endParaRPr b="0" lang="en-US" sz="670" spc="-1" strike="noStrike">
              <a:latin typeface="Arial"/>
            </a:endParaRPr>
          </a:p>
          <a:p>
            <a:pPr>
              <a:lnSpc>
                <a:spcPct val="112000"/>
              </a:lnSpc>
              <a:buNone/>
            </a:pPr>
            <a:r>
              <a:rPr b="0" i="1" lang="zh-CN" sz="670" spc="-1" strike="noStrike">
                <a:solidFill>
                  <a:srgbClr val="3f4043"/>
                </a:solidFill>
                <a:latin typeface="Verdana"/>
                <a:ea typeface="DejaVu Sans"/>
              </a:rPr>
              <a:t>将活性</a:t>
            </a:r>
            <a:r>
              <a:rPr b="0" i="1" lang="en-US" sz="670" spc="-1" strike="noStrike">
                <a:solidFill>
                  <a:srgbClr val="3f4043"/>
                </a:solidFill>
                <a:latin typeface="Verdana"/>
                <a:ea typeface="DejaVu Sans"/>
              </a:rPr>
              <a:t>LF</a:t>
            </a:r>
            <a:r>
              <a:rPr b="0" i="1" lang="zh-CN" sz="670" spc="-1" strike="noStrike">
                <a:solidFill>
                  <a:srgbClr val="3f4043"/>
                </a:solidFill>
                <a:latin typeface="Verdana"/>
                <a:ea typeface="DejaVu Sans"/>
              </a:rPr>
              <a:t>与其他‘杂质’分离</a:t>
            </a:r>
            <a:endParaRPr b="0" lang="en-US" sz="670" spc="-1" strike="noStrike">
              <a:latin typeface="Arial"/>
            </a:endParaRPr>
          </a:p>
        </p:txBody>
      </p:sp>
      <p:sp>
        <p:nvSpPr>
          <p:cNvPr id="196" name="Arrow: Right 20"/>
          <p:cNvSpPr/>
          <p:nvPr/>
        </p:nvSpPr>
        <p:spPr>
          <a:xfrm>
            <a:off x="3620880" y="2031120"/>
            <a:ext cx="295560" cy="103320"/>
          </a:xfrm>
          <a:prstGeom prst="rightArrow">
            <a:avLst>
              <a:gd name="adj1" fmla="val 50000"/>
              <a:gd name="adj2" fmla="val 50000"/>
            </a:avLst>
          </a:prstGeom>
          <a:solidFill>
            <a:srgbClr val="0094d9"/>
          </a:solidFill>
          <a:ln w="12600">
            <a:noFill/>
          </a:ln>
        </p:spPr>
        <p:style>
          <a:lnRef idx="0"/>
          <a:fillRef idx="0"/>
          <a:effectRef idx="0"/>
          <a:fontRef idx="minor"/>
        </p:style>
      </p:sp>
      <p:sp>
        <p:nvSpPr>
          <p:cNvPr id="197" name="Arrow: Right 21"/>
          <p:cNvSpPr/>
          <p:nvPr/>
        </p:nvSpPr>
        <p:spPr>
          <a:xfrm>
            <a:off x="4570200" y="2031120"/>
            <a:ext cx="295560" cy="103320"/>
          </a:xfrm>
          <a:prstGeom prst="rightArrow">
            <a:avLst>
              <a:gd name="adj1" fmla="val 50000"/>
              <a:gd name="adj2" fmla="val 50000"/>
            </a:avLst>
          </a:prstGeom>
          <a:solidFill>
            <a:srgbClr val="0094d9"/>
          </a:solidFill>
          <a:ln w="12600">
            <a:noFill/>
          </a:ln>
        </p:spPr>
        <p:style>
          <a:lnRef idx="0"/>
          <a:fillRef idx="0"/>
          <a:effectRef idx="0"/>
          <a:fontRef idx="minor"/>
        </p:style>
      </p:sp>
      <p:pic>
        <p:nvPicPr>
          <p:cNvPr id="198" name="Picture 24" descr=""/>
          <p:cNvPicPr/>
          <p:nvPr/>
        </p:nvPicPr>
        <p:blipFill>
          <a:blip r:embed="rId5"/>
          <a:stretch/>
        </p:blipFill>
        <p:spPr>
          <a:xfrm>
            <a:off x="4083480" y="1812240"/>
            <a:ext cx="295560" cy="880560"/>
          </a:xfrm>
          <a:prstGeom prst="rect">
            <a:avLst/>
          </a:prstGeom>
          <a:ln w="0">
            <a:noFill/>
          </a:ln>
        </p:spPr>
      </p:pic>
      <p:pic>
        <p:nvPicPr>
          <p:cNvPr id="199" name="Picture 25" descr=""/>
          <p:cNvPicPr/>
          <p:nvPr/>
        </p:nvPicPr>
        <p:blipFill>
          <a:blip r:embed="rId6"/>
          <a:stretch/>
        </p:blipFill>
        <p:spPr>
          <a:xfrm>
            <a:off x="1666440" y="1428840"/>
            <a:ext cx="1893600" cy="1460160"/>
          </a:xfrm>
          <a:prstGeom prst="rect">
            <a:avLst/>
          </a:prstGeom>
          <a:ln w="0">
            <a:noFill/>
          </a:ln>
        </p:spPr>
      </p:pic>
      <p:pic>
        <p:nvPicPr>
          <p:cNvPr id="200" name="Content Placeholder 15" descr=""/>
          <p:cNvPicPr/>
          <p:nvPr/>
        </p:nvPicPr>
        <p:blipFill>
          <a:blip r:embed="rId7"/>
          <a:stretch/>
        </p:blipFill>
        <p:spPr>
          <a:xfrm>
            <a:off x="849240" y="1785960"/>
            <a:ext cx="345240" cy="511560"/>
          </a:xfrm>
          <a:prstGeom prst="rect">
            <a:avLst/>
          </a:prstGeom>
          <a:ln w="0">
            <a:noFill/>
          </a:ln>
        </p:spPr>
      </p:pic>
      <p:sp>
        <p:nvSpPr>
          <p:cNvPr id="201" name="Arrow: Right 37"/>
          <p:cNvSpPr/>
          <p:nvPr/>
        </p:nvSpPr>
        <p:spPr>
          <a:xfrm flipV="1">
            <a:off x="1469160" y="2024280"/>
            <a:ext cx="291960" cy="114120"/>
          </a:xfrm>
          <a:prstGeom prst="rightArrow">
            <a:avLst>
              <a:gd name="adj1" fmla="val 50000"/>
              <a:gd name="adj2" fmla="val 50000"/>
            </a:avLst>
          </a:prstGeom>
          <a:solidFill>
            <a:srgbClr val="0094d9"/>
          </a:solidFill>
          <a:ln w="12600">
            <a:noFill/>
          </a:ln>
        </p:spPr>
        <p:style>
          <a:lnRef idx="0"/>
          <a:fillRef idx="0"/>
          <a:effectRef idx="0"/>
          <a:fontRef idx="minor"/>
        </p:style>
      </p:sp>
      <p:sp>
        <p:nvSpPr>
          <p:cNvPr id="202" name="TextBox 38"/>
          <p:cNvSpPr/>
          <p:nvPr/>
        </p:nvSpPr>
        <p:spPr>
          <a:xfrm>
            <a:off x="581040" y="2381760"/>
            <a:ext cx="745920" cy="112680"/>
          </a:xfrm>
          <a:prstGeom prst="rect">
            <a:avLst/>
          </a:prstGeom>
          <a:noFill/>
          <a:ln w="0">
            <a:noFill/>
          </a:ln>
        </p:spPr>
        <p:style>
          <a:lnRef idx="0"/>
          <a:fillRef idx="0"/>
          <a:effectRef idx="0"/>
          <a:fontRef idx="minor"/>
        </p:style>
        <p:txBody>
          <a:bodyPr lIns="38160" rIns="38160" tIns="25560" bIns="25560" anchor="t">
            <a:normAutofit fontScale="27000"/>
          </a:bodyPr>
          <a:p>
            <a:pPr>
              <a:lnSpc>
                <a:spcPct val="112000"/>
              </a:lnSpc>
              <a:buNone/>
            </a:pPr>
            <a:r>
              <a:rPr b="0" i="1" lang="en-US" sz="670" spc="-1" strike="noStrike">
                <a:solidFill>
                  <a:srgbClr val="3f4043"/>
                </a:solidFill>
                <a:latin typeface="Verdana"/>
                <a:ea typeface="DejaVu Sans"/>
              </a:rPr>
              <a:t>Dissolve in buffer</a:t>
            </a:r>
            <a:endParaRPr b="0" lang="en-US" sz="670" spc="-1" strike="noStrike">
              <a:latin typeface="Arial"/>
            </a:endParaRPr>
          </a:p>
          <a:p>
            <a:pPr>
              <a:lnSpc>
                <a:spcPct val="112000"/>
              </a:lnSpc>
              <a:buNone/>
            </a:pPr>
            <a:r>
              <a:rPr b="0" i="1" lang="zh-CN" sz="670" spc="-1" strike="noStrike">
                <a:solidFill>
                  <a:srgbClr val="3f4043"/>
                </a:solidFill>
                <a:latin typeface="Verdana"/>
                <a:ea typeface="DejaVu Sans"/>
              </a:rPr>
              <a:t>溶解在缓冲液中</a:t>
            </a:r>
            <a:endParaRPr b="0" lang="en-US" sz="670" spc="-1" strike="noStrike">
              <a:latin typeface="Arial"/>
            </a:endParaRPr>
          </a:p>
        </p:txBody>
      </p:sp>
      <p:sp>
        <p:nvSpPr>
          <p:cNvPr id="203" name="TextBox 39"/>
          <p:cNvSpPr/>
          <p:nvPr/>
        </p:nvSpPr>
        <p:spPr>
          <a:xfrm>
            <a:off x="459000" y="788760"/>
            <a:ext cx="9910800" cy="748800"/>
          </a:xfrm>
          <a:prstGeom prst="rect">
            <a:avLst/>
          </a:prstGeom>
          <a:noFill/>
          <a:ln w="0">
            <a:noFill/>
          </a:ln>
        </p:spPr>
        <p:style>
          <a:lnRef idx="0"/>
          <a:fillRef idx="0"/>
          <a:effectRef idx="0"/>
          <a:fontRef idx="minor"/>
        </p:style>
        <p:txBody>
          <a:bodyPr lIns="38160" rIns="38160" tIns="25560" bIns="25560" anchor="t">
            <a:normAutofit fontScale="96000"/>
          </a:bodyPr>
          <a:p>
            <a:pPr>
              <a:lnSpc>
                <a:spcPct val="112000"/>
              </a:lnSpc>
              <a:buNone/>
            </a:pPr>
            <a:r>
              <a:rPr b="0" i="1" lang="en-US" sz="1470" spc="-1" strike="noStrike">
                <a:solidFill>
                  <a:srgbClr val="3f4043"/>
                </a:solidFill>
                <a:latin typeface="Verdana"/>
                <a:ea typeface="DejaVu Sans"/>
              </a:rPr>
              <a:t>Simplified procedure LF recovery by heparin affinity chromatography followed by quantification with HPLC</a:t>
            </a:r>
            <a:endParaRPr b="0" lang="en-US" sz="1470" spc="-1" strike="noStrike">
              <a:latin typeface="Arial"/>
            </a:endParaRPr>
          </a:p>
          <a:p>
            <a:pPr>
              <a:lnSpc>
                <a:spcPct val="112000"/>
              </a:lnSpc>
              <a:buNone/>
            </a:pPr>
            <a:r>
              <a:rPr b="0" i="1" lang="zh-CN" sz="1470" spc="-1" strike="noStrike">
                <a:solidFill>
                  <a:srgbClr val="3f4043"/>
                </a:solidFill>
                <a:latin typeface="Verdana"/>
                <a:ea typeface="DejaVu Sans"/>
              </a:rPr>
              <a:t>简化程序：通过肝素亲和色谱回收</a:t>
            </a:r>
            <a:r>
              <a:rPr b="0" i="1" lang="en-US" sz="1470" spc="-1" strike="noStrike">
                <a:solidFill>
                  <a:srgbClr val="3f4043"/>
                </a:solidFill>
                <a:latin typeface="Verdana"/>
                <a:ea typeface="DejaVu Sans"/>
              </a:rPr>
              <a:t>LF</a:t>
            </a:r>
            <a:r>
              <a:rPr b="0" i="1" lang="zh-CN" sz="1470" spc="-1" strike="noStrike">
                <a:solidFill>
                  <a:srgbClr val="3f4043"/>
                </a:solidFill>
                <a:latin typeface="Verdana"/>
                <a:ea typeface="DejaVu Sans"/>
              </a:rPr>
              <a:t>，随后用</a:t>
            </a:r>
            <a:r>
              <a:rPr b="0" i="1" lang="en-US" sz="1470" spc="-1" strike="noStrike">
                <a:solidFill>
                  <a:srgbClr val="3f4043"/>
                </a:solidFill>
                <a:latin typeface="Verdana"/>
                <a:ea typeface="DejaVu Sans"/>
              </a:rPr>
              <a:t>HPLC</a:t>
            </a:r>
            <a:r>
              <a:rPr b="0" i="1" lang="zh-CN" sz="1470" spc="-1" strike="noStrike">
                <a:solidFill>
                  <a:srgbClr val="3f4043"/>
                </a:solidFill>
                <a:latin typeface="Verdana"/>
                <a:ea typeface="DejaVu Sans"/>
              </a:rPr>
              <a:t>进行定量</a:t>
            </a:r>
            <a:endParaRPr b="0" lang="en-US" sz="1470" spc="-1" strike="noStrike">
              <a:latin typeface="Arial"/>
            </a:endParaRPr>
          </a:p>
        </p:txBody>
      </p:sp>
      <p:sp>
        <p:nvSpPr>
          <p:cNvPr id="204" name="TextBox 40"/>
          <p:cNvSpPr/>
          <p:nvPr/>
        </p:nvSpPr>
        <p:spPr>
          <a:xfrm>
            <a:off x="401760" y="3615480"/>
            <a:ext cx="11577240" cy="1632960"/>
          </a:xfrm>
          <a:prstGeom prst="rect">
            <a:avLst/>
          </a:prstGeom>
          <a:noFill/>
          <a:ln w="0">
            <a:noFill/>
          </a:ln>
        </p:spPr>
        <p:style>
          <a:lnRef idx="0"/>
          <a:fillRef idx="0"/>
          <a:effectRef idx="0"/>
          <a:fontRef idx="minor"/>
        </p:style>
        <p:txBody>
          <a:bodyPr lIns="38160" rIns="38160" tIns="25560" bIns="25560" anchor="t">
            <a:normAutofit fontScale="96000"/>
          </a:bodyPr>
          <a:p>
            <a:pPr marL="228600" indent="-228600">
              <a:lnSpc>
                <a:spcPct val="112000"/>
              </a:lnSpc>
              <a:buClr>
                <a:srgbClr val="3f4043"/>
              </a:buClr>
              <a:buFont typeface="Wingdings" charset="2"/>
              <a:buChar char=""/>
            </a:pPr>
            <a:r>
              <a:rPr b="0" lang="en-US" sz="1200" spc="-1" strike="noStrike">
                <a:solidFill>
                  <a:srgbClr val="3f4043"/>
                </a:solidFill>
                <a:latin typeface="Verdana"/>
                <a:ea typeface="DejaVu Sans"/>
              </a:rPr>
              <a:t>Which type of heparin column do you use? (Meizheng, Gangyannake, GE healthcare, Anpel,..)</a:t>
            </a:r>
            <a:endParaRPr b="0" lang="en-US" sz="1200" spc="-1" strike="noStrike">
              <a:latin typeface="Arial"/>
            </a:endParaRPr>
          </a:p>
          <a:p>
            <a:pPr marL="228600" indent="-228600">
              <a:lnSpc>
                <a:spcPct val="112000"/>
              </a:lnSpc>
              <a:buClr>
                <a:srgbClr val="3f4043"/>
              </a:buClr>
              <a:buFont typeface="Wingdings" charset="2"/>
              <a:buChar char=""/>
            </a:pPr>
            <a:r>
              <a:rPr b="0" lang="zh-CN" sz="1200" spc="-1" strike="noStrike">
                <a:solidFill>
                  <a:srgbClr val="3f4043"/>
                </a:solidFill>
                <a:latin typeface="Verdana"/>
                <a:ea typeface="DejaVu Sans"/>
              </a:rPr>
              <a:t>您使用哪种类型的肝素柱？</a:t>
            </a:r>
            <a:r>
              <a:rPr b="0" lang="en-US" sz="1200" spc="-1" strike="noStrike">
                <a:solidFill>
                  <a:srgbClr val="3f4043"/>
                </a:solidFill>
                <a:latin typeface="Verdana"/>
                <a:ea typeface="DejaVu Sans"/>
              </a:rPr>
              <a:t>(</a:t>
            </a:r>
            <a:r>
              <a:rPr b="0" lang="zh-CN" sz="1200" spc="-1" strike="noStrike">
                <a:solidFill>
                  <a:srgbClr val="3f4043"/>
                </a:solidFill>
                <a:latin typeface="Verdana"/>
                <a:ea typeface="DejaVu Sans"/>
              </a:rPr>
              <a:t>美正，刚研纳克，</a:t>
            </a:r>
            <a:r>
              <a:rPr b="0" lang="en-US" sz="1200" spc="-1" strike="noStrike">
                <a:solidFill>
                  <a:srgbClr val="3f4043"/>
                </a:solidFill>
                <a:latin typeface="Verdana"/>
                <a:ea typeface="DejaVu Sans"/>
              </a:rPr>
              <a:t>GE</a:t>
            </a:r>
            <a:r>
              <a:rPr b="0" lang="zh-CN" sz="1200" spc="-1" strike="noStrike">
                <a:solidFill>
                  <a:srgbClr val="3f4043"/>
                </a:solidFill>
                <a:latin typeface="Verdana"/>
                <a:ea typeface="DejaVu Sans"/>
              </a:rPr>
              <a:t>医疗，安谱，</a:t>
            </a:r>
            <a:r>
              <a:rPr b="0" lang="en-US" sz="1200" spc="-1" strike="noStrike">
                <a:solidFill>
                  <a:srgbClr val="3f4043"/>
                </a:solidFill>
                <a:latin typeface="Verdana"/>
                <a:ea typeface="DejaVu Sans"/>
              </a:rPr>
              <a:t>...)</a:t>
            </a:r>
            <a:endParaRPr b="0" lang="en-US" sz="1200" spc="-1" strike="noStrike">
              <a:latin typeface="Arial"/>
            </a:endParaRPr>
          </a:p>
          <a:p>
            <a:pPr marL="228600" indent="-228600">
              <a:lnSpc>
                <a:spcPct val="112000"/>
              </a:lnSpc>
              <a:buClr>
                <a:srgbClr val="3f4043"/>
              </a:buClr>
              <a:buFont typeface="Wingdings" charset="2"/>
              <a:buChar char=""/>
            </a:pPr>
            <a:r>
              <a:rPr b="0" lang="en-US" sz="1200" spc="-1" strike="noStrike">
                <a:solidFill>
                  <a:srgbClr val="3f4043"/>
                </a:solidFill>
                <a:latin typeface="Verdana"/>
                <a:ea typeface="DejaVu Sans"/>
              </a:rPr>
              <a:t>which LF standard do you use to quantify? (Meizheng, Gangyannake, Cerriliant, Fujifilm wako, ..)</a:t>
            </a:r>
            <a:endParaRPr b="0" lang="en-US" sz="1200" spc="-1" strike="noStrike">
              <a:latin typeface="Arial"/>
            </a:endParaRPr>
          </a:p>
          <a:p>
            <a:pPr marL="228600" indent="-228600">
              <a:lnSpc>
                <a:spcPct val="112000"/>
              </a:lnSpc>
              <a:buClr>
                <a:srgbClr val="3f4043"/>
              </a:buClr>
              <a:buFont typeface="Wingdings" charset="2"/>
              <a:buChar char=""/>
            </a:pPr>
            <a:r>
              <a:rPr b="0" lang="zh-CN" sz="1200" spc="-1" strike="noStrike">
                <a:solidFill>
                  <a:srgbClr val="3f4043"/>
                </a:solidFill>
                <a:latin typeface="Verdana"/>
                <a:ea typeface="DejaVu Sans"/>
              </a:rPr>
              <a:t>您使用哪种</a:t>
            </a:r>
            <a:r>
              <a:rPr b="0" lang="en-US" sz="1200" spc="-1" strike="noStrike">
                <a:solidFill>
                  <a:srgbClr val="3f4043"/>
                </a:solidFill>
                <a:latin typeface="Verdana"/>
                <a:ea typeface="DejaVu Sans"/>
              </a:rPr>
              <a:t>LF</a:t>
            </a:r>
            <a:r>
              <a:rPr b="0" lang="zh-CN" sz="1200" spc="-1" strike="noStrike">
                <a:solidFill>
                  <a:srgbClr val="3f4043"/>
                </a:solidFill>
                <a:latin typeface="Verdana"/>
                <a:ea typeface="DejaVu Sans"/>
              </a:rPr>
              <a:t>标准品进行定量？</a:t>
            </a:r>
            <a:r>
              <a:rPr b="0" lang="en-US" sz="1200" spc="-1" strike="noStrike">
                <a:solidFill>
                  <a:srgbClr val="3f4043"/>
                </a:solidFill>
                <a:latin typeface="Verdana"/>
                <a:ea typeface="DejaVu Sans"/>
              </a:rPr>
              <a:t>(</a:t>
            </a:r>
            <a:r>
              <a:rPr b="0" lang="zh-CN" sz="1200" spc="-1" strike="noStrike">
                <a:solidFill>
                  <a:srgbClr val="3f4043"/>
                </a:solidFill>
                <a:latin typeface="Verdana"/>
                <a:ea typeface="DejaVu Sans"/>
              </a:rPr>
              <a:t>美正，刚研纳克，赛瑞利安特，富士胶片和光，</a:t>
            </a:r>
            <a:r>
              <a:rPr b="0" lang="en-US" sz="1200" spc="-1" strike="noStrike">
                <a:solidFill>
                  <a:srgbClr val="3f4043"/>
                </a:solidFill>
                <a:latin typeface="Verdana"/>
                <a:ea typeface="DejaVu Sans"/>
              </a:rPr>
              <a:t>...)</a:t>
            </a:r>
            <a:endParaRPr b="0" lang="en-US" sz="1200" spc="-1" strike="noStrike">
              <a:latin typeface="Arial"/>
            </a:endParaRPr>
          </a:p>
          <a:p>
            <a:pPr marL="228600" indent="-228600">
              <a:lnSpc>
                <a:spcPct val="112000"/>
              </a:lnSpc>
              <a:buClr>
                <a:srgbClr val="3f4043"/>
              </a:buClr>
              <a:buFont typeface="Wingdings" charset="2"/>
              <a:buChar char=""/>
            </a:pPr>
            <a:r>
              <a:rPr b="0" lang="en-US" sz="1200" spc="-1" strike="noStrike">
                <a:solidFill>
                  <a:srgbClr val="3f4043"/>
                </a:solidFill>
                <a:latin typeface="Verdana"/>
                <a:ea typeface="DejaVu Sans"/>
              </a:rPr>
              <a:t>Do you add anything to the buffer?  Like a ‘lactoferrin extraction reagent’ or was nothing extra added compared to the GB protocol?</a:t>
            </a:r>
            <a:endParaRPr b="0" lang="en-US" sz="1200" spc="-1" strike="noStrike">
              <a:latin typeface="Arial"/>
            </a:endParaRPr>
          </a:p>
          <a:p>
            <a:pPr marL="228600" indent="-228600">
              <a:lnSpc>
                <a:spcPct val="112000"/>
              </a:lnSpc>
              <a:buClr>
                <a:srgbClr val="3f4043"/>
              </a:buClr>
              <a:buFont typeface="Wingdings" charset="2"/>
              <a:buChar char=""/>
            </a:pPr>
            <a:r>
              <a:rPr b="0" lang="zh-CN" sz="1200" spc="-1" strike="noStrike">
                <a:solidFill>
                  <a:srgbClr val="3f4043"/>
                </a:solidFill>
                <a:latin typeface="Verdana"/>
                <a:ea typeface="DejaVu Sans"/>
              </a:rPr>
              <a:t>您是否向缓冲液中添加了任何物质？例如‘乳铁蛋白提取试剂’，还是与</a:t>
            </a:r>
            <a:r>
              <a:rPr b="0" lang="en-US" sz="1200" spc="-1" strike="noStrike">
                <a:solidFill>
                  <a:srgbClr val="3f4043"/>
                </a:solidFill>
                <a:latin typeface="Verdana"/>
                <a:ea typeface="DejaVu Sans"/>
              </a:rPr>
              <a:t>GB</a:t>
            </a:r>
            <a:r>
              <a:rPr b="0" lang="zh-CN" sz="1200" spc="-1" strike="noStrike">
                <a:solidFill>
                  <a:srgbClr val="3f4043"/>
                </a:solidFill>
                <a:latin typeface="Verdana"/>
                <a:ea typeface="DejaVu Sans"/>
              </a:rPr>
              <a:t>协议相比没有添加任何额外物质？</a:t>
            </a:r>
            <a:endParaRPr b="0" lang="en-US" sz="1200" spc="-1" strike="noStrike">
              <a:latin typeface="Arial"/>
            </a:endParaRPr>
          </a:p>
          <a:p>
            <a:pPr marL="228600" indent="-228600">
              <a:lnSpc>
                <a:spcPct val="112000"/>
              </a:lnSpc>
              <a:buClr>
                <a:srgbClr val="3f4043"/>
              </a:buClr>
              <a:buFont typeface="Wingdings" charset="2"/>
              <a:buChar char=""/>
            </a:pPr>
            <a:r>
              <a:rPr b="0" lang="en-US" sz="1200" spc="-1" strike="noStrike">
                <a:solidFill>
                  <a:srgbClr val="3f4043"/>
                </a:solidFill>
                <a:latin typeface="Verdana"/>
                <a:ea typeface="DejaVu Sans"/>
              </a:rPr>
              <a:t>Did you investigate any optimizations in this method?  Any insights from local authority to optimize this GB method?  </a:t>
            </a:r>
            <a:endParaRPr b="0" lang="en-US" sz="1200" spc="-1" strike="noStrike">
              <a:latin typeface="Arial"/>
            </a:endParaRPr>
          </a:p>
          <a:p>
            <a:pPr marL="228600" indent="-228600">
              <a:lnSpc>
                <a:spcPct val="112000"/>
              </a:lnSpc>
              <a:buClr>
                <a:srgbClr val="3f4043"/>
              </a:buClr>
              <a:buFont typeface="Wingdings" charset="2"/>
              <a:buChar char=""/>
            </a:pPr>
            <a:r>
              <a:rPr b="0" lang="zh-CN" sz="1200" spc="-1" strike="noStrike">
                <a:solidFill>
                  <a:srgbClr val="3f4043"/>
                </a:solidFill>
                <a:latin typeface="Verdana"/>
                <a:ea typeface="DejaVu Sans"/>
              </a:rPr>
              <a:t>您是否研究了此方法的任何优化？当地机构是否有任何见解来优化此</a:t>
            </a:r>
            <a:r>
              <a:rPr b="0" lang="en-US" sz="1200" spc="-1" strike="noStrike">
                <a:solidFill>
                  <a:srgbClr val="3f4043"/>
                </a:solidFill>
                <a:latin typeface="Verdana"/>
                <a:ea typeface="DejaVu Sans"/>
              </a:rPr>
              <a:t>GB</a:t>
            </a:r>
            <a:r>
              <a:rPr b="0" lang="zh-CN" sz="1200" spc="-1" strike="noStrike">
                <a:solidFill>
                  <a:srgbClr val="3f4043"/>
                </a:solidFill>
                <a:latin typeface="Verdana"/>
                <a:ea typeface="DejaVu Sans"/>
              </a:rPr>
              <a:t>方法？</a:t>
            </a:r>
            <a:endParaRPr b="0" lang="en-US" sz="1200" spc="-1" strike="noStrike">
              <a:latin typeface="Arial"/>
            </a:endParaRPr>
          </a:p>
        </p:txBody>
      </p:sp>
      <p:sp>
        <p:nvSpPr>
          <p:cNvPr id="205" name="Rectangle 41"/>
          <p:cNvSpPr/>
          <p:nvPr/>
        </p:nvSpPr>
        <p:spPr>
          <a:xfrm>
            <a:off x="1666440" y="1428840"/>
            <a:ext cx="2130480" cy="1884600"/>
          </a:xfrm>
          <a:prstGeom prst="rect">
            <a:avLst/>
          </a:prstGeom>
          <a:noFill/>
          <a:ln w="38160">
            <a:solidFill>
              <a:srgbClr val="7030a0"/>
            </a:solidFill>
            <a:miter/>
          </a:ln>
        </p:spPr>
        <p:style>
          <a:lnRef idx="0"/>
          <a:fillRef idx="0"/>
          <a:effectRef idx="0"/>
          <a:fontRef idx="minor"/>
        </p:style>
      </p:sp>
      <p:sp>
        <p:nvSpPr>
          <p:cNvPr id="206" name="Rectangle 42"/>
          <p:cNvSpPr/>
          <p:nvPr/>
        </p:nvSpPr>
        <p:spPr>
          <a:xfrm>
            <a:off x="8344080" y="1450800"/>
            <a:ext cx="3669480" cy="1862280"/>
          </a:xfrm>
          <a:prstGeom prst="rect">
            <a:avLst/>
          </a:prstGeom>
          <a:noFill/>
          <a:ln w="38160">
            <a:solidFill>
              <a:srgbClr val="7030a0"/>
            </a:solidFill>
            <a:miter/>
          </a:ln>
        </p:spPr>
        <p:style>
          <a:lnRef idx="0"/>
          <a:fillRef idx="0"/>
          <a:effectRef idx="0"/>
          <a:fontRef idx="minor"/>
        </p:style>
      </p:sp>
      <p:sp>
        <p:nvSpPr>
          <p:cNvPr id="207" name="Rectangle 43"/>
          <p:cNvSpPr/>
          <p:nvPr/>
        </p:nvSpPr>
        <p:spPr>
          <a:xfrm>
            <a:off x="498600" y="1664640"/>
            <a:ext cx="925920" cy="1027800"/>
          </a:xfrm>
          <a:prstGeom prst="rect">
            <a:avLst/>
          </a:prstGeom>
          <a:noFill/>
          <a:ln w="38160">
            <a:solidFill>
              <a:srgbClr val="7030a0"/>
            </a:solidFill>
            <a:miter/>
          </a:ln>
        </p:spPr>
        <p:style>
          <a:lnRef idx="0"/>
          <a:fillRef idx="0"/>
          <a:effectRef idx="0"/>
          <a:fontRef idx="minor"/>
        </p:style>
      </p:sp>
      <p:sp>
        <p:nvSpPr>
          <p:cNvPr id="208" name="Rectangle: Rounded Corners 1"/>
          <p:cNvSpPr/>
          <p:nvPr/>
        </p:nvSpPr>
        <p:spPr>
          <a:xfrm>
            <a:off x="382320" y="5280480"/>
            <a:ext cx="10122120" cy="1251360"/>
          </a:xfrm>
          <a:prstGeom prst="roundRect">
            <a:avLst>
              <a:gd name="adj" fmla="val 16667"/>
            </a:avLst>
          </a:prstGeom>
          <a:gradFill rotWithShape="0">
            <a:gsLst>
              <a:gs pos="0">
                <a:srgbClr val="4b9fdf"/>
              </a:gs>
              <a:gs pos="100000">
                <a:srgbClr val="0093d8"/>
              </a:gs>
            </a:gsLst>
            <a:lin ang="5400000"/>
          </a:gradFill>
          <a:ln w="34920">
            <a:solidFill>
              <a:srgbClr val="ed1c24"/>
            </a:solidFill>
            <a:miter/>
          </a:ln>
        </p:spPr>
        <p:style>
          <a:lnRef idx="0"/>
          <a:fillRef idx="0"/>
          <a:effectRef idx="0"/>
          <a:fontRef idx="minor"/>
        </p:style>
        <p:txBody>
          <a:bodyPr lIns="38160" rIns="38160" tIns="25560" bIns="25560" anchor="ctr">
            <a:normAutofit fontScale="74000"/>
          </a:bodyPr>
          <a:p>
            <a:pPr algn="ctr">
              <a:lnSpc>
                <a:spcPct val="112000"/>
              </a:lnSpc>
              <a:buNone/>
            </a:pPr>
            <a:r>
              <a:rPr b="1" lang="en-US" sz="1200" spc="-1" strike="noStrike">
                <a:solidFill>
                  <a:srgbClr val="ffffff"/>
                </a:solidFill>
                <a:latin typeface="Verdana"/>
                <a:ea typeface="DejaVu Sans"/>
              </a:rPr>
              <a:t>Challenge:</a:t>
            </a:r>
            <a:endParaRPr b="0" lang="en-US" sz="1200" spc="-1" strike="noStrike">
              <a:latin typeface="Arial"/>
            </a:endParaRPr>
          </a:p>
          <a:p>
            <a:pPr algn="ctr">
              <a:lnSpc>
                <a:spcPct val="112000"/>
              </a:lnSpc>
              <a:buNone/>
            </a:pPr>
            <a:r>
              <a:rPr b="1" lang="zh-CN" sz="1200" spc="-1" strike="noStrike">
                <a:solidFill>
                  <a:srgbClr val="ffffff"/>
                </a:solidFill>
                <a:latin typeface="Verdana"/>
                <a:ea typeface="DejaVu Sans"/>
              </a:rPr>
              <a:t>挑战：</a:t>
            </a:r>
            <a:endParaRPr b="0" lang="en-US" sz="1200" spc="-1" strike="noStrike">
              <a:latin typeface="Arial"/>
            </a:endParaRPr>
          </a:p>
          <a:p>
            <a:pPr algn="ctr">
              <a:lnSpc>
                <a:spcPct val="112000"/>
              </a:lnSpc>
              <a:buNone/>
            </a:pPr>
            <a:r>
              <a:rPr b="0" lang="en-US" sz="1400" spc="-1" strike="noStrike">
                <a:solidFill>
                  <a:srgbClr val="ffffff"/>
                </a:solidFill>
                <a:latin typeface="Verdana"/>
                <a:ea typeface="DejaVu Sans"/>
              </a:rPr>
              <a:t>How can this method be optimized during sample preparation using lactoferrin extraction reagent with a local supplier? We found that the recoveries can vary by 10% depending on the matrix and that these matrix differences are reduced by the addition of e.g. Tween. We will publish data in 2025 to support an improved method (with Tween) that better represents the recoveries. </a:t>
            </a:r>
            <a:endParaRPr b="0" lang="en-US" sz="1400" spc="-1" strike="noStrike">
              <a:latin typeface="Arial"/>
            </a:endParaRPr>
          </a:p>
          <a:p>
            <a:pPr algn="ctr">
              <a:lnSpc>
                <a:spcPct val="112000"/>
              </a:lnSpc>
              <a:buNone/>
            </a:pPr>
            <a:r>
              <a:rPr b="0" lang="zh-CN" sz="1400" spc="-1" strike="noStrike">
                <a:solidFill>
                  <a:srgbClr val="ffffff"/>
                </a:solidFill>
                <a:latin typeface="Verdana"/>
                <a:ea typeface="DejaVu Sans"/>
              </a:rPr>
              <a:t>如何在样品制备过程中使用本地供应商提供的乳铁蛋白提取试剂来优化此方法？我们发现回收率可能因基质而异，相差可达</a:t>
            </a:r>
            <a:r>
              <a:rPr b="0" lang="en-US" sz="1400" spc="-1" strike="noStrike">
                <a:solidFill>
                  <a:srgbClr val="ffffff"/>
                </a:solidFill>
                <a:latin typeface="Verdana"/>
                <a:ea typeface="DejaVu Sans"/>
              </a:rPr>
              <a:t>10%</a:t>
            </a:r>
            <a:r>
              <a:rPr b="0" lang="zh-CN" sz="1400" spc="-1" strike="noStrike">
                <a:solidFill>
                  <a:srgbClr val="ffffff"/>
                </a:solidFill>
                <a:latin typeface="Verdana"/>
                <a:ea typeface="DejaVu Sans"/>
              </a:rPr>
              <a:t>，并且通过添加例如</a:t>
            </a:r>
            <a:r>
              <a:rPr b="0" lang="en-US" sz="1400" spc="-1" strike="noStrike">
                <a:solidFill>
                  <a:srgbClr val="ffffff"/>
                </a:solidFill>
                <a:latin typeface="Verdana"/>
                <a:ea typeface="DejaVu Sans"/>
              </a:rPr>
              <a:t>Tween</a:t>
            </a:r>
            <a:r>
              <a:rPr b="0" lang="zh-CN" sz="1400" spc="-1" strike="noStrike">
                <a:solidFill>
                  <a:srgbClr val="ffffff"/>
                </a:solidFill>
                <a:latin typeface="Verdana"/>
                <a:ea typeface="DejaVu Sans"/>
              </a:rPr>
              <a:t>可以减少这些基质差异。我们将在</a:t>
            </a:r>
            <a:r>
              <a:rPr b="0" lang="en-US" sz="1400" spc="-1" strike="noStrike">
                <a:solidFill>
                  <a:srgbClr val="ffffff"/>
                </a:solidFill>
                <a:latin typeface="Verdana"/>
                <a:ea typeface="DejaVu Sans"/>
              </a:rPr>
              <a:t>2025</a:t>
            </a:r>
            <a:r>
              <a:rPr b="0" lang="zh-CN" sz="1400" spc="-1" strike="noStrike">
                <a:solidFill>
                  <a:srgbClr val="ffffff"/>
                </a:solidFill>
                <a:latin typeface="Verdana"/>
                <a:ea typeface="DejaVu Sans"/>
              </a:rPr>
              <a:t>年发布数据，以支持一种改进的方法（使用</a:t>
            </a:r>
            <a:r>
              <a:rPr b="0" lang="en-US" sz="1400" spc="-1" strike="noStrike">
                <a:solidFill>
                  <a:srgbClr val="ffffff"/>
                </a:solidFill>
                <a:latin typeface="Verdana"/>
                <a:ea typeface="DejaVu Sans"/>
              </a:rPr>
              <a:t>Tween</a:t>
            </a:r>
            <a:r>
              <a:rPr b="0" lang="zh-CN" sz="1400" spc="-1" strike="noStrike">
                <a:solidFill>
                  <a:srgbClr val="ffffff"/>
                </a:solidFill>
                <a:latin typeface="Verdana"/>
                <a:ea typeface="DejaVu Sans"/>
              </a:rPr>
              <a:t>），更好地代表回收率。</a:t>
            </a:r>
            <a:endParaRPr b="0" lang="en-US" sz="1400" spc="-1" strike="noStrike">
              <a:latin typeface="Arial"/>
            </a:endParaRPr>
          </a:p>
        </p:txBody>
      </p:sp>
    </p:spTree>
  </p:cSld>
  <mc:AlternateContent>
    <mc:Choice Requires="p14">
      <p:transition spd="med" p14:dur="700">
        <p:fade/>
      </p:transition>
    </mc:Choice>
    <mc:Fallback>
      <p:transition spd="med">
        <p:fade/>
      </p:transition>
    </mc:Fallback>
  </mc:AlternateContent>
  <p:timing>
    <p:tnLst>
      <p:par>
        <p:cTn id="9" dur="indefinite" restart="never" nodeType="tmRoot">
          <p:childTnLst>
            <p:seq>
              <p:cTn id="10" dur="indefinite" nodeType="mainSeq">
                <p:childTnLst>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205"/>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204"/>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20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207"/>
                                        </p:tgtEl>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tgtEl>
                                          <p:spTgt spid="2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09" name="Object 6"/>
          <p:cNvGraphicFramePr/>
          <p:nvPr/>
        </p:nvGraphicFramePr>
        <p:xfrm>
          <a:off x="1440" y="1440"/>
          <a:ext cx="720" cy="720"/>
        </p:xfrm>
        <a:graphic>
          <a:graphicData uri="http://schemas.openxmlformats.org/presentationml/2006/ole">
            <p:oleObj r:id="rId1" spid="">
              <p:embed/>
              <p:pic>
                <p:nvPicPr>
                  <p:cNvPr id="210" name="Object 6" descr=""/>
                  <p:cNvPicPr/>
                  <p:nvPr/>
                </p:nvPicPr>
                <p:blipFill>
                  <a:blip r:embed="rId2"/>
                  <a:stretch/>
                </p:blipFill>
                <p:spPr>
                  <a:xfrm>
                    <a:off x="1440" y="1440"/>
                    <a:ext cx="720" cy="720"/>
                  </a:xfrm>
                  <a:prstGeom prst="rect">
                    <a:avLst/>
                  </a:prstGeom>
                  <a:ln w="0">
                    <a:noFill/>
                  </a:ln>
                </p:spPr>
              </p:pic>
            </p:oleObj>
          </a:graphicData>
        </a:graphic>
      </p:graphicFrame>
      <p:sp>
        <p:nvSpPr>
          <p:cNvPr id="211" name="PlaceHolder 1"/>
          <p:cNvSpPr>
            <a:spLocks noGrp="1"/>
          </p:cNvSpPr>
          <p:nvPr>
            <p:ph type="title"/>
          </p:nvPr>
        </p:nvSpPr>
        <p:spPr>
          <a:xfrm>
            <a:off x="459000" y="429840"/>
            <a:ext cx="11035080" cy="674280"/>
          </a:xfrm>
          <a:prstGeom prst="rect">
            <a:avLst/>
          </a:prstGeom>
          <a:noFill/>
          <a:ln w="0">
            <a:noFill/>
          </a:ln>
        </p:spPr>
        <p:txBody>
          <a:bodyPr lIns="38160" rIns="38160" tIns="25560" bIns="25560" anchor="t">
            <a:normAutofit fontScale="63000"/>
          </a:bodyPr>
          <a:p>
            <a:pPr>
              <a:lnSpc>
                <a:spcPct val="90000"/>
              </a:lnSpc>
              <a:buNone/>
            </a:pPr>
            <a:r>
              <a:rPr b="0" lang="en-US" sz="2400" spc="-1" strike="noStrike">
                <a:solidFill>
                  <a:srgbClr val="0094d9"/>
                </a:solidFill>
                <a:latin typeface="Verdana"/>
              </a:rPr>
              <a:t>Where: Vivinal LF Recovery percentage with customers's base powder before and after with extraction agent, </a:t>
            </a:r>
            <a:r>
              <a:rPr b="0" lang="en-US" sz="2400" spc="-1" strike="noStrike">
                <a:solidFill>
                  <a:srgbClr val="ff0000"/>
                </a:solidFill>
                <a:latin typeface="Verdana"/>
              </a:rPr>
              <a:t>below data only for internal use</a:t>
            </a:r>
            <a:endParaRPr b="0" lang="en-US" sz="2400" spc="-1" strike="noStrike">
              <a:latin typeface="Arial"/>
            </a:endParaRPr>
          </a:p>
          <a:p>
            <a:pPr>
              <a:lnSpc>
                <a:spcPct val="90000"/>
              </a:lnSpc>
              <a:buNone/>
            </a:pPr>
            <a:r>
              <a:rPr b="0" lang="zh-CN" sz="2400" spc="-1" strike="noStrike">
                <a:solidFill>
                  <a:srgbClr val="0094d9"/>
                </a:solidFill>
                <a:latin typeface="Verdana"/>
              </a:rPr>
              <a:t>地点：使用客户基础粉末在添加萃取剂前后</a:t>
            </a:r>
            <a:r>
              <a:rPr b="0" lang="en-US" sz="2400" spc="-1" strike="noStrike">
                <a:solidFill>
                  <a:srgbClr val="0094d9"/>
                </a:solidFill>
                <a:latin typeface="Verdana"/>
              </a:rPr>
              <a:t>Vivinal LF </a:t>
            </a:r>
            <a:r>
              <a:rPr b="0" lang="zh-CN" sz="2400" spc="-1" strike="noStrike">
                <a:solidFill>
                  <a:srgbClr val="0094d9"/>
                </a:solidFill>
                <a:latin typeface="Verdana"/>
              </a:rPr>
              <a:t>回收率的百分比</a:t>
            </a:r>
            <a:r>
              <a:rPr b="0" lang="en-US" sz="2400" spc="-1" strike="noStrike">
                <a:solidFill>
                  <a:srgbClr val="0094d9"/>
                </a:solidFill>
                <a:latin typeface="Verdana"/>
              </a:rPr>
              <a:t>,</a:t>
            </a:r>
            <a:r>
              <a:rPr b="0" lang="zh-CN" sz="2400" spc="-1" strike="noStrike">
                <a:solidFill>
                  <a:srgbClr val="ff0000"/>
                </a:solidFill>
                <a:latin typeface="Verdana"/>
              </a:rPr>
              <a:t>以下数据仅供内部使用</a:t>
            </a:r>
            <a:endParaRPr b="0" lang="en-US" sz="2400" spc="-1" strike="noStrike">
              <a:latin typeface="Arial"/>
            </a:endParaRPr>
          </a:p>
        </p:txBody>
      </p:sp>
      <p:graphicFrame>
        <p:nvGraphicFramePr>
          <p:cNvPr id="212" name="Table 4"/>
          <p:cNvGraphicFramePr/>
          <p:nvPr/>
        </p:nvGraphicFramePr>
        <p:xfrm>
          <a:off x="459000" y="1190160"/>
          <a:ext cx="11246760" cy="5381640"/>
        </p:xfrm>
        <a:graphic>
          <a:graphicData uri="http://schemas.openxmlformats.org/drawingml/2006/table">
            <a:tbl>
              <a:tblPr/>
              <a:tblGrid>
                <a:gridCol w="2201400"/>
                <a:gridCol w="1975320"/>
                <a:gridCol w="1839240"/>
                <a:gridCol w="1689480"/>
                <a:gridCol w="1536840"/>
                <a:gridCol w="1094040"/>
                <a:gridCol w="910800"/>
              </a:tblGrid>
              <a:tr h="395280">
                <a:tc rowSpan="2">
                  <a:txBody>
                    <a:bodyPr lIns="7920" rIns="7920" anchor="ctr">
                      <a:noAutofit/>
                    </a:bodyPr>
                    <a:p>
                      <a:r>
                        <a:rPr b="0" lang="en-US" sz="1200" spc="-1" strike="noStrike">
                          <a:solidFill/>
                          <a:latin typeface="Verdana"/>
                        </a:rPr>
                        <a:t>LF LEV with batch 10C5T15 spiked on:</a:t>
                      </a:r>
                      <a:endParaRPr b="0" lang="en-US" sz="1200" spc="-1" strike="noStrike">
                        <a:latin typeface="Arial"/>
                      </a:endParaRPr>
                    </a:p>
                    <a:p>
                      <a:pPr algn="ctr">
                        <a:lnSpc>
                          <a:spcPct val="100000"/>
                        </a:lnSpc>
                        <a:buNone/>
                      </a:pPr>
                      <a:r>
                        <a:rPr b="0" lang="zh-CN" sz="1200" spc="-1" strike="noStrike">
                          <a:latin typeface="Verdana"/>
                        </a:rPr>
                        <a:t>批号</a:t>
                      </a:r>
                      <a:r>
                        <a:rPr b="0" lang="en-US" sz="1200" spc="-1" strike="noStrike">
                          <a:latin typeface="Verdana"/>
                        </a:rPr>
                        <a:t>10C5T15</a:t>
                      </a:r>
                      <a:r>
                        <a:rPr b="0" lang="zh-CN" sz="1200" spc="-1" strike="noStrike">
                          <a:latin typeface="Verdana"/>
                        </a:rPr>
                        <a:t>的</a:t>
                      </a:r>
                      <a:r>
                        <a:rPr b="0" lang="en-US" sz="1200" spc="-1" strike="noStrike">
                          <a:latin typeface="Verdana"/>
                        </a:rPr>
                        <a:t>LF LEV</a:t>
                      </a:r>
                      <a:r>
                        <a:rPr b="0" lang="zh-CN" sz="1200" spc="-1" strike="noStrike">
                          <a:latin typeface="Verdana"/>
                        </a:rPr>
                        <a:t>加标：</a:t>
                      </a:r>
                      <a:endParaRPr b="0" lang="en-US" sz="1200" spc="-1" strike="noStrike">
                        <a:latin typeface="Arial"/>
                      </a:endParaRPr>
                    </a:p>
                  </a:txBody>
                  <a:tcPr anchor="ctr" marL="7920" marR="7920">
                    <a:lnL>
                      <a:noFill/>
                    </a:lnL>
                    <a:lnR>
                      <a:noFill/>
                    </a:lnR>
                    <a:lnT w="25200">
                      <a:solidFill>
                        <a:srgbClr val="3f4043"/>
                      </a:solidFill>
                    </a:lnT>
                    <a:lnB>
                      <a:noFill/>
                    </a:lnB>
                    <a:solidFill>
                      <a:srgbClr val="ffffff"/>
                    </a:solidFill>
                  </a:tcPr>
                </a:tc>
                <a:tc>
                  <a:txBody>
                    <a:bodyPr lIns="7920" rIns="7920" anchor="ctr">
                      <a:noAutofit/>
                    </a:bodyPr>
                    <a:p>
                      <a:r>
                        <a:rPr b="0" lang="en-US" sz="1200" spc="-1" strike="noStrike">
                          <a:solidFill/>
                          <a:latin typeface="Verdana"/>
                        </a:rPr>
                        <a:t>LF Recovery in IFT(%)</a:t>
                      </a:r>
                      <a:endParaRPr b="0" lang="en-US" sz="1200" spc="-1" strike="noStrike">
                        <a:latin typeface="Arial"/>
                      </a:endParaRPr>
                    </a:p>
                    <a:p>
                      <a:pPr algn="ctr">
                        <a:lnSpc>
                          <a:spcPct val="100000"/>
                        </a:lnSpc>
                        <a:buNone/>
                      </a:pPr>
                      <a:r>
                        <a:rPr b="0" lang="en-US" sz="1200" spc="-1" strike="noStrike">
                          <a:latin typeface="Verdana"/>
                        </a:rPr>
                        <a:t>IFT</a:t>
                      </a:r>
                      <a:r>
                        <a:rPr b="0" lang="zh-CN" sz="1200" spc="-1" strike="noStrike">
                          <a:latin typeface="Verdana"/>
                        </a:rPr>
                        <a:t>中</a:t>
                      </a:r>
                      <a:r>
                        <a:rPr b="0" lang="en-US" sz="1200" spc="-1" strike="noStrike">
                          <a:latin typeface="Verdana"/>
                        </a:rPr>
                        <a:t>LF</a:t>
                      </a:r>
                      <a:r>
                        <a:rPr b="0" lang="zh-CN" sz="1200" spc="-1" strike="noStrike">
                          <a:latin typeface="Verdana"/>
                        </a:rPr>
                        <a:t>的回收率（</a:t>
                      </a:r>
                      <a:r>
                        <a:rPr b="0" lang="en-US" sz="1200" spc="-1" strike="noStrike">
                          <a:latin typeface="Verdana"/>
                        </a:rPr>
                        <a:t>%</a:t>
                      </a:r>
                      <a:r>
                        <a:rPr b="0" lang="zh-CN" sz="1200" spc="-1" strike="noStrike">
                          <a:latin typeface="Verdana"/>
                        </a:rPr>
                        <a:t>）</a:t>
                      </a:r>
                      <a:endParaRPr b="0" lang="en-US" sz="1200" spc="-1" strike="noStrike">
                        <a:latin typeface="Arial"/>
                      </a:endParaRPr>
                    </a:p>
                  </a:txBody>
                  <a:tcPr anchor="ctr" marL="7920" marR="7920">
                    <a:lnL>
                      <a:noFill/>
                    </a:lnL>
                    <a:lnR>
                      <a:noFill/>
                    </a:lnR>
                    <a:lnT w="25200">
                      <a:solidFill>
                        <a:srgbClr val="3f4043"/>
                      </a:solidFill>
                    </a:lnT>
                    <a:lnB>
                      <a:noFill/>
                    </a:lnB>
                    <a:solidFill>
                      <a:srgbClr val="ffffff"/>
                    </a:solidFill>
                  </a:tcPr>
                </a:tc>
                <a:tc gridSpan="2">
                  <a:txBody>
                    <a:bodyPr lIns="7920" rIns="7920" anchor="ctr">
                      <a:noAutofit/>
                    </a:bodyPr>
                    <a:p>
                      <a:pPr algn="ctr">
                        <a:lnSpc>
                          <a:spcPct val="100000"/>
                        </a:lnSpc>
                        <a:buNone/>
                      </a:pPr>
                      <a:r>
                        <a:rPr b="0" lang="en-US" sz="1200" spc="-1" strike="noStrike">
                          <a:solidFill>
                            <a:srgbClr val="3f4043"/>
                          </a:solidFill>
                          <a:latin typeface="Verdana"/>
                        </a:rPr>
                        <a:t>LF Recovery in IFT(%)</a:t>
                      </a:r>
                      <a:endParaRPr b="0" lang="en-US" sz="1200" spc="-1" strike="noStrike">
                        <a:latin typeface="Arial"/>
                      </a:endParaRPr>
                    </a:p>
                  </a:txBody>
                  <a:tcPr anchor="ctr" marL="7920" marR="7920">
                    <a:lnL>
                      <a:noFill/>
                    </a:lnL>
                    <a:lnR>
                      <a:noFill/>
                    </a:lnR>
                    <a:lnT w="25200">
                      <a:solidFill>
                        <a:srgbClr val="3f4043"/>
                      </a:solidFill>
                    </a:lnT>
                    <a:lnB>
                      <a:noFill/>
                    </a:lnB>
                    <a:solidFill>
                      <a:srgbClr val="ffffff"/>
                    </a:solidFill>
                  </a:tcPr>
                </a:tc>
                <a:tc hMerge="1">
                  <a:tcPr anchor="t" marL="90000" marR="90000">
                    <a:lnL>
                      <a:noFill/>
                    </a:lnL>
                    <a:lnR>
                      <a:noFill/>
                    </a:lnR>
                    <a:lnT>
                      <a:noFill/>
                    </a:lnT>
                    <a:lnB>
                      <a:noFill/>
                    </a:lnB>
                    <a:solidFill>
                      <a:srgbClr val="729fcf"/>
                    </a:solidFill>
                  </a:tcPr>
                </a:tc>
                <a:tc gridSpan="3">
                  <a:txBody>
                    <a:bodyPr lIns="7920" rIns="7920" anchor="ctr">
                      <a:noAutofit/>
                    </a:bodyPr>
                    <a:p>
                      <a:pPr algn="ctr">
                        <a:lnSpc>
                          <a:spcPct val="100000"/>
                        </a:lnSpc>
                        <a:buNone/>
                      </a:pPr>
                      <a:r>
                        <a:rPr b="0" lang="en-US" sz="1200" spc="-1" strike="noStrike">
                          <a:solidFill>
                            <a:srgbClr val="3f4043"/>
                          </a:solidFill>
                          <a:latin typeface="Verdana"/>
                        </a:rPr>
                        <a:t>LF Recovery in IFT(%)</a:t>
                      </a:r>
                      <a:endParaRPr b="0" lang="en-US" sz="1200" spc="-1" strike="noStrike">
                        <a:latin typeface="Arial"/>
                      </a:endParaRPr>
                    </a:p>
                  </a:txBody>
                  <a:tcPr anchor="ctr" marL="7920" marR="7920">
                    <a:lnL>
                      <a:noFill/>
                    </a:lnL>
                    <a:lnR>
                      <a:noFill/>
                    </a:lnR>
                    <a:lnT w="25200">
                      <a:solidFill>
                        <a:srgbClr val="3f4043"/>
                      </a:solidFill>
                    </a:lnT>
                    <a:lnB>
                      <a:noFill/>
                    </a:lnB>
                    <a:solidFill>
                      <a:srgbClr val="ffffff"/>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r>
              <a:tr h="1088280">
                <a:tc vMerge="1">
                  <a:tcPr anchor="t" marL="90000" marR="90000">
                    <a:lnL>
                      <a:noFill/>
                    </a:lnL>
                    <a:lnR>
                      <a:noFill/>
                    </a:lnR>
                    <a:lnT>
                      <a:noFill/>
                    </a:lnT>
                    <a:lnB>
                      <a:noFill/>
                    </a:lnB>
                    <a:solidFill>
                      <a:srgbClr val="729fcf"/>
                    </a:solidFill>
                  </a:tcPr>
                </a:tc>
                <a:tc>
                  <a:txBody>
                    <a:bodyPr lIns="7920" rIns="7920" anchor="ctr">
                      <a:noAutofit/>
                    </a:bodyPr>
                    <a:p>
                      <a:r>
                        <a:rPr b="0" lang="en-US" sz="1200" spc="-1" strike="noStrike">
                          <a:solidFill/>
                          <a:latin typeface="Verdana"/>
                        </a:rPr>
                        <a:t>Internal method: FLCV0528 - LF spike recovery before use Meizheng</a:t>
                      </a:r>
                      <a:endParaRPr b="0" lang="en-US" sz="1200" spc="-1" strike="noStrike">
                        <a:latin typeface="Arial"/>
                      </a:endParaRPr>
                    </a:p>
                    <a:p>
                      <a:pPr algn="ctr">
                        <a:lnSpc>
                          <a:spcPct val="100000"/>
                        </a:lnSpc>
                        <a:buNone/>
                      </a:pPr>
                      <a:r>
                        <a:rPr b="0" lang="zh-CN" sz="1200" spc="-1" strike="noStrike">
                          <a:latin typeface="Verdana"/>
                        </a:rPr>
                        <a:t>内部方法：</a:t>
                      </a:r>
                      <a:r>
                        <a:rPr b="0" lang="en-US" sz="1200" spc="-1" strike="noStrike">
                          <a:latin typeface="Verdana"/>
                        </a:rPr>
                        <a:t>FLCV0528 - </a:t>
                      </a:r>
                      <a:r>
                        <a:rPr b="0" lang="zh-CN" sz="1200" spc="-1" strike="noStrike">
                          <a:latin typeface="Verdana"/>
                        </a:rPr>
                        <a:t>使用美正柱前的</a:t>
                      </a:r>
                      <a:r>
                        <a:rPr b="0" lang="en-US" sz="1200" spc="-1" strike="noStrike">
                          <a:latin typeface="Verdana"/>
                        </a:rPr>
                        <a:t>LF</a:t>
                      </a:r>
                      <a:r>
                        <a:rPr b="0" lang="zh-CN" sz="1200" spc="-1" strike="noStrike">
                          <a:latin typeface="Verdana"/>
                        </a:rPr>
                        <a:t>加标回收</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r>
                        <a:rPr b="0" lang="en-US" sz="1200" spc="-1" strike="noStrike">
                          <a:solidFill/>
                          <a:latin typeface="Verdana"/>
                        </a:rPr>
                        <a:t>Only using the Meizheng column (without extraction agent), results are much lower</a:t>
                      </a:r>
                      <a:endParaRPr b="0" lang="en-US" sz="1200" spc="-1" strike="noStrike">
                        <a:latin typeface="Arial"/>
                      </a:endParaRPr>
                    </a:p>
                    <a:p>
                      <a:pPr algn="ctr">
                        <a:lnSpc>
                          <a:spcPct val="100000"/>
                        </a:lnSpc>
                        <a:buNone/>
                      </a:pPr>
                      <a:r>
                        <a:rPr b="0" lang="zh-CN" sz="1200" spc="-1" strike="noStrike">
                          <a:latin typeface="Verdana"/>
                        </a:rPr>
                        <a:t>仅使用美正柱（不加萃取剂），结果显著偏低</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r>
                        <a:rPr b="0" lang="en-US" sz="1200" spc="-1" strike="noStrike">
                          <a:solidFill/>
                          <a:latin typeface="Verdana"/>
                        </a:rPr>
                        <a:t>Gap compared to FLCV0528 - LF spike recovery</a:t>
                      </a:r>
                      <a:endParaRPr b="0" lang="en-US" sz="1200" spc="-1" strike="noStrike">
                        <a:latin typeface="Arial"/>
                      </a:endParaRPr>
                    </a:p>
                    <a:p>
                      <a:pPr algn="ctr">
                        <a:lnSpc>
                          <a:spcPct val="100000"/>
                        </a:lnSpc>
                        <a:buNone/>
                      </a:pPr>
                      <a:r>
                        <a:rPr b="0" lang="zh-CN" sz="1200" spc="-1" strike="noStrike">
                          <a:latin typeface="Verdana"/>
                        </a:rPr>
                        <a:t>与</a:t>
                      </a:r>
                      <a:r>
                        <a:rPr b="0" lang="en-US" sz="1200" spc="-1" strike="noStrike">
                          <a:latin typeface="Verdana"/>
                        </a:rPr>
                        <a:t>FLCV0528 - LF</a:t>
                      </a:r>
                      <a:r>
                        <a:rPr b="0" lang="zh-CN" sz="1200" spc="-1" strike="noStrike">
                          <a:latin typeface="Verdana"/>
                        </a:rPr>
                        <a:t>加标回收的差距</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b">
                      <a:noAutofit/>
                    </a:bodyPr>
                    <a:p>
                      <a:r>
                        <a:rPr b="0" lang="en-US" sz="1200" spc="-1" strike="noStrike">
                          <a:solidFill/>
                          <a:latin typeface="Verdana"/>
                        </a:rPr>
                        <a:t>Both of Meizheng column + Meizheng buffer (including extraction agent)</a:t>
                      </a:r>
                      <a:endParaRPr b="0" lang="en-US" sz="1200" spc="-1" strike="noStrike">
                        <a:latin typeface="Arial"/>
                      </a:endParaRPr>
                    </a:p>
                    <a:p>
                      <a:pPr algn="ctr">
                        <a:lnSpc>
                          <a:spcPct val="100000"/>
                        </a:lnSpc>
                        <a:buNone/>
                      </a:pPr>
                      <a:r>
                        <a:rPr b="0" lang="zh-CN" sz="1200" spc="-1" strike="noStrike">
                          <a:latin typeface="Verdana"/>
                        </a:rPr>
                        <a:t>美正柱 </a:t>
                      </a:r>
                      <a:r>
                        <a:rPr b="0" lang="en-US" sz="1200" spc="-1" strike="noStrike">
                          <a:latin typeface="Verdana"/>
                        </a:rPr>
                        <a:t>+ </a:t>
                      </a:r>
                      <a:r>
                        <a:rPr b="0" lang="zh-CN" sz="1200" spc="-1" strike="noStrike">
                          <a:latin typeface="Verdana"/>
                        </a:rPr>
                        <a:t>美正缓冲液（含萃取剂）</a:t>
                      </a:r>
                      <a:endParaRPr b="0" lang="en-US" sz="1200" spc="-1" strike="noStrike">
                        <a:latin typeface="Arial"/>
                      </a:endParaRPr>
                    </a:p>
                  </a:txBody>
                  <a:tcPr anchor="b"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Gap compared to FLCV0528 - LF spike recovery</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r>
                        <a:rPr b="0" lang="en-US" sz="1200" spc="-1" strike="noStrike">
                          <a:solidFill/>
                          <a:latin typeface="Verdana"/>
                        </a:rPr>
                        <a:t>Gap compared to without extraction agent)</a:t>
                      </a:r>
                      <a:endParaRPr b="0" lang="en-US" sz="1200" spc="-1" strike="noStrike">
                        <a:latin typeface="Arial"/>
                      </a:endParaRPr>
                    </a:p>
                    <a:p>
                      <a:pPr algn="ctr">
                        <a:lnSpc>
                          <a:spcPct val="100000"/>
                        </a:lnSpc>
                        <a:buNone/>
                      </a:pPr>
                      <a:r>
                        <a:rPr b="0" lang="zh-CN" sz="1200" spc="-1" strike="noStrike">
                          <a:latin typeface="Verdana"/>
                        </a:rPr>
                        <a:t>与不加萃取剂的差距</a:t>
                      </a:r>
                      <a:endParaRPr b="0" lang="en-US" sz="1200" spc="-1" strike="noStrike">
                        <a:latin typeface="Arial"/>
                      </a:endParaRPr>
                    </a:p>
                  </a:txBody>
                  <a:tcPr anchor="ctr" marL="7920" marR="7920">
                    <a:lnL>
                      <a:noFill/>
                    </a:lnL>
                    <a:lnR>
                      <a:noFill/>
                    </a:lnR>
                    <a:lnT>
                      <a:noFill/>
                    </a:lnT>
                    <a:lnB>
                      <a:noFill/>
                    </a:lnB>
                    <a:solidFill>
                      <a:srgbClr val="ffffff"/>
                    </a:solidFill>
                  </a:tcPr>
                </a:tc>
              </a:tr>
              <a:tr h="395280">
                <a:tc>
                  <a:txBody>
                    <a:bodyPr lIns="7920" rIns="7920" anchor="ctr">
                      <a:noAutofit/>
                    </a:bodyPr>
                    <a:p>
                      <a:r>
                        <a:rPr b="0" lang="en-US" sz="1200" spc="-1" strike="noStrike">
                          <a:solidFill/>
                          <a:latin typeface="Verdana"/>
                        </a:rPr>
                        <a:t>Reference LQS HK IFT</a:t>
                      </a:r>
                      <a:endParaRPr b="0" lang="en-US" sz="1200" spc="-1" strike="noStrike">
                        <a:latin typeface="Arial"/>
                      </a:endParaRPr>
                    </a:p>
                    <a:p>
                      <a:pPr>
                        <a:lnSpc>
                          <a:spcPct val="100000"/>
                        </a:lnSpc>
                        <a:buNone/>
                      </a:pPr>
                      <a:r>
                        <a:rPr b="0" lang="zh-CN" sz="1200" spc="-1" strike="noStrike">
                          <a:latin typeface="Verdana"/>
                        </a:rPr>
                        <a:t>参考</a:t>
                      </a:r>
                      <a:r>
                        <a:rPr b="0" lang="en-US" sz="1200" spc="-1" strike="noStrike">
                          <a:latin typeface="Verdana"/>
                        </a:rPr>
                        <a:t>LQS HK IFT</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78.3</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76.6</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-2%</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87.2</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b">
                      <a:noAutofit/>
                    </a:bodyPr>
                    <a:p>
                      <a:pPr algn="ctr">
                        <a:lnSpc>
                          <a:spcPct val="100000"/>
                        </a:lnSpc>
                        <a:buNone/>
                      </a:pPr>
                      <a:r>
                        <a:rPr b="0" lang="en-US" sz="1200" spc="-1" strike="noStrike">
                          <a:solidFill>
                            <a:srgbClr val="3f4043"/>
                          </a:solidFill>
                          <a:latin typeface="Verdana"/>
                        </a:rPr>
                        <a:t>11%</a:t>
                      </a:r>
                      <a:endParaRPr b="0" lang="en-US" sz="1200" spc="-1" strike="noStrike">
                        <a:latin typeface="Arial"/>
                      </a:endParaRPr>
                    </a:p>
                  </a:txBody>
                  <a:tcPr anchor="b" marL="7920" marR="7920">
                    <a:lnL>
                      <a:noFill/>
                    </a:lnL>
                    <a:lnR>
                      <a:noFill/>
                    </a:lnR>
                    <a:lnT>
                      <a:noFill/>
                    </a:lnT>
                    <a:lnB>
                      <a:noFill/>
                    </a:lnB>
                    <a:solidFill>
                      <a:srgbClr val="ffffff"/>
                    </a:solidFill>
                  </a:tcPr>
                </a:tc>
                <a:tc>
                  <a:txBody>
                    <a:bodyPr lIns="7920" rIns="7920" anchor="b">
                      <a:noAutofit/>
                    </a:bodyPr>
                    <a:p>
                      <a:pPr algn="ctr">
                        <a:lnSpc>
                          <a:spcPct val="100000"/>
                        </a:lnSpc>
                        <a:buNone/>
                      </a:pPr>
                      <a:r>
                        <a:rPr b="0" lang="en-US" sz="1200" spc="-1" strike="noStrike">
                          <a:solidFill>
                            <a:srgbClr val="3f4043"/>
                          </a:solidFill>
                          <a:latin typeface="Verdana"/>
                        </a:rPr>
                        <a:t>14%</a:t>
                      </a:r>
                      <a:endParaRPr b="0" lang="en-US" sz="1200" spc="-1" strike="noStrike">
                        <a:latin typeface="Arial"/>
                      </a:endParaRPr>
                    </a:p>
                  </a:txBody>
                  <a:tcPr anchor="b" marL="7920" marR="7920">
                    <a:lnL>
                      <a:noFill/>
                    </a:lnL>
                    <a:lnR>
                      <a:noFill/>
                    </a:lnR>
                    <a:lnT>
                      <a:noFill/>
                    </a:lnT>
                    <a:lnB>
                      <a:noFill/>
                    </a:lnB>
                    <a:solidFill>
                      <a:srgbClr val="ffffff"/>
                    </a:solidFill>
                  </a:tcPr>
                </a:tc>
              </a:tr>
              <a:tr h="395280">
                <a:tc>
                  <a:txBody>
                    <a:bodyPr lIns="7920" rIns="7920" anchor="ctr">
                      <a:noAutofit/>
                    </a:bodyPr>
                    <a:p>
                      <a:r>
                        <a:rPr b="0" lang="en-US" sz="1200" spc="-1" strike="noStrike">
                          <a:solidFill/>
                          <a:latin typeface="Verdana"/>
                        </a:rPr>
                        <a:t>1. Feihe</a:t>
                      </a:r>
                      <a:endParaRPr b="0" lang="en-US" sz="1200" spc="-1" strike="noStrike">
                        <a:latin typeface="Arial"/>
                      </a:endParaRPr>
                    </a:p>
                    <a:p>
                      <a:pPr>
                        <a:lnSpc>
                          <a:spcPct val="100000"/>
                        </a:lnSpc>
                        <a:buNone/>
                      </a:pPr>
                      <a:r>
                        <a:rPr b="0" lang="en-US" sz="1200" spc="-1" strike="noStrike">
                          <a:latin typeface="Verdana"/>
                        </a:rPr>
                        <a:t>1. </a:t>
                      </a:r>
                      <a:r>
                        <a:rPr b="0" lang="zh-CN" sz="1200" spc="-1" strike="noStrike">
                          <a:latin typeface="Verdana"/>
                        </a:rPr>
                        <a:t>飞鹤</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83</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75.8</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-9%</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89.9</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b">
                      <a:noAutofit/>
                    </a:bodyPr>
                    <a:p>
                      <a:pPr algn="ctr">
                        <a:lnSpc>
                          <a:spcPct val="100000"/>
                        </a:lnSpc>
                        <a:buNone/>
                      </a:pPr>
                      <a:r>
                        <a:rPr b="0" lang="en-US" sz="1200" spc="-1" strike="noStrike">
                          <a:solidFill>
                            <a:srgbClr val="3f4043"/>
                          </a:solidFill>
                          <a:latin typeface="Verdana"/>
                        </a:rPr>
                        <a:t>8%</a:t>
                      </a:r>
                      <a:endParaRPr b="0" lang="en-US" sz="1200" spc="-1" strike="noStrike">
                        <a:latin typeface="Arial"/>
                      </a:endParaRPr>
                    </a:p>
                  </a:txBody>
                  <a:tcPr anchor="b" marL="7920" marR="7920">
                    <a:lnL>
                      <a:noFill/>
                    </a:lnL>
                    <a:lnR>
                      <a:noFill/>
                    </a:lnR>
                    <a:lnT>
                      <a:noFill/>
                    </a:lnT>
                    <a:lnB>
                      <a:noFill/>
                    </a:lnB>
                    <a:solidFill>
                      <a:srgbClr val="ffffff"/>
                    </a:solidFill>
                  </a:tcPr>
                </a:tc>
                <a:tc>
                  <a:txBody>
                    <a:bodyPr lIns="7920" rIns="7920" anchor="b">
                      <a:noAutofit/>
                    </a:bodyPr>
                    <a:p>
                      <a:pPr algn="ctr">
                        <a:lnSpc>
                          <a:spcPct val="100000"/>
                        </a:lnSpc>
                        <a:buNone/>
                      </a:pPr>
                      <a:r>
                        <a:rPr b="0" lang="en-US" sz="1200" spc="-1" strike="noStrike">
                          <a:solidFill>
                            <a:srgbClr val="3f4043"/>
                          </a:solidFill>
                          <a:latin typeface="Verdana"/>
                        </a:rPr>
                        <a:t>19%</a:t>
                      </a:r>
                      <a:endParaRPr b="0" lang="en-US" sz="1200" spc="-1" strike="noStrike">
                        <a:latin typeface="Arial"/>
                      </a:endParaRPr>
                    </a:p>
                  </a:txBody>
                  <a:tcPr anchor="b" marL="7920" marR="7920">
                    <a:lnL>
                      <a:noFill/>
                    </a:lnL>
                    <a:lnR>
                      <a:noFill/>
                    </a:lnR>
                    <a:lnT>
                      <a:noFill/>
                    </a:lnT>
                    <a:lnB>
                      <a:noFill/>
                    </a:lnB>
                    <a:solidFill>
                      <a:srgbClr val="ffffff"/>
                    </a:solidFill>
                  </a:tcPr>
                </a:tc>
              </a:tr>
              <a:tr h="395280">
                <a:tc>
                  <a:txBody>
                    <a:bodyPr lIns="7920" rIns="7920" anchor="ctr">
                      <a:noAutofit/>
                    </a:bodyPr>
                    <a:p>
                      <a:r>
                        <a:rPr b="0" lang="en-US" sz="1200" spc="-1" strike="noStrike">
                          <a:solidFill/>
                          <a:latin typeface="Verdana"/>
                        </a:rPr>
                        <a:t>2. Junglebao</a:t>
                      </a:r>
                      <a:endParaRPr b="0" lang="en-US" sz="1200" spc="-1" strike="noStrike">
                        <a:latin typeface="Arial"/>
                      </a:endParaRPr>
                    </a:p>
                    <a:p>
                      <a:pPr>
                        <a:lnSpc>
                          <a:spcPct val="100000"/>
                        </a:lnSpc>
                        <a:buNone/>
                      </a:pPr>
                      <a:r>
                        <a:rPr b="0" lang="en-US" sz="1200" spc="-1" strike="noStrike">
                          <a:latin typeface="Verdana"/>
                        </a:rPr>
                        <a:t>2. </a:t>
                      </a:r>
                      <a:r>
                        <a:rPr b="0" lang="zh-CN" sz="1200" spc="-1" strike="noStrike">
                          <a:latin typeface="Verdana"/>
                        </a:rPr>
                        <a:t>金领冠</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81.9</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77.3</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-6%</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88.5</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b">
                      <a:noAutofit/>
                    </a:bodyPr>
                    <a:p>
                      <a:pPr algn="ctr">
                        <a:lnSpc>
                          <a:spcPct val="100000"/>
                        </a:lnSpc>
                        <a:buNone/>
                      </a:pPr>
                      <a:r>
                        <a:rPr b="0" lang="en-US" sz="1200" spc="-1" strike="noStrike">
                          <a:solidFill>
                            <a:srgbClr val="3f4043"/>
                          </a:solidFill>
                          <a:latin typeface="Verdana"/>
                        </a:rPr>
                        <a:t>8%</a:t>
                      </a:r>
                      <a:endParaRPr b="0" lang="en-US" sz="1200" spc="-1" strike="noStrike">
                        <a:latin typeface="Arial"/>
                      </a:endParaRPr>
                    </a:p>
                  </a:txBody>
                  <a:tcPr anchor="b" marL="7920" marR="7920">
                    <a:lnL>
                      <a:noFill/>
                    </a:lnL>
                    <a:lnR>
                      <a:noFill/>
                    </a:lnR>
                    <a:lnT>
                      <a:noFill/>
                    </a:lnT>
                    <a:lnB>
                      <a:noFill/>
                    </a:lnB>
                    <a:solidFill>
                      <a:srgbClr val="ffffff"/>
                    </a:solidFill>
                  </a:tcPr>
                </a:tc>
                <a:tc>
                  <a:txBody>
                    <a:bodyPr lIns="7920" rIns="7920" anchor="b">
                      <a:noAutofit/>
                    </a:bodyPr>
                    <a:p>
                      <a:pPr algn="ctr">
                        <a:lnSpc>
                          <a:spcPct val="100000"/>
                        </a:lnSpc>
                        <a:buNone/>
                      </a:pPr>
                      <a:r>
                        <a:rPr b="0" lang="en-US" sz="1200" spc="-1" strike="noStrike">
                          <a:solidFill>
                            <a:srgbClr val="3f4043"/>
                          </a:solidFill>
                          <a:latin typeface="Verdana"/>
                        </a:rPr>
                        <a:t>14%</a:t>
                      </a:r>
                      <a:endParaRPr b="0" lang="en-US" sz="1200" spc="-1" strike="noStrike">
                        <a:latin typeface="Arial"/>
                      </a:endParaRPr>
                    </a:p>
                  </a:txBody>
                  <a:tcPr anchor="b" marL="7920" marR="7920">
                    <a:lnL>
                      <a:noFill/>
                    </a:lnL>
                    <a:lnR>
                      <a:noFill/>
                    </a:lnR>
                    <a:lnT>
                      <a:noFill/>
                    </a:lnT>
                    <a:lnB>
                      <a:noFill/>
                    </a:lnB>
                    <a:solidFill>
                      <a:srgbClr val="ffffff"/>
                    </a:solidFill>
                  </a:tcPr>
                </a:tc>
              </a:tr>
              <a:tr h="395280">
                <a:tc>
                  <a:txBody>
                    <a:bodyPr lIns="7920" rIns="7920" anchor="ctr">
                      <a:noAutofit/>
                    </a:bodyPr>
                    <a:p>
                      <a:r>
                        <a:rPr b="0" lang="en-US" sz="1200" spc="-1" strike="noStrike">
                          <a:solidFill/>
                          <a:latin typeface="Verdana"/>
                        </a:rPr>
                        <a:t>3. Beingmate</a:t>
                      </a:r>
                      <a:endParaRPr b="0" lang="en-US" sz="1200" spc="-1" strike="noStrike">
                        <a:latin typeface="Arial"/>
                      </a:endParaRPr>
                    </a:p>
                    <a:p>
                      <a:pPr>
                        <a:lnSpc>
                          <a:spcPct val="100000"/>
                        </a:lnSpc>
                        <a:buNone/>
                      </a:pPr>
                      <a:r>
                        <a:rPr b="0" lang="en-US" sz="1200" spc="-1" strike="noStrike">
                          <a:latin typeface="Verdana"/>
                        </a:rPr>
                        <a:t>3. </a:t>
                      </a:r>
                      <a:r>
                        <a:rPr b="0" lang="zh-CN" sz="1200" spc="-1" strike="noStrike">
                          <a:latin typeface="Verdana"/>
                        </a:rPr>
                        <a:t>贝因美</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77.6</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73.8</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-5%</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89.2</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b">
                      <a:noAutofit/>
                    </a:bodyPr>
                    <a:p>
                      <a:pPr algn="ctr">
                        <a:lnSpc>
                          <a:spcPct val="100000"/>
                        </a:lnSpc>
                        <a:buNone/>
                      </a:pPr>
                      <a:r>
                        <a:rPr b="0" lang="en-US" sz="1200" spc="-1" strike="noStrike">
                          <a:solidFill>
                            <a:srgbClr val="3f4043"/>
                          </a:solidFill>
                          <a:latin typeface="Verdana"/>
                        </a:rPr>
                        <a:t>15%</a:t>
                      </a:r>
                      <a:endParaRPr b="0" lang="en-US" sz="1200" spc="-1" strike="noStrike">
                        <a:latin typeface="Arial"/>
                      </a:endParaRPr>
                    </a:p>
                  </a:txBody>
                  <a:tcPr anchor="b" marL="7920" marR="7920">
                    <a:lnL>
                      <a:noFill/>
                    </a:lnL>
                    <a:lnR>
                      <a:noFill/>
                    </a:lnR>
                    <a:lnT>
                      <a:noFill/>
                    </a:lnT>
                    <a:lnB>
                      <a:noFill/>
                    </a:lnB>
                    <a:solidFill>
                      <a:srgbClr val="ffffff"/>
                    </a:solidFill>
                  </a:tcPr>
                </a:tc>
                <a:tc>
                  <a:txBody>
                    <a:bodyPr lIns="7920" rIns="7920" anchor="b">
                      <a:noAutofit/>
                    </a:bodyPr>
                    <a:p>
                      <a:pPr algn="ctr">
                        <a:lnSpc>
                          <a:spcPct val="100000"/>
                        </a:lnSpc>
                        <a:buNone/>
                      </a:pPr>
                      <a:r>
                        <a:rPr b="0" lang="en-US" sz="1200" spc="-1" strike="noStrike">
                          <a:solidFill>
                            <a:srgbClr val="3f4043"/>
                          </a:solidFill>
                          <a:latin typeface="Verdana"/>
                        </a:rPr>
                        <a:t>21%</a:t>
                      </a:r>
                      <a:endParaRPr b="0" lang="en-US" sz="1200" spc="-1" strike="noStrike">
                        <a:latin typeface="Arial"/>
                      </a:endParaRPr>
                    </a:p>
                  </a:txBody>
                  <a:tcPr anchor="b" marL="7920" marR="7920">
                    <a:lnL>
                      <a:noFill/>
                    </a:lnL>
                    <a:lnR>
                      <a:noFill/>
                    </a:lnR>
                    <a:lnT>
                      <a:noFill/>
                    </a:lnT>
                    <a:lnB>
                      <a:noFill/>
                    </a:lnB>
                    <a:solidFill>
                      <a:srgbClr val="ffffff"/>
                    </a:solidFill>
                  </a:tcPr>
                </a:tc>
              </a:tr>
              <a:tr h="395280">
                <a:tc>
                  <a:txBody>
                    <a:bodyPr lIns="7920" rIns="7920" anchor="ctr">
                      <a:noAutofit/>
                    </a:bodyPr>
                    <a:p>
                      <a:r>
                        <a:rPr b="0" lang="en-US" sz="1200" spc="-1" strike="noStrike">
                          <a:solidFill/>
                          <a:latin typeface="Verdana"/>
                        </a:rPr>
                        <a:t>4. Synutra</a:t>
                      </a:r>
                      <a:endParaRPr b="0" lang="en-US" sz="1200" spc="-1" strike="noStrike">
                        <a:latin typeface="Arial"/>
                      </a:endParaRPr>
                    </a:p>
                    <a:p>
                      <a:pPr>
                        <a:lnSpc>
                          <a:spcPct val="100000"/>
                        </a:lnSpc>
                        <a:buNone/>
                      </a:pPr>
                      <a:r>
                        <a:rPr b="0" lang="en-US" sz="1200" spc="-1" strike="noStrike">
                          <a:latin typeface="Verdana"/>
                        </a:rPr>
                        <a:t>4. </a:t>
                      </a:r>
                      <a:r>
                        <a:rPr b="0" lang="zh-CN" sz="1200" spc="-1" strike="noStrike">
                          <a:latin typeface="Verdana"/>
                        </a:rPr>
                        <a:t>宜品</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72.8</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68.8</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-5%</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86.3</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b">
                      <a:noAutofit/>
                    </a:bodyPr>
                    <a:p>
                      <a:pPr algn="ctr">
                        <a:lnSpc>
                          <a:spcPct val="100000"/>
                        </a:lnSpc>
                        <a:buNone/>
                      </a:pPr>
                      <a:r>
                        <a:rPr b="0" lang="en-US" sz="1200" spc="-1" strike="noStrike">
                          <a:solidFill>
                            <a:srgbClr val="3f4043"/>
                          </a:solidFill>
                          <a:latin typeface="Verdana"/>
                        </a:rPr>
                        <a:t>19%</a:t>
                      </a:r>
                      <a:endParaRPr b="0" lang="en-US" sz="1200" spc="-1" strike="noStrike">
                        <a:latin typeface="Arial"/>
                      </a:endParaRPr>
                    </a:p>
                  </a:txBody>
                  <a:tcPr anchor="b" marL="7920" marR="7920">
                    <a:lnL>
                      <a:noFill/>
                    </a:lnL>
                    <a:lnR>
                      <a:noFill/>
                    </a:lnR>
                    <a:lnT>
                      <a:noFill/>
                    </a:lnT>
                    <a:lnB>
                      <a:noFill/>
                    </a:lnB>
                    <a:solidFill>
                      <a:srgbClr val="ffffff"/>
                    </a:solidFill>
                  </a:tcPr>
                </a:tc>
                <a:tc>
                  <a:txBody>
                    <a:bodyPr lIns="7920" rIns="7920" anchor="b">
                      <a:noAutofit/>
                    </a:bodyPr>
                    <a:p>
                      <a:pPr algn="ctr">
                        <a:lnSpc>
                          <a:spcPct val="100000"/>
                        </a:lnSpc>
                        <a:buNone/>
                      </a:pPr>
                      <a:r>
                        <a:rPr b="0" lang="en-US" sz="1200" spc="-1" strike="noStrike">
                          <a:solidFill>
                            <a:srgbClr val="3f4043"/>
                          </a:solidFill>
                          <a:latin typeface="Verdana"/>
                        </a:rPr>
                        <a:t>25%</a:t>
                      </a:r>
                      <a:endParaRPr b="0" lang="en-US" sz="1200" spc="-1" strike="noStrike">
                        <a:latin typeface="Arial"/>
                      </a:endParaRPr>
                    </a:p>
                  </a:txBody>
                  <a:tcPr anchor="b" marL="7920" marR="7920">
                    <a:lnL>
                      <a:noFill/>
                    </a:lnL>
                    <a:lnR>
                      <a:noFill/>
                    </a:lnR>
                    <a:lnT>
                      <a:noFill/>
                    </a:lnT>
                    <a:lnB>
                      <a:noFill/>
                    </a:lnB>
                    <a:solidFill>
                      <a:srgbClr val="ffffff"/>
                    </a:solidFill>
                  </a:tcPr>
                </a:tc>
              </a:tr>
              <a:tr h="395280">
                <a:tc>
                  <a:txBody>
                    <a:bodyPr lIns="7920" rIns="7920" anchor="ctr">
                      <a:noAutofit/>
                    </a:bodyPr>
                    <a:p>
                      <a:r>
                        <a:rPr b="0" lang="en-US" sz="1200" spc="-1" strike="noStrike">
                          <a:solidFill/>
                          <a:latin typeface="Verdana"/>
                        </a:rPr>
                        <a:t>5. Huishan</a:t>
                      </a:r>
                      <a:endParaRPr b="0" lang="en-US" sz="1200" spc="-1" strike="noStrike">
                        <a:latin typeface="Arial"/>
                      </a:endParaRPr>
                    </a:p>
                    <a:p>
                      <a:pPr>
                        <a:lnSpc>
                          <a:spcPct val="100000"/>
                        </a:lnSpc>
                        <a:buNone/>
                      </a:pPr>
                      <a:r>
                        <a:rPr b="0" lang="en-US" sz="1200" spc="-1" strike="noStrike">
                          <a:latin typeface="Verdana"/>
                        </a:rPr>
                        <a:t>5. </a:t>
                      </a:r>
                      <a:r>
                        <a:rPr b="0" lang="zh-CN" sz="1200" spc="-1" strike="noStrike">
                          <a:latin typeface="Verdana"/>
                        </a:rPr>
                        <a:t>惠氏</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78.4</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75.6</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-4%</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88.7</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b">
                      <a:noAutofit/>
                    </a:bodyPr>
                    <a:p>
                      <a:pPr algn="ctr">
                        <a:lnSpc>
                          <a:spcPct val="100000"/>
                        </a:lnSpc>
                        <a:buNone/>
                      </a:pPr>
                      <a:r>
                        <a:rPr b="0" lang="en-US" sz="1200" spc="-1" strike="noStrike">
                          <a:solidFill>
                            <a:srgbClr val="3f4043"/>
                          </a:solidFill>
                          <a:latin typeface="Verdana"/>
                        </a:rPr>
                        <a:t>13%</a:t>
                      </a:r>
                      <a:endParaRPr b="0" lang="en-US" sz="1200" spc="-1" strike="noStrike">
                        <a:latin typeface="Arial"/>
                      </a:endParaRPr>
                    </a:p>
                  </a:txBody>
                  <a:tcPr anchor="b" marL="7920" marR="7920">
                    <a:lnL>
                      <a:noFill/>
                    </a:lnL>
                    <a:lnR>
                      <a:noFill/>
                    </a:lnR>
                    <a:lnT>
                      <a:noFill/>
                    </a:lnT>
                    <a:lnB>
                      <a:noFill/>
                    </a:lnB>
                    <a:solidFill>
                      <a:srgbClr val="ffffff"/>
                    </a:solidFill>
                  </a:tcPr>
                </a:tc>
                <a:tc>
                  <a:txBody>
                    <a:bodyPr lIns="7920" rIns="7920" anchor="b">
                      <a:noAutofit/>
                    </a:bodyPr>
                    <a:p>
                      <a:pPr algn="ctr">
                        <a:lnSpc>
                          <a:spcPct val="100000"/>
                        </a:lnSpc>
                        <a:buNone/>
                      </a:pPr>
                      <a:r>
                        <a:rPr b="0" lang="en-US" sz="1200" spc="-1" strike="noStrike">
                          <a:solidFill>
                            <a:srgbClr val="3f4043"/>
                          </a:solidFill>
                          <a:latin typeface="Verdana"/>
                        </a:rPr>
                        <a:t>17%</a:t>
                      </a:r>
                      <a:endParaRPr b="0" lang="en-US" sz="1200" spc="-1" strike="noStrike">
                        <a:latin typeface="Arial"/>
                      </a:endParaRPr>
                    </a:p>
                  </a:txBody>
                  <a:tcPr anchor="b" marL="7920" marR="7920">
                    <a:lnL>
                      <a:noFill/>
                    </a:lnL>
                    <a:lnR>
                      <a:noFill/>
                    </a:lnR>
                    <a:lnT>
                      <a:noFill/>
                    </a:lnT>
                    <a:lnB>
                      <a:noFill/>
                    </a:lnB>
                    <a:solidFill>
                      <a:srgbClr val="ffffff"/>
                    </a:solidFill>
                  </a:tcPr>
                </a:tc>
              </a:tr>
              <a:tr h="395280">
                <a:tc>
                  <a:txBody>
                    <a:bodyPr lIns="7920" rIns="7920" anchor="ctr">
                      <a:noAutofit/>
                    </a:bodyPr>
                    <a:p>
                      <a:r>
                        <a:rPr b="0" lang="en-US" sz="1200" spc="-1" strike="noStrike">
                          <a:solidFill/>
                          <a:latin typeface="Verdana"/>
                        </a:rPr>
                        <a:t>6. Yili</a:t>
                      </a:r>
                      <a:endParaRPr b="0" lang="en-US" sz="1200" spc="-1" strike="noStrike">
                        <a:latin typeface="Arial"/>
                      </a:endParaRPr>
                    </a:p>
                    <a:p>
                      <a:pPr>
                        <a:lnSpc>
                          <a:spcPct val="100000"/>
                        </a:lnSpc>
                        <a:buNone/>
                      </a:pPr>
                      <a:r>
                        <a:rPr b="0" lang="en-US" sz="1200" spc="-1" strike="noStrike">
                          <a:latin typeface="Verdana"/>
                        </a:rPr>
                        <a:t>6. </a:t>
                      </a:r>
                      <a:r>
                        <a:rPr b="0" lang="zh-CN" sz="1200" spc="-1" strike="noStrike">
                          <a:latin typeface="Verdana"/>
                        </a:rPr>
                        <a:t>伊利</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77.3</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75</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-3%</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87.2</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b">
                      <a:noAutofit/>
                    </a:bodyPr>
                    <a:p>
                      <a:pPr algn="ctr">
                        <a:lnSpc>
                          <a:spcPct val="100000"/>
                        </a:lnSpc>
                        <a:buNone/>
                      </a:pPr>
                      <a:r>
                        <a:rPr b="0" lang="en-US" sz="1200" spc="-1" strike="noStrike">
                          <a:solidFill>
                            <a:srgbClr val="3f4043"/>
                          </a:solidFill>
                          <a:latin typeface="Verdana"/>
                        </a:rPr>
                        <a:t>13%</a:t>
                      </a:r>
                      <a:endParaRPr b="0" lang="en-US" sz="1200" spc="-1" strike="noStrike">
                        <a:latin typeface="Arial"/>
                      </a:endParaRPr>
                    </a:p>
                  </a:txBody>
                  <a:tcPr anchor="b" marL="7920" marR="7920">
                    <a:lnL>
                      <a:noFill/>
                    </a:lnL>
                    <a:lnR>
                      <a:noFill/>
                    </a:lnR>
                    <a:lnT>
                      <a:noFill/>
                    </a:lnT>
                    <a:lnB>
                      <a:noFill/>
                    </a:lnB>
                    <a:solidFill>
                      <a:srgbClr val="ffffff"/>
                    </a:solidFill>
                  </a:tcPr>
                </a:tc>
                <a:tc>
                  <a:txBody>
                    <a:bodyPr lIns="7920" rIns="7920" anchor="b">
                      <a:noAutofit/>
                    </a:bodyPr>
                    <a:p>
                      <a:pPr algn="ctr">
                        <a:lnSpc>
                          <a:spcPct val="100000"/>
                        </a:lnSpc>
                        <a:buNone/>
                      </a:pPr>
                      <a:r>
                        <a:rPr b="0" lang="en-US" sz="1200" spc="-1" strike="noStrike">
                          <a:solidFill>
                            <a:srgbClr val="3f4043"/>
                          </a:solidFill>
                          <a:latin typeface="Verdana"/>
                        </a:rPr>
                        <a:t>16%</a:t>
                      </a:r>
                      <a:endParaRPr b="0" lang="en-US" sz="1200" spc="-1" strike="noStrike">
                        <a:latin typeface="Arial"/>
                      </a:endParaRPr>
                    </a:p>
                  </a:txBody>
                  <a:tcPr anchor="b" marL="7920" marR="7920">
                    <a:lnL>
                      <a:noFill/>
                    </a:lnL>
                    <a:lnR>
                      <a:noFill/>
                    </a:lnR>
                    <a:lnT>
                      <a:noFill/>
                    </a:lnT>
                    <a:lnB>
                      <a:noFill/>
                    </a:lnB>
                    <a:solidFill>
                      <a:srgbClr val="ffffff"/>
                    </a:solidFill>
                  </a:tcPr>
                </a:tc>
              </a:tr>
              <a:tr h="396360">
                <a:tc>
                  <a:txBody>
                    <a:bodyPr lIns="7920" rIns="7920" anchor="b">
                      <a:noAutofit/>
                    </a:bodyPr>
                    <a:p>
                      <a:r>
                        <a:rPr b="1" lang="en-US" sz="1200" spc="-1" strike="noStrike">
                          <a:solidFill/>
                          <a:latin typeface="Verdana"/>
                        </a:rPr>
                        <a:t>Average</a:t>
                      </a:r>
                      <a:endParaRPr b="0" lang="en-US" sz="1200" spc="-1" strike="noStrike">
                        <a:latin typeface="Arial"/>
                      </a:endParaRPr>
                    </a:p>
                    <a:p>
                      <a:pPr>
                        <a:lnSpc>
                          <a:spcPct val="100000"/>
                        </a:lnSpc>
                        <a:buNone/>
                      </a:pPr>
                      <a:r>
                        <a:rPr b="1" lang="zh-CN" sz="1200" spc="-1" strike="noStrike">
                          <a:latin typeface="Verdana"/>
                        </a:rPr>
                        <a:t>平均值</a:t>
                      </a:r>
                      <a:endParaRPr b="0" lang="en-US" sz="1200" spc="-1" strike="noStrike">
                        <a:latin typeface="Arial"/>
                      </a:endParaRPr>
                    </a:p>
                  </a:txBody>
                  <a:tcPr anchor="b" marL="7920" marR="7920">
                    <a:lnL>
                      <a:noFill/>
                    </a:lnL>
                    <a:lnR>
                      <a:noFill/>
                    </a:lnR>
                    <a:lnT>
                      <a:noFill/>
                    </a:lnT>
                    <a:lnB w="25200">
                      <a:solidFill>
                        <a:srgbClr val="3f4043"/>
                      </a:solidFill>
                    </a:lnB>
                    <a:solidFill>
                      <a:srgbClr val="ffffff"/>
                    </a:solidFill>
                  </a:tcPr>
                </a:tc>
                <a:tc>
                  <a:txBody>
                    <a:bodyPr lIns="7920" rIns="7920" anchor="b">
                      <a:noAutofit/>
                    </a:bodyPr>
                    <a:p>
                      <a:pPr algn="ctr">
                        <a:lnSpc>
                          <a:spcPct val="100000"/>
                        </a:lnSpc>
                        <a:buNone/>
                      </a:pPr>
                      <a:r>
                        <a:rPr b="0" lang="en-US" sz="1200" spc="-1" strike="noStrike">
                          <a:solidFill>
                            <a:srgbClr val="3f4043"/>
                          </a:solidFill>
                          <a:latin typeface="Verdana"/>
                        </a:rPr>
                        <a:t>78.5</a:t>
                      </a:r>
                      <a:endParaRPr b="0" lang="en-US" sz="1200" spc="-1" strike="noStrike">
                        <a:latin typeface="Arial"/>
                      </a:endParaRPr>
                    </a:p>
                  </a:txBody>
                  <a:tcPr anchor="b" marL="7920" marR="7920">
                    <a:lnL>
                      <a:noFill/>
                    </a:lnL>
                    <a:lnR>
                      <a:noFill/>
                    </a:lnR>
                    <a:lnT>
                      <a:noFill/>
                    </a:lnT>
                    <a:lnB w="25200">
                      <a:solidFill>
                        <a:srgbClr val="3f4043"/>
                      </a:solidFill>
                    </a:lnB>
                    <a:solidFill>
                      <a:srgbClr val="ffffff"/>
                    </a:solidFill>
                  </a:tcPr>
                </a:tc>
                <a:tc>
                  <a:txBody>
                    <a:bodyPr lIns="7920" rIns="7920" anchor="b">
                      <a:noAutofit/>
                    </a:bodyPr>
                    <a:p>
                      <a:pPr algn="ctr">
                        <a:lnSpc>
                          <a:spcPct val="100000"/>
                        </a:lnSpc>
                        <a:buNone/>
                      </a:pPr>
                      <a:r>
                        <a:rPr b="0" lang="en-US" sz="1200" spc="-1" strike="noStrike">
                          <a:solidFill>
                            <a:srgbClr val="3f4043"/>
                          </a:solidFill>
                          <a:latin typeface="Verdana"/>
                        </a:rPr>
                        <a:t>74.7</a:t>
                      </a:r>
                      <a:endParaRPr b="0" lang="en-US" sz="1200" spc="-1" strike="noStrike">
                        <a:latin typeface="Arial"/>
                      </a:endParaRPr>
                    </a:p>
                  </a:txBody>
                  <a:tcPr anchor="b" marL="7920" marR="7920">
                    <a:lnL>
                      <a:noFill/>
                    </a:lnL>
                    <a:lnR>
                      <a:noFill/>
                    </a:lnR>
                    <a:lnT>
                      <a:noFill/>
                    </a:lnT>
                    <a:lnB w="25200">
                      <a:solidFill>
                        <a:srgbClr val="3f4043"/>
                      </a:solidFill>
                    </a:lnB>
                    <a:solidFill>
                      <a:srgbClr val="ffffff"/>
                    </a:solidFill>
                  </a:tcPr>
                </a:tc>
                <a:tc>
                  <a:txBody>
                    <a:bodyPr lIns="7920" rIns="7920" anchor="b">
                      <a:noAutofit/>
                    </a:bodyPr>
                    <a:p>
                      <a:pPr algn="ctr">
                        <a:lnSpc>
                          <a:spcPct val="100000"/>
                        </a:lnSpc>
                        <a:buNone/>
                      </a:pPr>
                      <a:r>
                        <a:rPr b="0" lang="en-US" sz="1200" spc="-1" strike="noStrike">
                          <a:solidFill>
                            <a:srgbClr val="3f4043"/>
                          </a:solidFill>
                          <a:latin typeface="Verdana"/>
                        </a:rPr>
                        <a:t>-5%</a:t>
                      </a:r>
                      <a:endParaRPr b="0" lang="en-US" sz="1200" spc="-1" strike="noStrike">
                        <a:latin typeface="Arial"/>
                      </a:endParaRPr>
                    </a:p>
                  </a:txBody>
                  <a:tcPr anchor="b" marL="7920" marR="7920">
                    <a:lnL>
                      <a:noFill/>
                    </a:lnL>
                    <a:lnR>
                      <a:noFill/>
                    </a:lnR>
                    <a:lnT>
                      <a:noFill/>
                    </a:lnT>
                    <a:lnB w="25200">
                      <a:solidFill>
                        <a:srgbClr val="3f4043"/>
                      </a:solidFill>
                    </a:lnB>
                    <a:solidFill>
                      <a:srgbClr val="ffffff"/>
                    </a:solidFill>
                  </a:tcPr>
                </a:tc>
                <a:tc>
                  <a:txBody>
                    <a:bodyPr lIns="7920" rIns="7920" anchor="b">
                      <a:noAutofit/>
                    </a:bodyPr>
                    <a:p>
                      <a:pPr algn="ctr">
                        <a:lnSpc>
                          <a:spcPct val="100000"/>
                        </a:lnSpc>
                        <a:buNone/>
                      </a:pPr>
                      <a:r>
                        <a:rPr b="0" lang="en-US" sz="1200" spc="-1" strike="noStrike">
                          <a:solidFill>
                            <a:srgbClr val="3f4043"/>
                          </a:solidFill>
                          <a:latin typeface="Verdana"/>
                        </a:rPr>
                        <a:t>88.1</a:t>
                      </a:r>
                      <a:endParaRPr b="0" lang="en-US" sz="1200" spc="-1" strike="noStrike">
                        <a:latin typeface="Arial"/>
                      </a:endParaRPr>
                    </a:p>
                  </a:txBody>
                  <a:tcPr anchor="b" marL="7920" marR="7920">
                    <a:lnL>
                      <a:noFill/>
                    </a:lnL>
                    <a:lnR>
                      <a:noFill/>
                    </a:lnR>
                    <a:lnT>
                      <a:noFill/>
                    </a:lnT>
                    <a:lnB w="25200">
                      <a:solidFill>
                        <a:srgbClr val="3f4043"/>
                      </a:solidFill>
                    </a:lnB>
                    <a:solidFill>
                      <a:srgbClr val="ffffff"/>
                    </a:solidFill>
                  </a:tcPr>
                </a:tc>
                <a:tc>
                  <a:txBody>
                    <a:bodyPr lIns="7920" rIns="7920" anchor="b">
                      <a:noAutofit/>
                    </a:bodyPr>
                    <a:p>
                      <a:pPr algn="ctr">
                        <a:lnSpc>
                          <a:spcPct val="100000"/>
                        </a:lnSpc>
                        <a:buNone/>
                      </a:pPr>
                      <a:r>
                        <a:rPr b="0" lang="en-US" sz="1200" spc="-1" strike="noStrike">
                          <a:solidFill>
                            <a:srgbClr val="3f4043"/>
                          </a:solidFill>
                          <a:latin typeface="Verdana"/>
                        </a:rPr>
                        <a:t>12%</a:t>
                      </a:r>
                      <a:endParaRPr b="0" lang="en-US" sz="1200" spc="-1" strike="noStrike">
                        <a:latin typeface="Arial"/>
                      </a:endParaRPr>
                    </a:p>
                  </a:txBody>
                  <a:tcPr anchor="b" marL="7920" marR="7920">
                    <a:lnL>
                      <a:noFill/>
                    </a:lnL>
                    <a:lnR>
                      <a:noFill/>
                    </a:lnR>
                    <a:lnT>
                      <a:noFill/>
                    </a:lnT>
                    <a:lnB w="25200">
                      <a:solidFill>
                        <a:srgbClr val="3f4043"/>
                      </a:solidFill>
                    </a:lnB>
                    <a:solidFill>
                      <a:srgbClr val="ffffff"/>
                    </a:solidFill>
                  </a:tcPr>
                </a:tc>
                <a:tc>
                  <a:txBody>
                    <a:bodyPr lIns="7920" rIns="7920" anchor="b">
                      <a:noAutofit/>
                    </a:bodyPr>
                    <a:p>
                      <a:pPr algn="ctr">
                        <a:lnSpc>
                          <a:spcPct val="100000"/>
                        </a:lnSpc>
                        <a:buNone/>
                      </a:pPr>
                      <a:r>
                        <a:rPr b="1" lang="en-US" sz="1200" spc="-1" strike="noStrike">
                          <a:solidFill>
                            <a:srgbClr val="3f4043"/>
                          </a:solidFill>
                          <a:latin typeface="Verdana"/>
                        </a:rPr>
                        <a:t>18%</a:t>
                      </a:r>
                      <a:endParaRPr b="0" lang="en-US" sz="1200" spc="-1" strike="noStrike">
                        <a:latin typeface="Arial"/>
                      </a:endParaRPr>
                    </a:p>
                  </a:txBody>
                  <a:tcPr anchor="b" marL="7920" marR="7920">
                    <a:lnL>
                      <a:noFill/>
                    </a:lnL>
                    <a:lnR>
                      <a:noFill/>
                    </a:lnR>
                    <a:lnT>
                      <a:noFill/>
                    </a:lnT>
                    <a:lnB w="25200">
                      <a:solidFill>
                        <a:srgbClr val="3f4043"/>
                      </a:solidFill>
                    </a:lnB>
                    <a:solidFill>
                      <a:srgbClr val="ffffff"/>
                    </a:solidFill>
                  </a:tcPr>
                </a:tc>
              </a:tr>
            </a:tbl>
          </a:graphicData>
        </a:graphic>
      </p:graphicFrame>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13" name="Object 6"/>
          <p:cNvGraphicFramePr/>
          <p:nvPr/>
        </p:nvGraphicFramePr>
        <p:xfrm>
          <a:off x="1440" y="1440"/>
          <a:ext cx="720" cy="720"/>
        </p:xfrm>
        <a:graphic>
          <a:graphicData uri="http://schemas.openxmlformats.org/presentationml/2006/ole">
            <p:oleObj r:id="rId1" spid="">
              <p:embed/>
              <p:pic>
                <p:nvPicPr>
                  <p:cNvPr id="214" name="Object 6" descr=""/>
                  <p:cNvPicPr/>
                  <p:nvPr/>
                </p:nvPicPr>
                <p:blipFill>
                  <a:blip r:embed="rId2"/>
                  <a:stretch/>
                </p:blipFill>
                <p:spPr>
                  <a:xfrm>
                    <a:off x="1440" y="1440"/>
                    <a:ext cx="720" cy="720"/>
                  </a:xfrm>
                  <a:prstGeom prst="rect">
                    <a:avLst/>
                  </a:prstGeom>
                  <a:ln w="0">
                    <a:noFill/>
                  </a:ln>
                </p:spPr>
              </p:pic>
            </p:oleObj>
          </a:graphicData>
        </a:graphic>
      </p:graphicFrame>
      <p:sp>
        <p:nvSpPr>
          <p:cNvPr id="215" name="PlaceHolder 1"/>
          <p:cNvSpPr>
            <a:spLocks noGrp="1"/>
          </p:cNvSpPr>
          <p:nvPr>
            <p:ph type="title"/>
          </p:nvPr>
        </p:nvSpPr>
        <p:spPr>
          <a:xfrm>
            <a:off x="459000" y="429840"/>
            <a:ext cx="11246760" cy="674280"/>
          </a:xfrm>
          <a:prstGeom prst="rect">
            <a:avLst/>
          </a:prstGeom>
          <a:noFill/>
          <a:ln w="0">
            <a:noFill/>
          </a:ln>
        </p:spPr>
        <p:txBody>
          <a:bodyPr lIns="38160" rIns="38160" tIns="25560" bIns="25560" anchor="t">
            <a:normAutofit fontScale="63000"/>
          </a:bodyPr>
          <a:p>
            <a:pPr>
              <a:lnSpc>
                <a:spcPct val="90000"/>
              </a:lnSpc>
              <a:buNone/>
            </a:pPr>
            <a:r>
              <a:rPr b="0" lang="en-US" sz="2400" spc="-1" strike="noStrike">
                <a:solidFill>
                  <a:srgbClr val="0094d9"/>
                </a:solidFill>
                <a:latin typeface="Verdana"/>
              </a:rPr>
              <a:t>Where: Vivinal LF Recovery percentage with customers's base powder before and after with extraction agent, </a:t>
            </a:r>
            <a:r>
              <a:rPr b="0" lang="en-US" sz="2400" spc="-1" strike="noStrike">
                <a:solidFill>
                  <a:srgbClr val="ff0000"/>
                </a:solidFill>
                <a:latin typeface="Verdana"/>
              </a:rPr>
              <a:t>below data only for external use</a:t>
            </a:r>
            <a:endParaRPr b="0" lang="en-US" sz="2400" spc="-1" strike="noStrike">
              <a:latin typeface="Arial"/>
            </a:endParaRPr>
          </a:p>
          <a:p>
            <a:pPr>
              <a:lnSpc>
                <a:spcPct val="90000"/>
              </a:lnSpc>
              <a:buNone/>
            </a:pPr>
            <a:r>
              <a:rPr b="0" lang="zh-CN" sz="2400" spc="-1" strike="noStrike">
                <a:solidFill>
                  <a:srgbClr val="0094d9"/>
                </a:solidFill>
                <a:latin typeface="Verdana"/>
              </a:rPr>
              <a:t>地点：加入提取剂前后客户基础粉末中的</a:t>
            </a:r>
            <a:r>
              <a:rPr b="0" lang="en-US" sz="2400" spc="-1" strike="noStrike">
                <a:solidFill>
                  <a:srgbClr val="0094d9"/>
                </a:solidFill>
                <a:latin typeface="Verdana"/>
              </a:rPr>
              <a:t>Vivinal LF </a:t>
            </a:r>
            <a:r>
              <a:rPr b="0" lang="zh-CN" sz="2400" spc="-1" strike="noStrike">
                <a:solidFill>
                  <a:srgbClr val="0094d9"/>
                </a:solidFill>
                <a:latin typeface="Verdana"/>
              </a:rPr>
              <a:t>回收率</a:t>
            </a:r>
            <a:r>
              <a:rPr b="0" lang="en-US" sz="2400" spc="-1" strike="noStrike">
                <a:solidFill>
                  <a:srgbClr val="0094d9"/>
                </a:solidFill>
                <a:latin typeface="Verdana"/>
              </a:rPr>
              <a:t>,</a:t>
            </a:r>
            <a:r>
              <a:rPr b="0" lang="zh-CN" sz="2400" spc="-1" strike="noStrike">
                <a:solidFill>
                  <a:srgbClr val="ff0000"/>
                </a:solidFill>
                <a:latin typeface="Verdana"/>
              </a:rPr>
              <a:t>以下数据仅供外部使用</a:t>
            </a:r>
            <a:endParaRPr b="0" lang="en-US" sz="2400" spc="-1" strike="noStrike">
              <a:latin typeface="Arial"/>
            </a:endParaRPr>
          </a:p>
        </p:txBody>
      </p:sp>
      <p:graphicFrame>
        <p:nvGraphicFramePr>
          <p:cNvPr id="216" name="Table 4"/>
          <p:cNvGraphicFramePr/>
          <p:nvPr/>
        </p:nvGraphicFramePr>
        <p:xfrm>
          <a:off x="459000" y="1190160"/>
          <a:ext cx="11172240" cy="5128200"/>
        </p:xfrm>
        <a:graphic>
          <a:graphicData uri="http://schemas.openxmlformats.org/drawingml/2006/table">
            <a:tbl>
              <a:tblPr/>
              <a:tblGrid>
                <a:gridCol w="4282560"/>
                <a:gridCol w="2990160"/>
                <a:gridCol w="2128320"/>
                <a:gridCol w="1771560"/>
              </a:tblGrid>
              <a:tr h="395280">
                <a:tc rowSpan="2">
                  <a:txBody>
                    <a:bodyPr lIns="7920" rIns="7920" anchor="ctr">
                      <a:noAutofit/>
                    </a:bodyPr>
                    <a:p>
                      <a:r>
                        <a:rPr b="0" lang="en-US" sz="1200" spc="-1" strike="noStrike">
                          <a:solidFill/>
                          <a:latin typeface="Verdana"/>
                        </a:rPr>
                        <a:t>LF LEV with batch 10C5T15 spiked on:</a:t>
                      </a:r>
                      <a:endParaRPr b="0" lang="en-US" sz="1200" spc="-1" strike="noStrike">
                        <a:latin typeface="Arial"/>
                      </a:endParaRPr>
                    </a:p>
                    <a:p>
                      <a:pPr>
                        <a:lnSpc>
                          <a:spcPct val="100000"/>
                        </a:lnSpc>
                        <a:buNone/>
                      </a:pPr>
                      <a:r>
                        <a:rPr b="0" lang="zh-CN" sz="1200" spc="-1" strike="noStrike">
                          <a:latin typeface="Verdana"/>
                        </a:rPr>
                        <a:t>批号</a:t>
                      </a:r>
                      <a:r>
                        <a:rPr b="0" lang="en-US" sz="1200" spc="-1" strike="noStrike">
                          <a:latin typeface="Verdana"/>
                        </a:rPr>
                        <a:t>10C5T15</a:t>
                      </a:r>
                      <a:r>
                        <a:rPr b="0" lang="zh-CN" sz="1200" spc="-1" strike="noStrike">
                          <a:latin typeface="Verdana"/>
                        </a:rPr>
                        <a:t>的</a:t>
                      </a:r>
                      <a:r>
                        <a:rPr b="0" lang="en-US" sz="1200" spc="-1" strike="noStrike">
                          <a:latin typeface="Verdana"/>
                        </a:rPr>
                        <a:t>LF LEV</a:t>
                      </a:r>
                      <a:r>
                        <a:rPr b="0" lang="zh-CN" sz="1200" spc="-1" strike="noStrike">
                          <a:latin typeface="Verdana"/>
                        </a:rPr>
                        <a:t>加标：</a:t>
                      </a:r>
                      <a:endParaRPr b="0" lang="en-US" sz="1200" spc="-1" strike="noStrike">
                        <a:latin typeface="Arial"/>
                      </a:endParaRPr>
                    </a:p>
                  </a:txBody>
                  <a:tcPr anchor="ctr" marL="7920" marR="7920">
                    <a:lnL>
                      <a:noFill/>
                    </a:lnL>
                    <a:lnR>
                      <a:noFill/>
                    </a:lnR>
                    <a:lnT w="25200">
                      <a:solidFill>
                        <a:srgbClr val="3f4043"/>
                      </a:solidFill>
                    </a:lnT>
                    <a:lnB>
                      <a:noFill/>
                    </a:lnB>
                    <a:solidFill>
                      <a:srgbClr val="ffffff"/>
                    </a:solidFill>
                  </a:tcPr>
                </a:tc>
                <a:tc gridSpan="3">
                  <a:txBody>
                    <a:bodyPr lIns="7920" rIns="7920" anchor="ctr">
                      <a:noAutofit/>
                    </a:bodyPr>
                    <a:p>
                      <a:r>
                        <a:rPr b="0" lang="en-US" sz="1200" spc="-1" strike="noStrike">
                          <a:solidFill/>
                          <a:latin typeface="Verdana"/>
                        </a:rPr>
                        <a:t>LF Recovery in IFT(%)</a:t>
                      </a:r>
                      <a:endParaRPr b="0" lang="en-US" sz="1200" spc="-1" strike="noStrike">
                        <a:latin typeface="Arial"/>
                      </a:endParaRPr>
                    </a:p>
                    <a:p>
                      <a:pPr>
                        <a:lnSpc>
                          <a:spcPct val="100000"/>
                        </a:lnSpc>
                        <a:buNone/>
                      </a:pPr>
                      <a:r>
                        <a:rPr b="0" lang="en-US" sz="1200" spc="-1" strike="noStrike">
                          <a:latin typeface="Verdana"/>
                        </a:rPr>
                        <a:t>IFT</a:t>
                      </a:r>
                      <a:r>
                        <a:rPr b="0" lang="zh-CN" sz="1200" spc="-1" strike="noStrike">
                          <a:latin typeface="Verdana"/>
                        </a:rPr>
                        <a:t>中</a:t>
                      </a:r>
                      <a:r>
                        <a:rPr b="0" lang="en-US" sz="1200" spc="-1" strike="noStrike">
                          <a:latin typeface="Verdana"/>
                        </a:rPr>
                        <a:t>LF</a:t>
                      </a:r>
                      <a:r>
                        <a:rPr b="0" lang="zh-CN" sz="1200" spc="-1" strike="noStrike">
                          <a:latin typeface="Verdana"/>
                        </a:rPr>
                        <a:t>的回收率</a:t>
                      </a:r>
                      <a:r>
                        <a:rPr b="0" lang="en-US" sz="1200" spc="-1" strike="noStrike">
                          <a:latin typeface="Verdana"/>
                        </a:rPr>
                        <a:t>(%)</a:t>
                      </a:r>
                      <a:endParaRPr b="0" lang="en-US" sz="1200" spc="-1" strike="noStrike">
                        <a:latin typeface="Arial"/>
                      </a:endParaRPr>
                    </a:p>
                  </a:txBody>
                  <a:tcPr anchor="ctr" marL="7920" marR="7920">
                    <a:lnL>
                      <a:noFill/>
                    </a:lnL>
                    <a:lnR>
                      <a:noFill/>
                    </a:lnR>
                    <a:lnT w="25200">
                      <a:solidFill>
                        <a:srgbClr val="3f4043"/>
                      </a:solidFill>
                    </a:lnT>
                    <a:lnB>
                      <a:noFill/>
                    </a:lnB>
                    <a:solidFill>
                      <a:srgbClr val="ffffff"/>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r>
              <a:tr h="1088280">
                <a:tc vMerge="1">
                  <a:tcPr anchor="t" marL="90000" marR="90000">
                    <a:lnL>
                      <a:noFill/>
                    </a:lnL>
                    <a:lnR>
                      <a:noFill/>
                    </a:lnR>
                    <a:lnT>
                      <a:noFill/>
                    </a:lnT>
                    <a:lnB>
                      <a:noFill/>
                    </a:lnB>
                    <a:solidFill>
                      <a:srgbClr val="729fcf"/>
                    </a:solidFill>
                  </a:tcPr>
                </a:tc>
                <a:tc>
                  <a:txBody>
                    <a:bodyPr lIns="7920" rIns="7920" anchor="b">
                      <a:noAutofit/>
                    </a:bodyPr>
                    <a:p>
                      <a:r>
                        <a:rPr b="0" lang="en-US" sz="1200" spc="-1" strike="noStrike">
                          <a:solidFill/>
                          <a:latin typeface="Verdana"/>
                        </a:rPr>
                        <a:t>Both of Meizheng column + Meizheng buffer (including extraction agent)</a:t>
                      </a:r>
                      <a:endParaRPr b="0" lang="en-US" sz="1200" spc="-1" strike="noStrike">
                        <a:latin typeface="Arial"/>
                      </a:endParaRPr>
                    </a:p>
                    <a:p>
                      <a:pPr algn="ctr">
                        <a:lnSpc>
                          <a:spcPct val="100000"/>
                        </a:lnSpc>
                        <a:buNone/>
                      </a:pPr>
                      <a:r>
                        <a:rPr b="0" lang="zh-CN" sz="1200" spc="-1" strike="noStrike">
                          <a:latin typeface="Verdana"/>
                        </a:rPr>
                        <a:t>美正柱 </a:t>
                      </a:r>
                      <a:r>
                        <a:rPr b="0" lang="en-US" sz="1200" spc="-1" strike="noStrike">
                          <a:latin typeface="Verdana"/>
                        </a:rPr>
                        <a:t>+ </a:t>
                      </a:r>
                      <a:r>
                        <a:rPr b="0" lang="zh-CN" sz="1200" spc="-1" strike="noStrike">
                          <a:latin typeface="Verdana"/>
                        </a:rPr>
                        <a:t>美正缓冲液（包括提取剂）</a:t>
                      </a:r>
                      <a:endParaRPr b="0" lang="en-US" sz="1200" spc="-1" strike="noStrike">
                        <a:latin typeface="Arial"/>
                      </a:endParaRPr>
                    </a:p>
                  </a:txBody>
                  <a:tcPr anchor="b" marL="7920" marR="7920">
                    <a:lnL>
                      <a:noFill/>
                    </a:lnL>
                    <a:lnR>
                      <a:noFill/>
                    </a:lnR>
                    <a:lnT>
                      <a:noFill/>
                    </a:lnT>
                    <a:lnB>
                      <a:noFill/>
                    </a:lnB>
                    <a:solidFill>
                      <a:srgbClr val="ffffff"/>
                    </a:solidFill>
                  </a:tcPr>
                </a:tc>
                <a:tc>
                  <a:tcPr anchor="ctr" marL="7920" marR="7920">
                    <a:lnL>
                      <a:noFill/>
                    </a:lnL>
                    <a:lnR>
                      <a:noFill/>
                    </a:lnR>
                    <a:lnT>
                      <a:noFill/>
                    </a:lnT>
                    <a:lnB>
                      <a:noFill/>
                    </a:lnB>
                    <a:solidFill>
                      <a:srgbClr val="ffffff"/>
                    </a:solidFill>
                  </a:tcPr>
                </a:tc>
                <a:tc>
                  <a:tcPr anchor="ctr" marL="7920" marR="7920">
                    <a:lnL>
                      <a:noFill/>
                    </a:lnL>
                    <a:lnR>
                      <a:noFill/>
                    </a:lnR>
                    <a:lnT>
                      <a:noFill/>
                    </a:lnT>
                    <a:lnB>
                      <a:noFill/>
                    </a:lnB>
                    <a:solidFill>
                      <a:srgbClr val="ffffff"/>
                    </a:solidFill>
                  </a:tcPr>
                </a:tc>
              </a:tr>
              <a:tr h="395280">
                <a:tc>
                  <a:txBody>
                    <a:bodyPr lIns="7920" rIns="7920" anchor="ctr">
                      <a:noAutofit/>
                    </a:bodyPr>
                    <a:p>
                      <a:r>
                        <a:rPr b="0" lang="en-US" sz="1200" spc="-1" strike="noStrike">
                          <a:solidFill/>
                          <a:latin typeface="Verdana"/>
                        </a:rPr>
                        <a:t>Reference LQS HK IFT</a:t>
                      </a:r>
                      <a:endParaRPr b="0" lang="en-US" sz="1200" spc="-1" strike="noStrike">
                        <a:latin typeface="Arial"/>
                      </a:endParaRPr>
                    </a:p>
                    <a:p>
                      <a:pPr>
                        <a:lnSpc>
                          <a:spcPct val="100000"/>
                        </a:lnSpc>
                        <a:buNone/>
                      </a:pPr>
                      <a:r>
                        <a:rPr b="0" lang="zh-CN" sz="1200" spc="-1" strike="noStrike">
                          <a:latin typeface="Verdana"/>
                        </a:rPr>
                        <a:t>参照</a:t>
                      </a:r>
                      <a:r>
                        <a:rPr b="0" lang="en-US" sz="1200" spc="-1" strike="noStrike">
                          <a:latin typeface="Verdana"/>
                        </a:rPr>
                        <a:t>LQS HK IFT</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87.2</a:t>
                      </a:r>
                      <a:endParaRPr b="0" lang="en-US" sz="1200" spc="-1" strike="noStrike">
                        <a:latin typeface="Arial"/>
                      </a:endParaRPr>
                    </a:p>
                  </a:txBody>
                  <a:tcPr anchor="ctr" marL="7920" marR="7920">
                    <a:lnL>
                      <a:noFill/>
                    </a:lnL>
                    <a:lnR>
                      <a:noFill/>
                    </a:lnR>
                    <a:lnT>
                      <a:noFill/>
                    </a:lnT>
                    <a:lnB>
                      <a:noFill/>
                    </a:lnB>
                    <a:solidFill>
                      <a:srgbClr val="ffffff"/>
                    </a:solidFill>
                  </a:tcPr>
                </a:tc>
                <a:tc>
                  <a:tcPr anchor="b" marL="7920" marR="7920">
                    <a:lnL>
                      <a:noFill/>
                    </a:lnL>
                    <a:lnR>
                      <a:noFill/>
                    </a:lnR>
                    <a:lnT>
                      <a:noFill/>
                    </a:lnT>
                    <a:lnB>
                      <a:noFill/>
                    </a:lnB>
                    <a:solidFill>
                      <a:srgbClr val="ffffff"/>
                    </a:solidFill>
                  </a:tcPr>
                </a:tc>
                <a:tc>
                  <a:tcPr anchor="b" marL="7920" marR="7920">
                    <a:lnL>
                      <a:noFill/>
                    </a:lnL>
                    <a:lnR>
                      <a:noFill/>
                    </a:lnR>
                    <a:lnT>
                      <a:noFill/>
                    </a:lnT>
                    <a:lnB>
                      <a:noFill/>
                    </a:lnB>
                    <a:solidFill>
                      <a:srgbClr val="ffffff"/>
                    </a:solidFill>
                  </a:tcPr>
                </a:tc>
              </a:tr>
              <a:tr h="395280">
                <a:tc>
                  <a:txBody>
                    <a:bodyPr lIns="7920" rIns="7920" anchor="ctr">
                      <a:noAutofit/>
                    </a:bodyPr>
                    <a:p>
                      <a:r>
                        <a:rPr b="0" lang="en-US" sz="1200" spc="-1" strike="noStrike">
                          <a:solidFill/>
                          <a:latin typeface="Verdana"/>
                        </a:rPr>
                        <a:t>1. Base powder</a:t>
                      </a:r>
                      <a:endParaRPr b="0" lang="en-US" sz="1200" spc="-1" strike="noStrike">
                        <a:latin typeface="Arial"/>
                      </a:endParaRPr>
                    </a:p>
                    <a:p>
                      <a:pPr>
                        <a:lnSpc>
                          <a:spcPct val="100000"/>
                        </a:lnSpc>
                        <a:buNone/>
                      </a:pPr>
                      <a:r>
                        <a:rPr b="0" lang="en-US" sz="1200" spc="-1" strike="noStrike">
                          <a:latin typeface="Verdana"/>
                        </a:rPr>
                        <a:t>1. </a:t>
                      </a:r>
                      <a:r>
                        <a:rPr b="0" lang="zh-CN" sz="1200" spc="-1" strike="noStrike">
                          <a:latin typeface="Verdana"/>
                        </a:rPr>
                        <a:t>基粉</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89.9</a:t>
                      </a:r>
                      <a:endParaRPr b="0" lang="en-US" sz="1200" spc="-1" strike="noStrike">
                        <a:latin typeface="Arial"/>
                      </a:endParaRPr>
                    </a:p>
                  </a:txBody>
                  <a:tcPr anchor="ctr" marL="7920" marR="7920">
                    <a:lnL>
                      <a:noFill/>
                    </a:lnL>
                    <a:lnR>
                      <a:noFill/>
                    </a:lnR>
                    <a:lnT>
                      <a:noFill/>
                    </a:lnT>
                    <a:lnB>
                      <a:noFill/>
                    </a:lnB>
                    <a:solidFill>
                      <a:srgbClr val="ffffff"/>
                    </a:solidFill>
                  </a:tcPr>
                </a:tc>
                <a:tc>
                  <a:tcPr anchor="b" marL="7920" marR="7920">
                    <a:lnL>
                      <a:noFill/>
                    </a:lnL>
                    <a:lnR>
                      <a:noFill/>
                    </a:lnR>
                    <a:lnT>
                      <a:noFill/>
                    </a:lnT>
                    <a:lnB>
                      <a:noFill/>
                    </a:lnB>
                    <a:solidFill>
                      <a:srgbClr val="ffffff"/>
                    </a:solidFill>
                  </a:tcPr>
                </a:tc>
                <a:tc>
                  <a:tcPr anchor="b" marL="7920" marR="7920">
                    <a:lnL>
                      <a:noFill/>
                    </a:lnL>
                    <a:lnR>
                      <a:noFill/>
                    </a:lnR>
                    <a:lnT>
                      <a:noFill/>
                    </a:lnT>
                    <a:lnB>
                      <a:noFill/>
                    </a:lnB>
                    <a:solidFill>
                      <a:srgbClr val="ffffff"/>
                    </a:solidFill>
                  </a:tcPr>
                </a:tc>
              </a:tr>
              <a:tr h="395280">
                <a:tc>
                  <a:txBody>
                    <a:bodyPr lIns="7920" rIns="7920" anchor="ctr">
                      <a:noAutofit/>
                    </a:bodyPr>
                    <a:p>
                      <a:r>
                        <a:rPr b="0" lang="en-US" sz="1200" spc="-1" strike="noStrike">
                          <a:solidFill/>
                          <a:latin typeface="Verdana"/>
                        </a:rPr>
                        <a:t>2. Base powder</a:t>
                      </a:r>
                      <a:endParaRPr b="0" lang="en-US" sz="1200" spc="-1" strike="noStrike">
                        <a:latin typeface="Arial"/>
                      </a:endParaRPr>
                    </a:p>
                    <a:p>
                      <a:pPr>
                        <a:lnSpc>
                          <a:spcPct val="100000"/>
                        </a:lnSpc>
                        <a:buNone/>
                      </a:pPr>
                      <a:r>
                        <a:rPr b="0" lang="en-US" sz="1200" spc="-1" strike="noStrike">
                          <a:latin typeface="Verdana"/>
                        </a:rPr>
                        <a:t>2. </a:t>
                      </a:r>
                      <a:r>
                        <a:rPr b="0" lang="zh-CN" sz="1200" spc="-1" strike="noStrike">
                          <a:latin typeface="Verdana"/>
                        </a:rPr>
                        <a:t>基粉</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88.5</a:t>
                      </a:r>
                      <a:endParaRPr b="0" lang="en-US" sz="1200" spc="-1" strike="noStrike">
                        <a:latin typeface="Arial"/>
                      </a:endParaRPr>
                    </a:p>
                  </a:txBody>
                  <a:tcPr anchor="ctr" marL="7920" marR="7920">
                    <a:lnL>
                      <a:noFill/>
                    </a:lnL>
                    <a:lnR>
                      <a:noFill/>
                    </a:lnR>
                    <a:lnT>
                      <a:noFill/>
                    </a:lnT>
                    <a:lnB>
                      <a:noFill/>
                    </a:lnB>
                    <a:solidFill>
                      <a:srgbClr val="ffffff"/>
                    </a:solidFill>
                  </a:tcPr>
                </a:tc>
                <a:tc>
                  <a:tcPr anchor="b" marL="7920" marR="7920">
                    <a:lnL>
                      <a:noFill/>
                    </a:lnL>
                    <a:lnR>
                      <a:noFill/>
                    </a:lnR>
                    <a:lnT>
                      <a:noFill/>
                    </a:lnT>
                    <a:lnB>
                      <a:noFill/>
                    </a:lnB>
                    <a:solidFill>
                      <a:srgbClr val="ffffff"/>
                    </a:solidFill>
                  </a:tcPr>
                </a:tc>
                <a:tc>
                  <a:tcPr anchor="b" marL="7920" marR="7920">
                    <a:lnL>
                      <a:noFill/>
                    </a:lnL>
                    <a:lnR>
                      <a:noFill/>
                    </a:lnR>
                    <a:lnT>
                      <a:noFill/>
                    </a:lnT>
                    <a:lnB>
                      <a:noFill/>
                    </a:lnB>
                    <a:solidFill>
                      <a:srgbClr val="ffffff"/>
                    </a:solidFill>
                  </a:tcPr>
                </a:tc>
              </a:tr>
              <a:tr h="395280">
                <a:tc>
                  <a:txBody>
                    <a:bodyPr lIns="7920" rIns="7920" anchor="ctr">
                      <a:noAutofit/>
                    </a:bodyPr>
                    <a:p>
                      <a:r>
                        <a:rPr b="0" lang="en-US" sz="1200" spc="-1" strike="noStrike">
                          <a:solidFill/>
                          <a:latin typeface="Verdana"/>
                        </a:rPr>
                        <a:t>3. Base powder</a:t>
                      </a:r>
                      <a:endParaRPr b="0" lang="en-US" sz="1200" spc="-1" strike="noStrike">
                        <a:latin typeface="Arial"/>
                      </a:endParaRPr>
                    </a:p>
                    <a:p>
                      <a:pPr>
                        <a:lnSpc>
                          <a:spcPct val="100000"/>
                        </a:lnSpc>
                        <a:buNone/>
                      </a:pPr>
                      <a:r>
                        <a:rPr b="0" lang="en-US" sz="1200" spc="-1" strike="noStrike">
                          <a:latin typeface="Verdana"/>
                        </a:rPr>
                        <a:t>3. </a:t>
                      </a:r>
                      <a:r>
                        <a:rPr b="0" lang="zh-CN" sz="1200" spc="-1" strike="noStrike">
                          <a:latin typeface="Verdana"/>
                        </a:rPr>
                        <a:t>基粉</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89.2</a:t>
                      </a:r>
                      <a:endParaRPr b="0" lang="en-US" sz="1200" spc="-1" strike="noStrike">
                        <a:latin typeface="Arial"/>
                      </a:endParaRPr>
                    </a:p>
                  </a:txBody>
                  <a:tcPr anchor="ctr" marL="7920" marR="7920">
                    <a:lnL>
                      <a:noFill/>
                    </a:lnL>
                    <a:lnR>
                      <a:noFill/>
                    </a:lnR>
                    <a:lnT>
                      <a:noFill/>
                    </a:lnT>
                    <a:lnB>
                      <a:noFill/>
                    </a:lnB>
                    <a:solidFill>
                      <a:srgbClr val="ffffff"/>
                    </a:solidFill>
                  </a:tcPr>
                </a:tc>
                <a:tc>
                  <a:tcPr anchor="b" marL="7920" marR="7920">
                    <a:lnL>
                      <a:noFill/>
                    </a:lnL>
                    <a:lnR>
                      <a:noFill/>
                    </a:lnR>
                    <a:lnT>
                      <a:noFill/>
                    </a:lnT>
                    <a:lnB>
                      <a:noFill/>
                    </a:lnB>
                    <a:solidFill>
                      <a:srgbClr val="ffffff"/>
                    </a:solidFill>
                  </a:tcPr>
                </a:tc>
                <a:tc>
                  <a:tcPr anchor="b" marL="7920" marR="7920">
                    <a:lnL>
                      <a:noFill/>
                    </a:lnL>
                    <a:lnR>
                      <a:noFill/>
                    </a:lnR>
                    <a:lnT>
                      <a:noFill/>
                    </a:lnT>
                    <a:lnB>
                      <a:noFill/>
                    </a:lnB>
                    <a:solidFill>
                      <a:srgbClr val="ffffff"/>
                    </a:solidFill>
                  </a:tcPr>
                </a:tc>
              </a:tr>
              <a:tr h="395280">
                <a:tc>
                  <a:txBody>
                    <a:bodyPr lIns="7920" rIns="7920" anchor="ctr">
                      <a:noAutofit/>
                    </a:bodyPr>
                    <a:p>
                      <a:r>
                        <a:rPr b="0" lang="en-US" sz="1200" spc="-1" strike="noStrike">
                          <a:solidFill/>
                          <a:latin typeface="Verdana"/>
                        </a:rPr>
                        <a:t>4. Base powder</a:t>
                      </a:r>
                      <a:endParaRPr b="0" lang="en-US" sz="1200" spc="-1" strike="noStrike">
                        <a:latin typeface="Arial"/>
                      </a:endParaRPr>
                    </a:p>
                    <a:p>
                      <a:pPr>
                        <a:lnSpc>
                          <a:spcPct val="100000"/>
                        </a:lnSpc>
                        <a:buNone/>
                      </a:pPr>
                      <a:r>
                        <a:rPr b="0" lang="en-US" sz="1200" spc="-1" strike="noStrike">
                          <a:latin typeface="Verdana"/>
                        </a:rPr>
                        <a:t>4. </a:t>
                      </a:r>
                      <a:r>
                        <a:rPr b="0" lang="zh-CN" sz="1200" spc="-1" strike="noStrike">
                          <a:latin typeface="Verdana"/>
                        </a:rPr>
                        <a:t>基粉</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86.3</a:t>
                      </a:r>
                      <a:endParaRPr b="0" lang="en-US" sz="1200" spc="-1" strike="noStrike">
                        <a:latin typeface="Arial"/>
                      </a:endParaRPr>
                    </a:p>
                  </a:txBody>
                  <a:tcPr anchor="ctr" marL="7920" marR="7920">
                    <a:lnL>
                      <a:noFill/>
                    </a:lnL>
                    <a:lnR>
                      <a:noFill/>
                    </a:lnR>
                    <a:lnT>
                      <a:noFill/>
                    </a:lnT>
                    <a:lnB>
                      <a:noFill/>
                    </a:lnB>
                    <a:solidFill>
                      <a:srgbClr val="ffffff"/>
                    </a:solidFill>
                  </a:tcPr>
                </a:tc>
                <a:tc>
                  <a:tcPr anchor="b" marL="7920" marR="7920">
                    <a:lnL>
                      <a:noFill/>
                    </a:lnL>
                    <a:lnR>
                      <a:noFill/>
                    </a:lnR>
                    <a:lnT>
                      <a:noFill/>
                    </a:lnT>
                    <a:lnB>
                      <a:noFill/>
                    </a:lnB>
                    <a:solidFill>
                      <a:srgbClr val="ffffff"/>
                    </a:solidFill>
                  </a:tcPr>
                </a:tc>
                <a:tc>
                  <a:tcPr anchor="b" marL="7920" marR="7920">
                    <a:lnL>
                      <a:noFill/>
                    </a:lnL>
                    <a:lnR>
                      <a:noFill/>
                    </a:lnR>
                    <a:lnT>
                      <a:noFill/>
                    </a:lnT>
                    <a:lnB>
                      <a:noFill/>
                    </a:lnB>
                    <a:solidFill>
                      <a:srgbClr val="ffffff"/>
                    </a:solidFill>
                  </a:tcPr>
                </a:tc>
              </a:tr>
              <a:tr h="395280">
                <a:tc>
                  <a:txBody>
                    <a:bodyPr lIns="7920" rIns="7920" anchor="ctr">
                      <a:noAutofit/>
                    </a:bodyPr>
                    <a:p>
                      <a:r>
                        <a:rPr b="0" lang="en-US" sz="1200" spc="-1" strike="noStrike">
                          <a:solidFill/>
                          <a:latin typeface="Verdana"/>
                        </a:rPr>
                        <a:t>5. Base powder</a:t>
                      </a:r>
                      <a:endParaRPr b="0" lang="en-US" sz="1200" spc="-1" strike="noStrike">
                        <a:latin typeface="Arial"/>
                      </a:endParaRPr>
                    </a:p>
                    <a:p>
                      <a:pPr>
                        <a:lnSpc>
                          <a:spcPct val="100000"/>
                        </a:lnSpc>
                        <a:buNone/>
                      </a:pPr>
                      <a:r>
                        <a:rPr b="0" lang="en-US" sz="1200" spc="-1" strike="noStrike">
                          <a:latin typeface="Verdana"/>
                        </a:rPr>
                        <a:t>5. </a:t>
                      </a:r>
                      <a:r>
                        <a:rPr b="0" lang="zh-CN" sz="1200" spc="-1" strike="noStrike">
                          <a:latin typeface="Verdana"/>
                        </a:rPr>
                        <a:t>基粉</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88.7</a:t>
                      </a:r>
                      <a:endParaRPr b="0" lang="en-US" sz="1200" spc="-1" strike="noStrike">
                        <a:latin typeface="Arial"/>
                      </a:endParaRPr>
                    </a:p>
                  </a:txBody>
                  <a:tcPr anchor="ctr" marL="7920" marR="7920">
                    <a:lnL>
                      <a:noFill/>
                    </a:lnL>
                    <a:lnR>
                      <a:noFill/>
                    </a:lnR>
                    <a:lnT>
                      <a:noFill/>
                    </a:lnT>
                    <a:lnB>
                      <a:noFill/>
                    </a:lnB>
                    <a:solidFill>
                      <a:srgbClr val="ffffff"/>
                    </a:solidFill>
                  </a:tcPr>
                </a:tc>
                <a:tc>
                  <a:tcPr anchor="b" marL="7920" marR="7920">
                    <a:lnL>
                      <a:noFill/>
                    </a:lnL>
                    <a:lnR>
                      <a:noFill/>
                    </a:lnR>
                    <a:lnT>
                      <a:noFill/>
                    </a:lnT>
                    <a:lnB>
                      <a:noFill/>
                    </a:lnB>
                    <a:solidFill>
                      <a:srgbClr val="ffffff"/>
                    </a:solidFill>
                  </a:tcPr>
                </a:tc>
                <a:tc>
                  <a:tcPr anchor="b" marL="7920" marR="7920">
                    <a:lnL>
                      <a:noFill/>
                    </a:lnL>
                    <a:lnR>
                      <a:noFill/>
                    </a:lnR>
                    <a:lnT>
                      <a:noFill/>
                    </a:lnT>
                    <a:lnB>
                      <a:noFill/>
                    </a:lnB>
                    <a:solidFill>
                      <a:srgbClr val="ffffff"/>
                    </a:solidFill>
                  </a:tcPr>
                </a:tc>
              </a:tr>
              <a:tr h="395280">
                <a:tc>
                  <a:txBody>
                    <a:bodyPr lIns="7920" rIns="7920" anchor="ctr">
                      <a:noAutofit/>
                    </a:bodyPr>
                    <a:p>
                      <a:r>
                        <a:rPr b="0" lang="en-US" sz="1200" spc="-1" strike="noStrike">
                          <a:solidFill/>
                          <a:latin typeface="Verdana"/>
                        </a:rPr>
                        <a:t>6. Base powder</a:t>
                      </a:r>
                      <a:endParaRPr b="0" lang="en-US" sz="1200" spc="-1" strike="noStrike">
                        <a:latin typeface="Arial"/>
                      </a:endParaRPr>
                    </a:p>
                    <a:p>
                      <a:pPr>
                        <a:lnSpc>
                          <a:spcPct val="100000"/>
                        </a:lnSpc>
                        <a:buNone/>
                      </a:pPr>
                      <a:r>
                        <a:rPr b="0" lang="en-US" sz="1200" spc="-1" strike="noStrike">
                          <a:latin typeface="Verdana"/>
                        </a:rPr>
                        <a:t>6. </a:t>
                      </a:r>
                      <a:r>
                        <a:rPr b="0" lang="zh-CN" sz="1200" spc="-1" strike="noStrike">
                          <a:latin typeface="Verdana"/>
                        </a:rPr>
                        <a:t>基粉</a:t>
                      </a:r>
                      <a:endParaRPr b="0" lang="en-US" sz="1200" spc="-1" strike="noStrike">
                        <a:latin typeface="Arial"/>
                      </a:endParaRPr>
                    </a:p>
                  </a:txBody>
                  <a:tcPr anchor="ctr" marL="7920" marR="7920">
                    <a:lnL>
                      <a:noFill/>
                    </a:lnL>
                    <a:lnR>
                      <a:noFill/>
                    </a:lnR>
                    <a:lnT>
                      <a:noFill/>
                    </a:lnT>
                    <a:lnB>
                      <a:noFill/>
                    </a:lnB>
                    <a:solidFill>
                      <a:srgbClr val="ffffff"/>
                    </a:solidFill>
                  </a:tcPr>
                </a:tc>
                <a:tc>
                  <a:txBody>
                    <a:bodyPr lIns="7920" rIns="7920" anchor="ctr">
                      <a:noAutofit/>
                    </a:bodyPr>
                    <a:p>
                      <a:pPr algn="ctr">
                        <a:lnSpc>
                          <a:spcPct val="100000"/>
                        </a:lnSpc>
                        <a:buNone/>
                      </a:pPr>
                      <a:r>
                        <a:rPr b="0" lang="en-US" sz="1200" spc="-1" strike="noStrike">
                          <a:solidFill>
                            <a:srgbClr val="3f4043"/>
                          </a:solidFill>
                          <a:latin typeface="Verdana"/>
                        </a:rPr>
                        <a:t>87.2</a:t>
                      </a:r>
                      <a:endParaRPr b="0" lang="en-US" sz="1200" spc="-1" strike="noStrike">
                        <a:latin typeface="Arial"/>
                      </a:endParaRPr>
                    </a:p>
                  </a:txBody>
                  <a:tcPr anchor="ctr" marL="7920" marR="7920">
                    <a:lnL>
                      <a:noFill/>
                    </a:lnL>
                    <a:lnR>
                      <a:noFill/>
                    </a:lnR>
                    <a:lnT>
                      <a:noFill/>
                    </a:lnT>
                    <a:lnB>
                      <a:noFill/>
                    </a:lnB>
                    <a:solidFill>
                      <a:srgbClr val="ffffff"/>
                    </a:solidFill>
                  </a:tcPr>
                </a:tc>
                <a:tc>
                  <a:tcPr anchor="b" marL="7920" marR="7920">
                    <a:lnL>
                      <a:noFill/>
                    </a:lnL>
                    <a:lnR>
                      <a:noFill/>
                    </a:lnR>
                    <a:lnT>
                      <a:noFill/>
                    </a:lnT>
                    <a:lnB>
                      <a:noFill/>
                    </a:lnB>
                    <a:solidFill>
                      <a:srgbClr val="ffffff"/>
                    </a:solidFill>
                  </a:tcPr>
                </a:tc>
                <a:tc>
                  <a:tcPr anchor="b" marL="7920" marR="7920">
                    <a:lnL>
                      <a:noFill/>
                    </a:lnL>
                    <a:lnR>
                      <a:noFill/>
                    </a:lnR>
                    <a:lnT>
                      <a:noFill/>
                    </a:lnT>
                    <a:lnB>
                      <a:noFill/>
                    </a:lnB>
                    <a:solidFill>
                      <a:srgbClr val="ffffff"/>
                    </a:solidFill>
                  </a:tcPr>
                </a:tc>
              </a:tr>
              <a:tr h="396360">
                <a:tc>
                  <a:txBody>
                    <a:bodyPr lIns="7920" rIns="7920" anchor="b">
                      <a:noAutofit/>
                    </a:bodyPr>
                    <a:p>
                      <a:r>
                        <a:rPr b="1" lang="en-US" sz="1200" spc="-1" strike="noStrike">
                          <a:solidFill/>
                          <a:latin typeface="Verdana"/>
                        </a:rPr>
                        <a:t>Average</a:t>
                      </a:r>
                      <a:endParaRPr b="0" lang="en-US" sz="1200" spc="-1" strike="noStrike">
                        <a:latin typeface="Arial"/>
                      </a:endParaRPr>
                    </a:p>
                    <a:p>
                      <a:pPr>
                        <a:lnSpc>
                          <a:spcPct val="100000"/>
                        </a:lnSpc>
                        <a:buNone/>
                      </a:pPr>
                      <a:r>
                        <a:rPr b="1" lang="zh-CN" sz="1200" spc="-1" strike="noStrike">
                          <a:latin typeface="Verdana"/>
                        </a:rPr>
                        <a:t>平均值</a:t>
                      </a:r>
                      <a:endParaRPr b="0" lang="en-US" sz="1200" spc="-1" strike="noStrike">
                        <a:latin typeface="Arial"/>
                      </a:endParaRPr>
                    </a:p>
                  </a:txBody>
                  <a:tcPr anchor="b" marL="7920" marR="7920">
                    <a:lnL>
                      <a:noFill/>
                    </a:lnL>
                    <a:lnR>
                      <a:noFill/>
                    </a:lnR>
                    <a:lnT>
                      <a:noFill/>
                    </a:lnT>
                    <a:lnB w="25200">
                      <a:solidFill>
                        <a:srgbClr val="3f4043"/>
                      </a:solidFill>
                    </a:lnB>
                    <a:solidFill>
                      <a:srgbClr val="ffffff"/>
                    </a:solidFill>
                  </a:tcPr>
                </a:tc>
                <a:tc>
                  <a:txBody>
                    <a:bodyPr lIns="7920" rIns="7920" anchor="b">
                      <a:noAutofit/>
                    </a:bodyPr>
                    <a:p>
                      <a:pPr algn="ctr">
                        <a:lnSpc>
                          <a:spcPct val="100000"/>
                        </a:lnSpc>
                        <a:buNone/>
                      </a:pPr>
                      <a:r>
                        <a:rPr b="0" lang="en-US" sz="1200" spc="-1" strike="noStrike">
                          <a:solidFill>
                            <a:srgbClr val="3f4043"/>
                          </a:solidFill>
                          <a:latin typeface="Verdana"/>
                        </a:rPr>
                        <a:t>88.1</a:t>
                      </a:r>
                      <a:endParaRPr b="0" lang="en-US" sz="1200" spc="-1" strike="noStrike">
                        <a:latin typeface="Arial"/>
                      </a:endParaRPr>
                    </a:p>
                  </a:txBody>
                  <a:tcPr anchor="b" marL="7920" marR="7920">
                    <a:lnL>
                      <a:noFill/>
                    </a:lnL>
                    <a:lnR>
                      <a:noFill/>
                    </a:lnR>
                    <a:lnT>
                      <a:noFill/>
                    </a:lnT>
                    <a:lnB w="25200">
                      <a:solidFill>
                        <a:srgbClr val="3f4043"/>
                      </a:solidFill>
                    </a:lnB>
                    <a:solidFill>
                      <a:srgbClr val="ffffff"/>
                    </a:solidFill>
                  </a:tcPr>
                </a:tc>
                <a:tc>
                  <a:tcPr anchor="b" marL="7920" marR="7920">
                    <a:lnL>
                      <a:noFill/>
                    </a:lnL>
                    <a:lnR>
                      <a:noFill/>
                    </a:lnR>
                    <a:lnT>
                      <a:noFill/>
                    </a:lnT>
                    <a:lnB w="25200">
                      <a:solidFill>
                        <a:srgbClr val="3f4043"/>
                      </a:solidFill>
                    </a:lnB>
                    <a:solidFill>
                      <a:srgbClr val="ffffff"/>
                    </a:solidFill>
                  </a:tcPr>
                </a:tc>
                <a:tc>
                  <a:tcPr anchor="b" marL="7920" marR="7920">
                    <a:lnL>
                      <a:noFill/>
                    </a:lnL>
                    <a:lnR>
                      <a:noFill/>
                    </a:lnR>
                    <a:lnT>
                      <a:noFill/>
                    </a:lnT>
                    <a:lnB w="25200">
                      <a:solidFill>
                        <a:srgbClr val="3f4043"/>
                      </a:solidFill>
                    </a:lnB>
                    <a:solidFill>
                      <a:srgbClr val="ffffff"/>
                    </a:solidFill>
                  </a:tcPr>
                </a:tc>
              </a:tr>
            </a:tbl>
          </a:graphicData>
        </a:graphic>
      </p:graphicFrame>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326</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2024-05-13T18:46:05Z</dcterms:created>
  <dc:creator>Folkertsma, S.A. (Sanne)</dc:creator>
  <dc:description/>
  <dc:language>en-US</dc:language>
  <cp:lastModifiedBy/>
  <dcterms:modified xsi:type="dcterms:W3CDTF">2025-07-22T10:33:10Z</dcterms:modified>
  <cp:revision>33</cp:revision>
  <dc:subject/>
  <dc:title>Recovery UP</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11</vt:r8>
  </property>
  <property fmtid="{D5CDD505-2E9C-101B-9397-08002B2CF9AE}" pid="3" name="PresentationFormat">
    <vt:lpwstr>Widescreen</vt:lpwstr>
  </property>
  <property fmtid="{D5CDD505-2E9C-101B-9397-08002B2CF9AE}" pid="4" name="Slides">
    <vt:r8>11</vt:r8>
  </property>
</Properties>
</file>