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8"/>
          <p:cNvSpPr/>
          <p:nvPr/>
        </p:nvSpPr>
        <p:spPr>
          <a:xfrm>
            <a:off x="963720" y="1543320"/>
            <a:ext cx="726840" cy="360"/>
          </a:xfrm>
          <a:prstGeom prst="line">
            <a:avLst/>
          </a:prstGeom>
          <a:ln w="50760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feil nach unten 19"/>
          <p:cNvSpPr/>
          <p:nvPr/>
        </p:nvSpPr>
        <p:spPr>
          <a:xfrm rot="16200000">
            <a:off x="6954120" y="3134880"/>
            <a:ext cx="470520" cy="335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741640" cy="1161000"/>
          </a:xfrm>
          <a:prstGeom prst="rect">
            <a:avLst/>
          </a:prstGeom>
          <a:noFill/>
          <a:ln w="0">
            <a:noFill/>
          </a:ln>
        </p:spPr>
        <p:txBody>
          <a:bodyPr lIns="38160" rIns="38160" tIns="25560" bIns="2556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等线 Light"/>
              </a:rPr>
              <a:t>Up to 50% of preterm babies suffer from feeding intolerance</a:t>
            </a:r>
            <a:r>
              <a:rPr b="0" lang="en-GB" sz="2894" spc="-1" strike="noStrike" baseline="30000">
                <a:solidFill>
                  <a:srgbClr val="000000"/>
                </a:solidFill>
                <a:latin typeface="等线 Light"/>
              </a:rPr>
              <a:t>1</a:t>
            </a:r>
            <a:endParaRPr b="0" lang="en-US" sz="289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zh-CN" sz="2800" spc="-1" strike="noStrike">
                <a:solidFill>
                  <a:srgbClr val="000000"/>
                </a:solidFill>
                <a:latin typeface="等线 Light"/>
              </a:rPr>
              <a:t>高达</a:t>
            </a:r>
            <a:r>
              <a:rPr b="0" lang="en-GB" sz="2800" spc="-1" strike="noStrike">
                <a:solidFill>
                  <a:srgbClr val="000000"/>
                </a:solidFill>
                <a:latin typeface="等线 Light"/>
              </a:rPr>
              <a:t>50%</a:t>
            </a:r>
            <a:r>
              <a:rPr b="0" lang="zh-CN" sz="2800" spc="-1" strike="noStrike">
                <a:solidFill>
                  <a:srgbClr val="000000"/>
                </a:solidFill>
                <a:latin typeface="等线 Light"/>
              </a:rPr>
              <a:t>的早产儿患有喂养不耐受</a:t>
            </a:r>
            <a:r>
              <a:rPr b="0" lang="en-GB" sz="2894" spc="-1" strike="noStrike" baseline="30000">
                <a:solidFill>
                  <a:srgbClr val="000000"/>
                </a:solidFill>
                <a:latin typeface="等线 Light"/>
              </a:rPr>
              <a:t>1</a:t>
            </a:r>
            <a:endParaRPr b="0" lang="en-US" sz="2890" spc="-1" strike="noStrike">
              <a:latin typeface="Arial"/>
            </a:endParaRPr>
          </a:p>
        </p:txBody>
      </p:sp>
      <p:sp>
        <p:nvSpPr>
          <p:cNvPr id="39" name="Rectangle 3"/>
          <p:cNvSpPr/>
          <p:nvPr/>
        </p:nvSpPr>
        <p:spPr>
          <a:xfrm>
            <a:off x="3987720" y="6433920"/>
            <a:ext cx="7771680" cy="2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 fontScale="65000"/>
          </a:bodyPr>
          <a:p>
            <a:pPr algn="r"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1. Indrio F et al., 2011; 2. Fanaro S, 2013; 3. Senterre T, 2014.</a:t>
            </a:r>
            <a:endParaRPr b="0" lang="en-US" sz="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1. Indrio F 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等，</a:t>
            </a: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2011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；</a:t>
            </a: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2. Fanaro S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，</a:t>
            </a: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2013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；</a:t>
            </a: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3. Senterre T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，</a:t>
            </a: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2014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。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" name="Abgerundetes Rechteck 9"/>
          <p:cNvSpPr/>
          <p:nvPr/>
        </p:nvSpPr>
        <p:spPr>
          <a:xfrm>
            <a:off x="835560" y="2664720"/>
            <a:ext cx="3425400" cy="15274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66000"/>
          </a:bodyPr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Functiona</a:t>
            </a:r>
            <a:r>
              <a:rPr b="0" lang="en-GB" sz="1400" spc="-1" strike="noStrike">
                <a:solidFill>
                  <a:srgbClr val="5c5c5c"/>
                </a:solidFill>
                <a:latin typeface="Arial"/>
                <a:ea typeface="DejaVu Sans"/>
              </a:rPr>
              <a:t>l immaturity of the GI tract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胃肠道功能不成熟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5c5c5c"/>
                </a:solidFill>
                <a:latin typeface="Arial"/>
                <a:ea typeface="DejaVu Sans"/>
              </a:rPr>
              <a:t>Lack of coordinated GI motility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5c5c5c"/>
                </a:solidFill>
                <a:latin typeface="Arial"/>
                <a:ea typeface="DejaVu Sans"/>
              </a:rPr>
              <a:t>缺乏协调的胃肠道运动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5c5c5c"/>
                </a:solidFill>
                <a:latin typeface="Arial"/>
                <a:ea typeface="DejaVu Sans"/>
              </a:rPr>
              <a:t>Impaired digestive function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5c5c5c"/>
                </a:solidFill>
                <a:latin typeface="Arial"/>
                <a:ea typeface="DejaVu Sans"/>
              </a:rPr>
              <a:t>消化功能受损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5c5c5c"/>
                </a:solidFill>
                <a:latin typeface="Arial"/>
                <a:ea typeface="DejaVu Sans"/>
              </a:rPr>
              <a:t>Disturbed gut microbial colonisation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5c5c5c"/>
                </a:solidFill>
                <a:latin typeface="Arial"/>
                <a:ea typeface="DejaVu Sans"/>
              </a:rPr>
              <a:t>肠道微生物定植紊乱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TextBox 8"/>
          <p:cNvSpPr/>
          <p:nvPr/>
        </p:nvSpPr>
        <p:spPr>
          <a:xfrm>
            <a:off x="7449480" y="6247440"/>
            <a:ext cx="4531680" cy="2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65000"/>
          </a:bodyPr>
          <a:p>
            <a:pPr algn="r"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GI, gastrointestinal; GRV, gastric residual volume; NICU, neonatal intensive care unit.</a:t>
            </a:r>
            <a:endParaRPr b="0" lang="en-US" sz="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GI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，胃肠道；</a:t>
            </a: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GRV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，胃残留量；</a:t>
            </a:r>
            <a:r>
              <a:rPr b="0" lang="en-GB" sz="800" spc="-1" strike="noStrike">
                <a:solidFill>
                  <a:srgbClr val="666666"/>
                </a:solidFill>
                <a:latin typeface="等线"/>
                <a:ea typeface="DejaVu Sans"/>
              </a:rPr>
              <a:t>NICU</a:t>
            </a:r>
            <a:r>
              <a:rPr b="0" lang="zh-CN" sz="800" spc="-1" strike="noStrike">
                <a:solidFill>
                  <a:srgbClr val="666666"/>
                </a:solidFill>
                <a:latin typeface="等线"/>
                <a:ea typeface="DejaVu Sans"/>
              </a:rPr>
              <a:t>，新生儿重症监护室。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" name="Pfeil nach unten 19"/>
          <p:cNvSpPr/>
          <p:nvPr/>
        </p:nvSpPr>
        <p:spPr>
          <a:xfrm rot="16200000">
            <a:off x="4529520" y="3134880"/>
            <a:ext cx="470520" cy="335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Abgerundetes Rechteck 5"/>
          <p:cNvSpPr/>
          <p:nvPr/>
        </p:nvSpPr>
        <p:spPr>
          <a:xfrm>
            <a:off x="838080" y="2001960"/>
            <a:ext cx="3422880" cy="501480"/>
          </a:xfrm>
          <a:prstGeom prst="roundRect">
            <a:avLst>
              <a:gd name="adj" fmla="val 16762"/>
            </a:avLst>
          </a:pr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Risk factors</a:t>
            </a:r>
            <a:r>
              <a:rPr b="0" lang="en-GB" sz="1446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2,3</a:t>
            </a:r>
            <a:endParaRPr b="0" lang="en-US" sz="145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  <a:ea typeface="DejaVu Sans"/>
              </a:rPr>
              <a:t>风险因素</a:t>
            </a:r>
            <a:r>
              <a:rPr b="0" lang="en-GB" sz="1446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2,3</a:t>
            </a:r>
            <a:endParaRPr b="0" lang="en-US" sz="1450" spc="-1" strike="noStrike">
              <a:latin typeface="Arial"/>
            </a:endParaRPr>
          </a:p>
        </p:txBody>
      </p:sp>
      <p:pic>
        <p:nvPicPr>
          <p:cNvPr id="44" name="Graphic 58" descr=""/>
          <p:cNvPicPr/>
          <p:nvPr/>
        </p:nvPicPr>
        <p:blipFill>
          <a:blip r:embed="rId1"/>
          <a:stretch/>
        </p:blipFill>
        <p:spPr>
          <a:xfrm>
            <a:off x="1023480" y="2091600"/>
            <a:ext cx="321840" cy="321840"/>
          </a:xfrm>
          <a:prstGeom prst="rect">
            <a:avLst/>
          </a:prstGeom>
          <a:ln w="0">
            <a:noFill/>
          </a:ln>
        </p:spPr>
      </p:pic>
      <p:sp>
        <p:nvSpPr>
          <p:cNvPr id="45" name="Abgerundetes Rechteck 9"/>
          <p:cNvSpPr/>
          <p:nvPr/>
        </p:nvSpPr>
        <p:spPr>
          <a:xfrm>
            <a:off x="7697160" y="2664720"/>
            <a:ext cx="4248000" cy="15274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52000"/>
          </a:bodyPr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Suboptimal nutrient intake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营养摄入不足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Decreased growth rate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生长速度下降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Delayed achievement of full enteral feeding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完全肠内喂养的延迟实现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Prolonged dependence on intravenous nutrition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长时间依赖静脉营养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Inability to meet criteria for NICU discharge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无法满足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NICU</a:t>
            </a:r>
            <a:r>
              <a:rPr b="0" lang="zh-CN" sz="1400" spc="-1" strike="noStrike">
                <a:solidFill>
                  <a:srgbClr val="000000"/>
                </a:solidFill>
                <a:latin typeface="Arial"/>
                <a:ea typeface="DejaVu Sans"/>
              </a:rPr>
              <a:t>出院标准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Abgerundetes Rechteck 5"/>
          <p:cNvSpPr/>
          <p:nvPr/>
        </p:nvSpPr>
        <p:spPr>
          <a:xfrm>
            <a:off x="7697160" y="2001960"/>
            <a:ext cx="3890520" cy="501480"/>
          </a:xfrm>
          <a:prstGeom prst="roundRect">
            <a:avLst>
              <a:gd name="adj" fmla="val 11972"/>
            </a:avLst>
          </a:pr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Consequences</a:t>
            </a:r>
            <a:r>
              <a:rPr b="0" lang="en-GB" sz="1446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2,3</a:t>
            </a:r>
            <a:endParaRPr b="0" lang="en-US" sz="145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  <a:ea typeface="DejaVu Sans"/>
              </a:rPr>
              <a:t>后果</a:t>
            </a:r>
            <a:r>
              <a:rPr b="0" lang="en-GB" sz="1446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2,3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47" name="Abgerundetes Rechteck 5"/>
          <p:cNvSpPr/>
          <p:nvPr/>
        </p:nvSpPr>
        <p:spPr>
          <a:xfrm>
            <a:off x="4596840" y="2005920"/>
            <a:ext cx="2753280" cy="497520"/>
          </a:xfrm>
          <a:prstGeom prst="roundRect">
            <a:avLst>
              <a:gd name="adj" fmla="val 16609"/>
            </a:avLst>
          </a:prstGeom>
          <a:solidFill>
            <a:srgbClr val="b1255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</a:t>
            </a:r>
            <a:r>
              <a:rPr b="1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Feeding Intolerance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  <a:ea typeface="DejaVu Sans"/>
              </a:rPr>
              <a:t>喂养不耐受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Abgerundetes Rechteck 5"/>
          <p:cNvSpPr/>
          <p:nvPr/>
        </p:nvSpPr>
        <p:spPr>
          <a:xfrm>
            <a:off x="2261160" y="5418000"/>
            <a:ext cx="7559280" cy="501480"/>
          </a:xfrm>
          <a:prstGeom prst="roundRect">
            <a:avLst>
              <a:gd name="adj" fmla="val 9105"/>
            </a:avLst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 fontScale="99000"/>
          </a:bodyPr>
          <a:p>
            <a:pPr marL="720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rgbClr val="000000"/>
                </a:solidFill>
                <a:latin typeface="等线"/>
                <a:ea typeface="DejaVu Sans"/>
              </a:rPr>
              <a:t>*Feeding intolerance can be defined by the inability to digest enteral feedings (GRV &gt; 50%), abdominal distension or emesis or both, and the disruption of the patient's feeding plan.</a:t>
            </a:r>
            <a:r>
              <a:rPr b="0" lang="en-GB" sz="1034" spc="-1" strike="noStrike" baseline="30000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endParaRPr b="0" lang="en-US" sz="1030" spc="-1" strike="noStrike">
              <a:latin typeface="Arial"/>
            </a:endParaRPr>
          </a:p>
          <a:p>
            <a:pPr marL="720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rgbClr val="000000"/>
                </a:solidFill>
                <a:latin typeface="等线"/>
                <a:ea typeface="DejaVu Sans"/>
              </a:rPr>
              <a:t>*</a:t>
            </a:r>
            <a:r>
              <a:rPr b="0" lang="zh-CN" sz="1000" spc="-1" strike="noStrike">
                <a:solidFill>
                  <a:srgbClr val="000000"/>
                </a:solidFill>
                <a:latin typeface="等线"/>
                <a:ea typeface="DejaVu Sans"/>
              </a:rPr>
              <a:t>喂养不耐受可以定义为无法消化肠内喂养（</a:t>
            </a:r>
            <a:r>
              <a:rPr b="0" lang="en-GB" sz="1000" spc="-1" strike="noStrike">
                <a:solidFill>
                  <a:srgbClr val="000000"/>
                </a:solidFill>
                <a:latin typeface="等线"/>
                <a:ea typeface="DejaVu Sans"/>
              </a:rPr>
              <a:t>GRV &gt; 50%</a:t>
            </a:r>
            <a:r>
              <a:rPr b="0" lang="zh-CN" sz="1000" spc="-1" strike="noStrike">
                <a:solidFill>
                  <a:srgbClr val="000000"/>
                </a:solidFill>
                <a:latin typeface="等线"/>
                <a:ea typeface="DejaVu Sans"/>
              </a:rPr>
              <a:t>）、腹胀或呕吐或两者兼有，以及患者喂养计划的中断。</a:t>
            </a:r>
            <a:r>
              <a:rPr b="0" lang="en-GB" sz="1034" spc="-1" strike="noStrike" baseline="30000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endParaRPr b="0" lang="en-US" sz="1030" spc="-1" strike="noStrike">
              <a:latin typeface="Arial"/>
            </a:endParaRPr>
          </a:p>
        </p:txBody>
      </p:sp>
      <p:pic>
        <p:nvPicPr>
          <p:cNvPr id="49" name="Graphic 5" descr=""/>
          <p:cNvPicPr/>
          <p:nvPr/>
        </p:nvPicPr>
        <p:blipFill>
          <a:blip r:embed="rId2"/>
          <a:stretch/>
        </p:blipFill>
        <p:spPr>
          <a:xfrm>
            <a:off x="7839720" y="2049480"/>
            <a:ext cx="372240" cy="372240"/>
          </a:xfrm>
          <a:prstGeom prst="rect">
            <a:avLst/>
          </a:prstGeom>
          <a:ln w="0">
            <a:noFill/>
          </a:ln>
        </p:spPr>
      </p:pic>
      <p:pic>
        <p:nvPicPr>
          <p:cNvPr id="50" name="Graphic 13" descr=""/>
          <p:cNvPicPr/>
          <p:nvPr/>
        </p:nvPicPr>
        <p:blipFill>
          <a:blip r:embed="rId3"/>
          <a:stretch/>
        </p:blipFill>
        <p:spPr>
          <a:xfrm>
            <a:off x="4663440" y="2029320"/>
            <a:ext cx="482400" cy="482400"/>
          </a:xfrm>
          <a:prstGeom prst="rect">
            <a:avLst/>
          </a:prstGeom>
          <a:ln w="0">
            <a:noFill/>
          </a:ln>
        </p:spPr>
      </p:pic>
      <p:pic>
        <p:nvPicPr>
          <p:cNvPr id="51" name="Graphic 16" descr=""/>
          <p:cNvPicPr/>
          <p:nvPr/>
        </p:nvPicPr>
        <p:blipFill>
          <a:blip r:embed="rId4"/>
          <a:stretch/>
        </p:blipFill>
        <p:spPr>
          <a:xfrm>
            <a:off x="4657320" y="2340360"/>
            <a:ext cx="2652840" cy="265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2025-06-23T08:48:40Z</dcterms:created>
  <dc:creator>10261</dc:creator>
  <dc:description/>
  <dc:language>zh-CN</dc:language>
  <cp:lastModifiedBy/>
  <dcterms:modified xsi:type="dcterms:W3CDTF">2025-07-22T21:54:55Z</dcterms:modified>
  <cp:revision>10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r8>1</vt:r8>
  </property>
</Properties>
</file>