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2ED41EC8-7E66-44A9-BA79-3750923083F4}"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685800" y="1143000"/>
            <a:ext cx="5486040" cy="3085920"/>
          </a:xfrm>
          <a:prstGeom prst="rect">
            <a:avLst/>
          </a:prstGeom>
          <a:ln w="0">
            <a:noFill/>
          </a:ln>
        </p:spPr>
      </p:sp>
      <p:sp>
        <p:nvSpPr>
          <p:cNvPr id="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3"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730A953F-A312-418D-977A-718C21FB616A}"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5A71D9F-8F54-484C-B7C1-0B71A93BA0E4}"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8F84836-2008-45D7-B6A6-51975B55135D}"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F0C46CA-C195-4FFC-BFE7-D77324275EA5}"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FDE7A737-7000-4447-AC16-F8644F091B61}"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531C732B-8B7A-4E3E-BE57-D4FE8B308CFE}"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623B8F17-FFD0-481E-860E-62654CA2A888}"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1F0ECE15-C054-418B-A4AE-E29C9B54CC0C}"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2EC495E4-A771-45C1-A548-9EB86DABC9BF}"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598CAD2A-C3FC-4912-AF98-8559C6E81ADC}"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3D61D8CA-4160-4CA5-98EB-3F058FDBD5A6}"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B04A3AAD-AB6C-414D-9E48-03CDC1014B4E}"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E7395C54-3153-42CA-BC0E-8CE63519996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7E14788D-5D07-4678-A70F-03C813AFF5FB}"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9918FA6E-42E8-410A-8090-E18389B8FA32}"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04D9E1E8-DD53-4D4D-839F-F11BA45DC54C}"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90000" rIns="90000" tIns="45000" bIns="45000" anchor="ctr">
            <a:normAutofit/>
          </a:bodyPr>
          <a:p>
            <a:endParaRPr b="0" lang="en-US" sz="1800" strike="noStrike" u="none">
              <a:solidFill>
                <a:schemeClr val="lt1"/>
              </a:solidFill>
              <a:effectLst/>
              <a:uFillTx/>
              <a:latin typeface="等线"/>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77500" lnSpcReduction="19999"/>
          </a:bodyPr>
          <a:p>
            <a:pPr indent="0">
              <a:buNone/>
            </a:pPr>
            <a:r>
              <a:rPr b="0" lang="en-US" sz="2800" strike="noStrike" u="none">
                <a:solidFill>
                  <a:schemeClr val="dk1"/>
                </a:solidFill>
                <a:effectLst/>
                <a:uFillTx/>
                <a:latin typeface="等线 Light"/>
              </a:rPr>
              <a:t>With HMO supplement (2’FL and LNnT), the mean time to reach full enteral feeding was 2 days shorter1*</a:t>
            </a:r>
            <a:endParaRPr b="0" lang="en-US" sz="2800" strike="noStrike" u="none">
              <a:solidFill>
                <a:schemeClr val="dk1"/>
              </a:solidFill>
              <a:effectLst/>
              <a:uFillTx/>
              <a:latin typeface="等线"/>
            </a:endParaRPr>
          </a:p>
          <a:p>
            <a:pPr indent="0" defTabSz="914400">
              <a:lnSpc>
                <a:spcPct val="90000"/>
              </a:lnSpc>
              <a:buNone/>
            </a:pPr>
            <a:r>
              <a:rPr b="0" lang="zh-CN" sz="2800" strike="noStrike" u="none">
                <a:solidFill>
                  <a:schemeClr val="dk1"/>
                </a:solidFill>
                <a:effectLst/>
                <a:uFillTx/>
                <a:latin typeface="等线 Light"/>
              </a:rPr>
              <a:t>添加</a:t>
            </a:r>
            <a:r>
              <a:rPr b="0" lang="en-US" sz="2800" strike="noStrike" u="none">
                <a:solidFill>
                  <a:schemeClr val="dk1"/>
                </a:solidFill>
                <a:effectLst/>
                <a:uFillTx/>
                <a:latin typeface="等线 Light"/>
              </a:rPr>
              <a:t>HMO</a:t>
            </a:r>
            <a:r>
              <a:rPr b="0" lang="zh-CN" sz="2800" strike="noStrike" u="none">
                <a:solidFill>
                  <a:schemeClr val="dk1"/>
                </a:solidFill>
                <a:effectLst/>
                <a:uFillTx/>
                <a:latin typeface="等线 Light"/>
              </a:rPr>
              <a:t>（</a:t>
            </a:r>
            <a:r>
              <a:rPr b="0" lang="en-US" sz="2800" strike="noStrike" u="none">
                <a:solidFill>
                  <a:schemeClr val="dk1"/>
                </a:solidFill>
                <a:effectLst/>
                <a:uFillTx/>
                <a:latin typeface="等线 Light"/>
              </a:rPr>
              <a:t>2’FL</a:t>
            </a:r>
            <a:r>
              <a:rPr b="0" lang="zh-CN" sz="2800" strike="noStrike" u="none">
                <a:solidFill>
                  <a:schemeClr val="dk1"/>
                </a:solidFill>
                <a:effectLst/>
                <a:uFillTx/>
                <a:latin typeface="等线 Light"/>
              </a:rPr>
              <a:t>和</a:t>
            </a:r>
            <a:r>
              <a:rPr b="0" lang="en-US" sz="2800" strike="noStrike" u="none">
                <a:solidFill>
                  <a:schemeClr val="dk1"/>
                </a:solidFill>
                <a:effectLst/>
                <a:uFillTx/>
                <a:latin typeface="等线 Light"/>
              </a:rPr>
              <a:t>LNnT</a:t>
            </a:r>
            <a:r>
              <a:rPr b="0" lang="zh-CN" sz="2800" strike="noStrike" u="none">
                <a:solidFill>
                  <a:schemeClr val="dk1"/>
                </a:solidFill>
                <a:effectLst/>
                <a:uFillTx/>
                <a:latin typeface="等线 Light"/>
              </a:rPr>
              <a:t>）后，达到全肠内喂养的平均时间缩短了</a:t>
            </a:r>
            <a:r>
              <a:rPr b="0" lang="en-US" sz="2800" strike="noStrike" u="none">
                <a:solidFill>
                  <a:schemeClr val="dk1"/>
                </a:solidFill>
                <a:effectLst/>
                <a:uFillTx/>
                <a:latin typeface="等线 Light"/>
              </a:rPr>
              <a:t>2</a:t>
            </a:r>
            <a:r>
              <a:rPr b="0" lang="zh-CN" sz="2800" strike="noStrike" u="none">
                <a:solidFill>
                  <a:schemeClr val="dk1"/>
                </a:solidFill>
                <a:effectLst/>
                <a:uFillTx/>
                <a:latin typeface="等线 Light"/>
              </a:rPr>
              <a:t>天</a:t>
            </a:r>
            <a:r>
              <a:rPr b="0" lang="en-US" sz="2800" strike="noStrike" u="none">
                <a:solidFill>
                  <a:schemeClr val="dk1"/>
                </a:solidFill>
                <a:effectLst/>
                <a:uFillTx/>
                <a:latin typeface="等线 Light"/>
              </a:rPr>
              <a:t>1*</a:t>
            </a:r>
            <a:endParaRPr b="0" lang="en-US" sz="28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2’FL, 2-fucosyllactose; HMO, human milk oligosaccharide; LNnT, Lacto-N-neotetraose.</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2’FL</a:t>
            </a:r>
            <a:r>
              <a:rPr b="0" lang="zh-CN" sz="800" strike="noStrike" u="none">
                <a:solidFill>
                  <a:schemeClr val="dk1"/>
                </a:solidFill>
                <a:effectLst/>
                <a:uFillTx/>
                <a:latin typeface="Arial"/>
              </a:rPr>
              <a:t>，</a:t>
            </a:r>
            <a:r>
              <a:rPr b="0" lang="en-US" sz="800" strike="noStrike" u="none">
                <a:solidFill>
                  <a:schemeClr val="dk1"/>
                </a:solidFill>
                <a:effectLst/>
                <a:uFillTx/>
                <a:latin typeface="Arial"/>
              </a:rPr>
              <a:t>2-</a:t>
            </a:r>
            <a:r>
              <a:rPr b="0" lang="zh-CN" sz="800" strike="noStrike" u="none">
                <a:solidFill>
                  <a:schemeClr val="dk1"/>
                </a:solidFill>
                <a:effectLst/>
                <a:uFillTx/>
                <a:latin typeface="Arial"/>
              </a:rPr>
              <a:t>岩藻糖基乳糖；</a:t>
            </a:r>
            <a:r>
              <a:rPr b="0" lang="en-US" sz="800" strike="noStrike" u="none">
                <a:solidFill>
                  <a:schemeClr val="dk1"/>
                </a:solidFill>
                <a:effectLst/>
                <a:uFillTx/>
                <a:latin typeface="Arial"/>
              </a:rPr>
              <a:t>HMO</a:t>
            </a:r>
            <a:r>
              <a:rPr b="0" lang="zh-CN" sz="800" strike="noStrike" u="none">
                <a:solidFill>
                  <a:schemeClr val="dk1"/>
                </a:solidFill>
                <a:effectLst/>
                <a:uFillTx/>
                <a:latin typeface="Arial"/>
              </a:rPr>
              <a:t>，人乳寡糖；</a:t>
            </a:r>
            <a:r>
              <a:rPr b="0" lang="en-US" sz="800" strike="noStrike" u="none">
                <a:solidFill>
                  <a:schemeClr val="dk1"/>
                </a:solidFill>
                <a:effectLst/>
                <a:uFillTx/>
                <a:latin typeface="Arial"/>
              </a:rPr>
              <a:t>LNnT</a:t>
            </a:r>
            <a:r>
              <a:rPr b="0" lang="zh-CN" sz="800" strike="noStrike" u="none">
                <a:solidFill>
                  <a:schemeClr val="dk1"/>
                </a:solidFill>
                <a:effectLst/>
                <a:uFillTx/>
                <a:latin typeface="Arial"/>
              </a:rPr>
              <a:t>，乳</a:t>
            </a:r>
            <a:r>
              <a:rPr b="0" lang="en-US" sz="800" strike="noStrike" u="none">
                <a:solidFill>
                  <a:schemeClr val="dk1"/>
                </a:solidFill>
                <a:effectLst/>
                <a:uFillTx/>
                <a:latin typeface="Arial"/>
              </a:rPr>
              <a:t>-N-</a:t>
            </a:r>
            <a:r>
              <a:rPr b="0" lang="zh-CN" sz="800" strike="noStrike" u="none">
                <a:solidFill>
                  <a:schemeClr val="dk1"/>
                </a:solidFill>
                <a:effectLst/>
                <a:uFillTx/>
                <a:latin typeface="Arial"/>
              </a:rPr>
              <a:t>新四糖。</a:t>
            </a:r>
            <a:endParaRPr b="0" lang="en-US" sz="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1. Hascoët JM et al., Abstract at WCPGHAN 2021. * Randomised, clinical trial</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1. Hascoët JM</a:t>
            </a:r>
            <a:r>
              <a:rPr b="0" lang="zh-CN" sz="800" strike="noStrike" u="none">
                <a:solidFill>
                  <a:schemeClr val="dk1"/>
                </a:solidFill>
                <a:effectLst/>
                <a:uFillTx/>
                <a:latin typeface="Arial"/>
              </a:rPr>
              <a:t>等，</a:t>
            </a:r>
            <a:r>
              <a:rPr b="0" lang="en-US" sz="800" strike="noStrike" u="none">
                <a:solidFill>
                  <a:schemeClr val="dk1"/>
                </a:solidFill>
                <a:effectLst/>
                <a:uFillTx/>
                <a:latin typeface="Arial"/>
              </a:rPr>
              <a:t>WCPGHAN 2021</a:t>
            </a:r>
            <a:r>
              <a:rPr b="0" lang="zh-CN" sz="800" strike="noStrike" u="none">
                <a:solidFill>
                  <a:schemeClr val="dk1"/>
                </a:solidFill>
                <a:effectLst/>
                <a:uFillTx/>
                <a:latin typeface="Arial"/>
              </a:rPr>
              <a:t>摘要。</a:t>
            </a:r>
            <a:r>
              <a:rPr b="0" lang="en-US" sz="800" strike="noStrike" u="none">
                <a:solidFill>
                  <a:schemeClr val="dk1"/>
                </a:solidFill>
                <a:effectLst/>
                <a:uFillTx/>
                <a:latin typeface="Arial"/>
              </a:rPr>
              <a:t>* </a:t>
            </a:r>
            <a:r>
              <a:rPr b="0" lang="zh-CN" sz="800" strike="noStrike" u="none">
                <a:solidFill>
                  <a:schemeClr val="dk1"/>
                </a:solidFill>
                <a:effectLst/>
                <a:uFillTx/>
                <a:latin typeface="Arial"/>
              </a:rPr>
              <a:t>随机临床试验</a:t>
            </a:r>
            <a:endParaRPr b="0" lang="en-US" sz="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85000" lnSpcReduction="19999"/>
          </a:bodyPr>
          <a:p>
            <a:pPr indent="0">
              <a:lnSpc>
                <a:spcPct val="90000"/>
              </a:lnSpc>
              <a:spcBef>
                <a:spcPts val="1417"/>
              </a:spcBef>
              <a:buNone/>
            </a:pPr>
            <a:r>
              <a:rPr b="0" lang="en-US" sz="1400" strike="noStrike" u="none">
                <a:solidFill>
                  <a:schemeClr val="dk1"/>
                </a:solidFill>
                <a:effectLst/>
                <a:uFillTx/>
                <a:latin typeface="等线"/>
              </a:rPr>
              <a:t>Faster progression to FEF may help reduce the risk of growth restriction and exacerbated gut immaturity1</a:t>
            </a:r>
            <a:endParaRPr b="0" lang="en-US" sz="1400" strike="noStrike" u="none">
              <a:solidFill>
                <a:schemeClr val="dk1"/>
              </a:solidFill>
              <a:effectLst/>
              <a:uFillTx/>
              <a:latin typeface="等线"/>
            </a:endParaRPr>
          </a:p>
          <a:p>
            <a:pPr indent="0" algn="ctr" defTabSz="914400">
              <a:lnSpc>
                <a:spcPct val="100000"/>
              </a:lnSpc>
              <a:spcBef>
                <a:spcPts val="1001"/>
              </a:spcBef>
              <a:buNone/>
              <a:tabLst>
                <a:tab algn="l" pos="0"/>
              </a:tabLst>
            </a:pPr>
            <a:r>
              <a:rPr b="0" lang="zh-CN" sz="1400" strike="noStrike" u="none">
                <a:solidFill>
                  <a:schemeClr val="dk1"/>
                </a:solidFill>
                <a:effectLst/>
                <a:uFillTx/>
                <a:latin typeface="等线"/>
              </a:rPr>
              <a:t>更快地达到全肠内喂养可能有助于降低生长受限和肠道不成熟加剧的风险</a:t>
            </a:r>
            <a:r>
              <a:rPr b="0" lang="en-US" sz="1400" strike="noStrike" u="none">
                <a:solidFill>
                  <a:schemeClr val="dk1"/>
                </a:solidFill>
                <a:effectLst/>
                <a:uFillTx/>
                <a:latin typeface="等线"/>
              </a:rPr>
              <a:t>1</a:t>
            </a:r>
            <a:endParaRPr b="0" lang="en-US" sz="1400" strike="noStrike" u="none">
              <a:solidFill>
                <a:schemeClr val="dk1"/>
              </a:solidFill>
              <a:effectLst/>
              <a:uFillTx/>
              <a:latin typeface="等线"/>
            </a:endParaRPr>
          </a:p>
        </p:txBody>
      </p:sp>
      <p:grpSp>
        <p:nvGrpSpPr>
          <p:cNvPr id="76" name="Group 12"/>
          <p:cNvGrpSpPr/>
          <p:nvPr/>
        </p:nvGrpSpPr>
        <p:grpSpPr>
          <a:xfrm>
            <a:off x="5007960" y="2229120"/>
            <a:ext cx="6085080" cy="2846520"/>
            <a:chOff x="5007960" y="2229120"/>
            <a:chExt cx="60850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endParaRPr b="0" lang="en-US" sz="1000" strike="noStrike" u="none">
                <a:solidFill>
                  <a:srgbClr val="000000"/>
                </a:solidFill>
                <a:effectLst/>
                <a:uFillTx/>
                <a:latin typeface="Arial"/>
              </a:endParaRPr>
            </a:p>
          </p:txBody>
        </p:sp>
        <p:sp>
          <p:nvSpPr>
            <p:cNvPr id="81" name="TextBox 5"/>
            <p:cNvSpPr/>
            <p:nvPr/>
          </p:nvSpPr>
          <p:spPr>
            <a:xfrm>
              <a:off x="8562600" y="284904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endParaRPr b="0" lang="en-US" sz="1800" strike="noStrike" u="none">
                <a:solidFill>
                  <a:srgbClr val="000000"/>
                </a:solidFill>
                <a:effectLst/>
                <a:uFillTx/>
                <a:latin typeface="Arial"/>
              </a:endParaRPr>
            </a:p>
          </p:txBody>
        </p:sp>
        <p:sp>
          <p:nvSpPr>
            <p:cNvPr id="82" name="TextBox 37"/>
            <p:cNvSpPr/>
            <p:nvPr/>
          </p:nvSpPr>
          <p:spPr>
            <a:xfrm>
              <a:off x="8092080" y="393552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endParaRPr b="0" lang="en-US" sz="1800" strike="noStrike" u="none">
                <a:solidFill>
                  <a:srgbClr val="000000"/>
                </a:solidFill>
                <a:effectLst/>
                <a:uFillTx/>
                <a:latin typeface="Arial"/>
              </a:endParaRPr>
            </a:p>
          </p:txBody>
        </p:sp>
        <p:sp>
          <p:nvSpPr>
            <p:cNvPr id="83" name="TextBox 7"/>
            <p:cNvSpPr/>
            <p:nvPr/>
          </p:nvSpPr>
          <p:spPr>
            <a:xfrm>
              <a:off x="500796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endParaRPr b="0" lang="en-US" sz="1000" strike="noStrike" u="none">
                <a:solidFill>
                  <a:srgbClr val="000000"/>
                </a:solidFill>
                <a:effectLst/>
                <a:uFillTx/>
                <a:latin typeface="Arial"/>
              </a:endParaRPr>
            </a:p>
          </p:txBody>
        </p:sp>
        <p:sp>
          <p:nvSpPr>
            <p:cNvPr id="84" name="TextBox 38"/>
            <p:cNvSpPr/>
            <p:nvPr/>
          </p:nvSpPr>
          <p:spPr>
            <a:xfrm>
              <a:off x="652608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endParaRPr b="0" lang="en-US" sz="1000" strike="noStrike" u="none">
                <a:solidFill>
                  <a:srgbClr val="000000"/>
                </a:solidFill>
                <a:effectLst/>
                <a:uFillTx/>
                <a:latin typeface="Arial"/>
              </a:endParaRPr>
            </a:p>
          </p:txBody>
        </p:sp>
        <p:sp>
          <p:nvSpPr>
            <p:cNvPr id="85" name="TextBox 39"/>
            <p:cNvSpPr/>
            <p:nvPr/>
          </p:nvSpPr>
          <p:spPr>
            <a:xfrm>
              <a:off x="804456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endParaRPr b="0" lang="en-US" sz="1000" strike="noStrike" u="none">
                <a:solidFill>
                  <a:srgbClr val="000000"/>
                </a:solidFill>
                <a:effectLst/>
                <a:uFillTx/>
                <a:latin typeface="Arial"/>
              </a:endParaRPr>
            </a:p>
          </p:txBody>
        </p:sp>
        <p:sp>
          <p:nvSpPr>
            <p:cNvPr id="86" name="TextBox 40"/>
            <p:cNvSpPr/>
            <p:nvPr/>
          </p:nvSpPr>
          <p:spPr>
            <a:xfrm>
              <a:off x="956268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endParaRPr b="0" lang="en-GB" sz="1800" strike="noStrike" u="none">
                <a:solidFill>
                  <a:schemeClr val="accent1"/>
                </a:solidFill>
                <a:effectLst/>
                <a:uFillTx/>
                <a:latin typeface="等线"/>
              </a:endParaRPr>
            </a:p>
          </p:txBody>
        </p:sp>
        <p:sp>
          <p:nvSpPr>
            <p:cNvPr id="88" name="TextBox 11"/>
            <p:cNvSpPr/>
            <p:nvPr/>
          </p:nvSpPr>
          <p:spPr>
            <a:xfrm>
              <a:off x="9244800" y="3943440"/>
              <a:ext cx="16466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1000" strike="noStrike" u="none">
                <a:solidFill>
                  <a:schemeClr val="dk1"/>
                </a:solidFill>
                <a:effectLst/>
                <a:uFillTx/>
                <a:latin typeface="Arial"/>
              </a:rPr>
              <a:t>^Time to reach full enteral feeding is a reliable indicator of feeding tolerance</a:t>
            </a:r>
            <a:endParaRPr b="0" lang="en-US" sz="1000" strike="noStrike" u="none">
              <a:solidFill>
                <a:srgbClr val="000000"/>
              </a:solidFill>
              <a:effectLst/>
              <a:uFillTx/>
              <a:latin typeface="Arial"/>
            </a:endParaRPr>
          </a:p>
          <a:p>
            <a:pPr defTabSz="914400">
              <a:lnSpc>
                <a:spcPct val="100000"/>
              </a:lnSpc>
            </a:pPr>
            <a:r>
              <a:rPr b="0" lang="en-US" sz="1000" strike="noStrike" u="none">
                <a:solidFill>
                  <a:schemeClr val="dk1"/>
                </a:solidFill>
                <a:effectLst/>
                <a:uFillTx/>
                <a:latin typeface="Arial"/>
              </a:rPr>
              <a:t>^</a:t>
            </a:r>
            <a:r>
              <a:rPr b="0" lang="zh-CN" sz="1000" strike="noStrike" u="none">
                <a:solidFill>
                  <a:schemeClr val="dk1"/>
                </a:solidFill>
                <a:effectLst/>
                <a:uFillTx/>
                <a:latin typeface="Arial"/>
              </a:rPr>
              <a:t>达到全肠内喂养的时间是评估喂养耐受性的可靠指标</a:t>
            </a:r>
            <a:endParaRPr b="0" lang="en-US" sz="10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