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7" r:id="rId7"/>
    <p:sldMasterId id="2147483658" r:id="rId8"/>
    <p:sldMasterId id="2147483659" r:id="rId9"/>
    <p:sldMasterId id="2147483660" r:id="rId10"/>
    <p:sldMasterId id="2147483661" r:id="rId11"/>
    <p:sldMasterId id="2147483662" r:id="rId12"/>
  </p:sldMasterIdLst>
  <p:notesMasterIdLst>
    <p:notesMasterId r:id="rId13"/>
  </p:notesMasterIdLst>
  <p:sldIdLst>
    <p:sldId id="256" r:id="rId1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presProps" Target="presProp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单击以移动幻灯片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zh-C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点击编辑备注格式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&lt;页眉&gt;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&lt;日期/时间&gt;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91861D49-B94A-4208-B204-FC0B56AC15BE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&lt;编号&gt;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C7860F0-2C9D-40A5-BB52-10DF64B9471A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5D4A13-EBC4-4044-866C-E9C9D81DB9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ED7123-0304-4532-A4B1-306D9CA747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55BC777-7E27-422E-983B-256CB1D740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92281C8-23D4-48C3-82C9-13750299DF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</file>

<file path=ppt/slideMasters/_rels/slideMaster10.xml.rels><?xml version='1.0' encoding='UTF-8' standalone='yes'?>
<Relationships xmlns="http://schemas.openxmlformats.org/package/2006/relationships"><Relationship Id="rId1" Type="http://schemas.openxmlformats.org/officeDocument/2006/relationships/theme" Target="../theme/theme10.xml"/></Relationships>
</file>

<file path=ppt/slideMasters/_rels/slideMaster11.xml.rels><?xml version='1.0' encoding='UTF-8' standalone='yes'?>
<Relationships xmlns="http://schemas.openxmlformats.org/package/2006/relationships"><Relationship Id="rId1" Type="http://schemas.openxmlformats.org/officeDocument/2006/relationships/theme" Target="../theme/theme1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theme" Target="../theme/theme5.xml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slideMasters/_rels/slideMaster8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/Relationships>
</file>

<file path=ppt/slideMasters/_rels/slideMaster9.xml.rels><?xml version='1.0' encoding='UTF-8' standalone='yes'?>
<Relationships xmlns="http://schemas.openxmlformats.org/package/2006/relationships"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zh-CN" sz="60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C7CEFED-7247-4D8D-91A8-D743165AD8F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32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二级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三级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四级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五级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16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16228AE-592E-498F-BD73-4D486C890CB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32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点击以编辑提纲文本格式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第二提纲级别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第三提纲级别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第四提纲级别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第五提纲级别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第六提纲级别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第七提纲级别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16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EBA1C98-A8E5-4322-B666-13E7A88C155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二级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三级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四级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五级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2276C0C-0A2E-4654-9586-4756A7680EC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二级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三级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四级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五级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F86E661-6913-432D-8BC1-98DC3C594CD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二级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三级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四级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五级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DFE737F-7685-420C-B252-04411F248D1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60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6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zh-CN" sz="2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5B31655-C0E6-43C2-B282-B9E2FB10C63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二级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三级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四级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五级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二级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三级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四级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五级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77FD31E-56F7-41F1-8514-77A7D49677B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二级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三级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四级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五级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单击此处编辑母版文本样式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二级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20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三级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四级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zh-CN" sz="18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五级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E92F962-A260-4F9D-8E50-BD4D8A51F1D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zh-CN" sz="44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单击此处编辑母版标题样式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CF43D6E-B845-46B1-9626-236C70B08D5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&lt;日期/时间&gt;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&lt;页脚&gt;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3AF907A-747B-407D-A11F-6D0B9D925BD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等线"/>
              </a:rPr>
              <a:t>&lt;编号&gt;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17"/>
          <p:cNvSpPr/>
          <p:nvPr/>
        </p:nvSpPr>
        <p:spPr>
          <a:xfrm>
            <a:off x="4699440" y="1821600"/>
            <a:ext cx="6784560" cy="3951720"/>
          </a:xfrm>
          <a:prstGeom prst="roundRect">
            <a:avLst>
              <a:gd name="adj" fmla="val 2746"/>
            </a:avLst>
          </a:prstGeom>
          <a:solidFill>
            <a:schemeClr val="lt1">
              <a:lumMod val="95000"/>
              <a:alpha val="50000"/>
            </a:schemeClr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等线"/>
            </a:endParaRPr>
          </a:p>
        </p:txBody>
      </p: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9465480" cy="1161360"/>
          </a:xfrm>
          <a:prstGeom prst="rect">
            <a:avLst/>
          </a:prstGeom>
          <a:noFill/>
          <a:ln w="0">
            <a:noFill/>
          </a:ln>
        </p:spPr>
        <p:txBody>
          <a:bodyPr lIns="38160" rIns="38160" tIns="25560" bIns="25560" anchor="ctr">
            <a:normAutofit fontScale="77500" lnSpcReduction="19999"/>
          </a:bodyPr>
          <a:p>
            <a:pPr indent="0">
              <a:buNone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With HMO supplement (2’FL and LNnT), the mean time to reach full enteral feeding was 2 days shorter1*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indent="0" defTabSz="914400">
              <a:lnSpc>
                <a:spcPct val="90000"/>
              </a:lnSpc>
              <a:buNone/>
            </a:pP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添加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HMO</a:t>
            </a: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（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2’FL</a:t>
            </a: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和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LNnT</a:t>
            </a: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）后，达到全肠内喂养的平均时间缩短了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2</a:t>
            </a:r>
            <a:r>
              <a:rPr b="0" lang="zh-CN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天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等线 Light"/>
              </a:rPr>
              <a:t>1*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sp>
        <p:nvSpPr>
          <p:cNvPr id="73" name="Textfeld 27"/>
          <p:cNvSpPr/>
          <p:nvPr/>
        </p:nvSpPr>
        <p:spPr>
          <a:xfrm>
            <a:off x="6123600" y="6307920"/>
            <a:ext cx="543060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77500" lnSpcReduction="19999"/>
          </a:bodyPr>
          <a:p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2’FL, 2-fucosyllactose; HMO, human milk oligosaccharide; LNnT, Lacto-N-neotetraose.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2’FL</a:t>
            </a:r>
            <a:r>
              <a:rPr b="0" lang="zh-CN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，</a:t>
            </a:r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2-</a:t>
            </a:r>
            <a:r>
              <a:rPr b="0" lang="zh-CN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岩藻糖基乳糖；</a:t>
            </a:r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HMO</a:t>
            </a:r>
            <a:r>
              <a:rPr b="0" lang="zh-CN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，人乳低聚糖；</a:t>
            </a:r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LNnT</a:t>
            </a:r>
            <a:r>
              <a:rPr b="0" lang="zh-CN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，乳</a:t>
            </a:r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-N-</a:t>
            </a:r>
            <a:r>
              <a:rPr b="0" lang="zh-CN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新四糖。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Rectangle 13"/>
          <p:cNvSpPr/>
          <p:nvPr/>
        </p:nvSpPr>
        <p:spPr>
          <a:xfrm>
            <a:off x="6094800" y="6539040"/>
            <a:ext cx="543060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77500" lnSpcReduction="19999"/>
          </a:bodyPr>
          <a:p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1. Hascoët JM et al., Abstract at WCPGHAN 2021. * Randomised, clinical trial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1. Hascoët JM</a:t>
            </a:r>
            <a:r>
              <a:rPr b="0" lang="zh-CN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等，</a:t>
            </a:r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WCPGHAN 2021</a:t>
            </a:r>
            <a:r>
              <a:rPr b="0" lang="zh-CN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摘要。</a:t>
            </a:r>
            <a:r>
              <a:rPr b="0" lang="en-US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* </a:t>
            </a:r>
            <a:r>
              <a:rPr b="0" lang="zh-CN" sz="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随机临床试验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994680" y="5078880"/>
            <a:ext cx="3072960" cy="879840"/>
          </a:xfrm>
          <a:prstGeom prst="rect">
            <a:avLst/>
          </a:prstGeom>
          <a:noFill/>
          <a:ln w="0">
            <a:noFill/>
          </a:ln>
        </p:spPr>
        <p:txBody>
          <a:bodyPr lIns="38160" rIns="38160" tIns="25560" bIns="25560" anchor="t">
            <a:normAutofit fontScale="85000" lnSpcReduction="19999"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Faster progression to FEF may help reduce the risk of growth restriction and exacerbated gut immaturity1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zh-CN" sz="1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更快地达到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FEF</a:t>
            </a:r>
            <a:r>
              <a:rPr b="0" lang="zh-CN" sz="1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可能有助于降低生长受限和肠道不成熟加剧的风险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等线"/>
              </a:rPr>
              <a:t>1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等线"/>
            </a:endParaRPr>
          </a:p>
        </p:txBody>
      </p:sp>
      <p:grpSp>
        <p:nvGrpSpPr>
          <p:cNvPr id="76" name="Group 12"/>
          <p:cNvGrpSpPr/>
          <p:nvPr/>
        </p:nvGrpSpPr>
        <p:grpSpPr>
          <a:xfrm>
            <a:off x="5007960" y="2229120"/>
            <a:ext cx="6085080" cy="2846520"/>
            <a:chOff x="5007960" y="2229120"/>
            <a:chExt cx="6085080" cy="2846520"/>
          </a:xfrm>
        </p:grpSpPr>
        <p:sp>
          <p:nvSpPr>
            <p:cNvPr id="77" name="Abgerundetes Rechteck 5"/>
            <p:cNvSpPr/>
            <p:nvPr/>
          </p:nvSpPr>
          <p:spPr>
            <a:xfrm>
              <a:off x="5052240" y="2229120"/>
              <a:ext cx="3457440" cy="200880"/>
            </a:xfrm>
            <a:prstGeom prst="roundRect">
              <a:avLst>
                <a:gd name="adj" fmla="val 0"/>
              </a:avLst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1" lang="en-GB" sz="1400" strike="noStrike" u="none">
                  <a:solidFill>
                    <a:schemeClr val="accent1"/>
                  </a:solidFill>
                  <a:effectLst/>
                  <a:uFillTx/>
                  <a:latin typeface="Arial"/>
                </a:rPr>
                <a:t>Full enteral feeding^</a:t>
              </a: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78" name="Straight Connector 24"/>
            <p:cNvCxnSpPr/>
            <p:nvPr/>
          </p:nvCxnSpPr>
          <p:spPr>
            <a:xfrm>
              <a:off x="5135400" y="4770360"/>
              <a:ext cx="4555080" cy="360"/>
            </a:xfrm>
            <a:prstGeom prst="straightConnector1">
              <a:avLst/>
            </a:prstGeom>
            <a:ln w="12600">
              <a:solidFill>
                <a:schemeClr val="dk1">
                  <a:lumMod val="60000"/>
                  <a:lumOff val="40000"/>
                </a:schemeClr>
              </a:solidFill>
              <a:miter/>
            </a:ln>
          </p:spPr>
        </p:cxnSp>
        <p:sp>
          <p:nvSpPr>
            <p:cNvPr id="79" name="Rounded Rectangle 4"/>
            <p:cNvSpPr/>
            <p:nvPr/>
          </p:nvSpPr>
          <p:spPr>
            <a:xfrm>
              <a:off x="5135400" y="2597040"/>
              <a:ext cx="4142520" cy="883440"/>
            </a:xfrm>
            <a:prstGeom prst="roundRect">
              <a:avLst>
                <a:gd name="adj" fmla="val 8334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1" lang="en-US" sz="1200" strike="noStrike" u="none">
                  <a:solidFill>
                    <a:schemeClr val="lt1"/>
                  </a:solidFill>
                  <a:effectLst/>
                  <a:uFillTx/>
                  <a:latin typeface="等线"/>
                </a:rPr>
                <a:t>Placebo</a:t>
              </a:r>
              <a:endParaRPr b="0" lang="en-US" sz="12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000" strike="noStrike" u="none">
                  <a:solidFill>
                    <a:schemeClr val="lt1"/>
                  </a:solidFill>
                  <a:effectLst/>
                  <a:uFillTx/>
                  <a:latin typeface="等线"/>
                </a:rPr>
                <a:t>(n=43)</a:t>
              </a:r>
              <a:endParaRPr b="0" lang="en-US" sz="10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Rounded Rectangle 36"/>
            <p:cNvSpPr/>
            <p:nvPr/>
          </p:nvSpPr>
          <p:spPr>
            <a:xfrm>
              <a:off x="5135400" y="3678480"/>
              <a:ext cx="3743640" cy="883440"/>
            </a:xfrm>
            <a:prstGeom prst="roundRect">
              <a:avLst>
                <a:gd name="adj" fmla="val 8334"/>
              </a:avLst>
            </a:prstGeom>
            <a:solidFill>
              <a:srgbClr val="33cc66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r>
                <a:rPr b="1" lang="en-GB" sz="1200" strike="noStrike" u="none">
                  <a:solidFill>
                    <a:schemeClr val="lt2"/>
                  </a:solidFill>
                  <a:effectLst/>
                  <a:uFillTx/>
                  <a:latin typeface="Arial"/>
                </a:rPr>
                <a:t>HMO (2’FL, LNnT) supplement </a:t>
              </a:r>
              <a:endPara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000" strike="noStrike" u="none">
                  <a:solidFill>
                    <a:schemeClr val="lt2"/>
                  </a:solidFill>
                  <a:effectLst/>
                  <a:uFillTx/>
                  <a:latin typeface="等线"/>
                </a:rPr>
                <a:t>(n=43)</a:t>
              </a:r>
              <a:endPara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TextBox 5"/>
            <p:cNvSpPr/>
            <p:nvPr/>
          </p:nvSpPr>
          <p:spPr>
            <a:xfrm>
              <a:off x="8562600" y="2849040"/>
              <a:ext cx="6256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GB" sz="18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14,3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TextBox 37"/>
            <p:cNvSpPr/>
            <p:nvPr/>
          </p:nvSpPr>
          <p:spPr>
            <a:xfrm>
              <a:off x="8092080" y="3935520"/>
              <a:ext cx="6256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GB" sz="18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12,2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TextBox 7"/>
            <p:cNvSpPr/>
            <p:nvPr/>
          </p:nvSpPr>
          <p:spPr>
            <a:xfrm>
              <a:off x="5007960" y="4832640"/>
              <a:ext cx="247320" cy="24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trike="noStrike" u="none">
                  <a:solidFill>
                    <a:schemeClr val="dk1"/>
                  </a:solidFill>
                  <a:effectLst/>
                  <a:uFillTx/>
                  <a:latin typeface="等线"/>
                </a:rPr>
                <a:t>0</a:t>
              </a:r>
              <a:endPara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TextBox 38"/>
            <p:cNvSpPr/>
            <p:nvPr/>
          </p:nvSpPr>
          <p:spPr>
            <a:xfrm>
              <a:off x="6526080" y="4832640"/>
              <a:ext cx="247320" cy="24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trike="noStrike" u="none">
                  <a:solidFill>
                    <a:schemeClr val="dk1"/>
                  </a:solidFill>
                  <a:effectLst/>
                  <a:uFillTx/>
                  <a:latin typeface="等线"/>
                </a:rPr>
                <a:t>5</a:t>
              </a:r>
              <a:endPara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TextBox 39"/>
            <p:cNvSpPr/>
            <p:nvPr/>
          </p:nvSpPr>
          <p:spPr>
            <a:xfrm>
              <a:off x="8044560" y="4832640"/>
              <a:ext cx="313920" cy="24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trike="noStrike" u="none">
                  <a:solidFill>
                    <a:schemeClr val="dk1"/>
                  </a:solidFill>
                  <a:effectLst/>
                  <a:uFillTx/>
                  <a:latin typeface="等线"/>
                </a:rPr>
                <a:t>10</a:t>
              </a:r>
              <a:endPara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TextBox 40"/>
            <p:cNvSpPr/>
            <p:nvPr/>
          </p:nvSpPr>
          <p:spPr>
            <a:xfrm>
              <a:off x="9562680" y="4832640"/>
              <a:ext cx="313920" cy="24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000" strike="noStrike" u="none">
                  <a:solidFill>
                    <a:schemeClr val="dk1"/>
                  </a:solidFill>
                  <a:effectLst/>
                  <a:uFillTx/>
                  <a:latin typeface="等线"/>
                </a:rPr>
                <a:t>15</a:t>
              </a:r>
              <a:endPara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Pfeil nach unten 19"/>
            <p:cNvSpPr/>
            <p:nvPr/>
          </p:nvSpPr>
          <p:spPr>
            <a:xfrm rot="5400000">
              <a:off x="9577440" y="3062160"/>
              <a:ext cx="880200" cy="215064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trike="noStrike" u="none">
                <a:solidFill>
                  <a:schemeClr val="accent1"/>
                </a:solidFill>
                <a:effectLst/>
                <a:uFillTx/>
                <a:latin typeface="等线"/>
              </a:endParaRPr>
            </a:p>
          </p:txBody>
        </p:sp>
        <p:sp>
          <p:nvSpPr>
            <p:cNvPr id="88" name="TextBox 11"/>
            <p:cNvSpPr/>
            <p:nvPr/>
          </p:nvSpPr>
          <p:spPr>
            <a:xfrm>
              <a:off x="9244800" y="3943440"/>
              <a:ext cx="164664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US" sz="1800" strike="noStrike" u="none">
                  <a:solidFill>
                    <a:schemeClr val="lt2"/>
                  </a:solidFill>
                  <a:effectLst/>
                  <a:uFillTx/>
                  <a:latin typeface="等线"/>
                </a:rPr>
                <a:t>2 days shorter</a:t>
              </a: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9" name="TextBox 14"/>
          <p:cNvSpPr/>
          <p:nvPr/>
        </p:nvSpPr>
        <p:spPr>
          <a:xfrm>
            <a:off x="5007960" y="5274720"/>
            <a:ext cx="4442040" cy="24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77500" lnSpcReduction="19999"/>
          </a:bodyPr>
          <a:p>
            <a:r>
              <a:rPr b="0" lang="en-US" sz="1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^Time to reach full enteral feeding is a reliable indicator of feeding tolerance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^</a:t>
            </a:r>
            <a:r>
              <a:rPr b="0" lang="zh-CN" sz="1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达到全肠内喂养的时间是喂养耐受性的可靠指标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0" name="Graphic 3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792360" y="1552320"/>
            <a:ext cx="3752640" cy="3752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2025-01-11T13:04:11Z</dcterms:created>
  <dc:creator>488460324@qq.com</dc:creator>
  <dc:description/>
  <dc:language>zh-CN</dc:language>
  <cp:lastModifiedBy>488460324@qq.com</cp:lastModifiedBy>
  <dcterms:modified xsi:type="dcterms:W3CDTF">2025-01-11T13:27:48Z</dcterms:modified>
  <cp:revision>2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宽屏</vt:lpwstr>
  </property>
  <property fmtid="{D5CDD505-2E9C-101B-9397-08002B2CF9AE}" pid="4" name="Slides">
    <vt:r8>1</vt:r8>
  </property>
</Properties>
</file>