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</p:sldMasterIdLst>
  <p:notesMasterIdLst>
    <p:notesMasterId r:id="rId13"/>
  </p:notesMasterIdLst>
  <p:sldIdLst>
    <p:sldId id="25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单击以移动幻灯片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点击编辑备注格式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&lt;页眉&gt;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1DF37B4-D251-4322-9CF8-71B0026D8E4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79AEE5-A85B-40A5-A7BF-0A0B641649C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7E18A3-DDB3-428C-A3D3-E96D979887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AA9576-3880-45E4-8E9F-E12D11F1CE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45B295-9F15-4D8F-8954-29326B8744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5F63CF-CC87-4CE2-9880-8316012B5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CB2879-8B55-4FB4-B1E7-6355F26169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9ADC4-10F0-45F3-8F9D-E6E9B35D74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点击以编辑提纲文本格式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第二提纲级别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D10F40-CBCC-4924-9476-CE32714C640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E2494-F43C-4015-902B-E43E8F8FCB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06B883-0098-49F9-A875-8AFDD736DB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F640FF-D1CD-494B-80E4-EC141DD7969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F72DAF-2B12-4483-84C2-5878669E8FB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C6B753-9376-4549-B6D5-B73FD72334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DB0A0C-4EE1-43D2-B1C3-93B9DFC75E0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536AC0-ABDD-4391-8849-79EB591A04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ADB9F3-A526-4E68-A390-92484C0C73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7"/>
          <p:cNvSpPr/>
          <p:nvPr/>
        </p:nvSpPr>
        <p:spPr>
          <a:xfrm>
            <a:off x="4699440" y="1821600"/>
            <a:ext cx="6784560" cy="3951720"/>
          </a:xfrm>
          <a:prstGeom prst="roundRect">
            <a:avLst>
              <a:gd name="adj" fmla="val 2746"/>
            </a:avLst>
          </a:prstGeom>
          <a:solidFill>
            <a:schemeClr val="lt1">
              <a:lumMod val="95000"/>
              <a:alpha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等线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46548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77500" lnSpcReduction="19999"/>
          </a:bodyPr>
          <a:p>
            <a:pPr indent="0">
              <a:buNone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With HMO supplement (2’FL and LNnT), the mean time to reach full enteral feeding was 2 days shorter1*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defTabSz="914400">
              <a:lnSpc>
                <a:spcPct val="90000"/>
              </a:lnSpc>
              <a:buNone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添加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HMO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（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2’FL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和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LNnT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）后，达到全肠内喂养的平均时间缩短了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天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3" name="Textfeld 27"/>
          <p:cNvSpPr/>
          <p:nvPr/>
        </p:nvSpPr>
        <p:spPr>
          <a:xfrm>
            <a:off x="6123600" y="630792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2’FL, 2-fucosyllactose; HMO, human milk oligosaccharide; LNnT, Lacto-N-neotetraose.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岩藻糖基乳糖；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HMO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，人乳寡糖；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LNnT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，乳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-N-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新四糖。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13"/>
          <p:cNvSpPr/>
          <p:nvPr/>
        </p:nvSpPr>
        <p:spPr>
          <a:xfrm>
            <a:off x="6094800" y="653904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 et al., Abstract at WCPGHAN 2021. * Randomised, clinical trial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等，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WCPGHAN 2021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摘要。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* 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随机临床试验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94680" y="5078880"/>
            <a:ext cx="3072960" cy="87984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t">
            <a:normAutofit fontScale="85000" lnSpcReduction="19999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Faster progression to FEF may help reduce the risk of growth restriction and exacerbated gut immaturity1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更快地达到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FEF</a:t>
            </a: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可能有助于降低生长受限和肠道不成熟加剧的风险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grpSp>
        <p:nvGrpSpPr>
          <p:cNvPr id="76" name="Group 12"/>
          <p:cNvGrpSpPr/>
          <p:nvPr/>
        </p:nvGrpSpPr>
        <p:grpSpPr>
          <a:xfrm>
            <a:off x="5007960" y="2229120"/>
            <a:ext cx="6085080" cy="2846520"/>
            <a:chOff x="5007960" y="2229120"/>
            <a:chExt cx="6085080" cy="2846520"/>
          </a:xfrm>
        </p:grpSpPr>
        <p:sp>
          <p:nvSpPr>
            <p:cNvPr id="77" name="Abgerundetes Rechteck 5"/>
            <p:cNvSpPr/>
            <p:nvPr/>
          </p:nvSpPr>
          <p:spPr>
            <a:xfrm>
              <a:off x="5052240" y="2229120"/>
              <a:ext cx="3457440" cy="200880"/>
            </a:xfrm>
            <a:prstGeom prst="roundRect">
              <a:avLst>
                <a:gd name="adj" fmla="val 0"/>
              </a:avLst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400" strike="noStrike" u="none">
                  <a:solidFill>
                    <a:schemeClr val="accent1"/>
                  </a:solidFill>
                  <a:effectLst/>
                  <a:uFillTx/>
                  <a:latin typeface="Arial"/>
                </a:rPr>
                <a:t>Full enteral feeding^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Straight Connector 24"/>
            <p:cNvCxnSpPr/>
            <p:nvPr/>
          </p:nvCxnSpPr>
          <p:spPr>
            <a:xfrm>
              <a:off x="5135400" y="4770360"/>
              <a:ext cx="4555080" cy="360"/>
            </a:xfrm>
            <a:prstGeom prst="straightConnector1">
              <a:avLst/>
            </a:prstGeom>
            <a:ln w="12600">
              <a:solidFill>
                <a:schemeClr val="dk1">
                  <a:lumMod val="60000"/>
                  <a:lumOff val="40000"/>
                </a:schemeClr>
              </a:solidFill>
              <a:miter/>
            </a:ln>
          </p:spPr>
        </p:cxnSp>
        <p:sp>
          <p:nvSpPr>
            <p:cNvPr id="79" name="Rounded Rectangle 4"/>
            <p:cNvSpPr/>
            <p:nvPr/>
          </p:nvSpPr>
          <p:spPr>
            <a:xfrm>
              <a:off x="5135400" y="2597040"/>
              <a:ext cx="4142520" cy="883440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US" sz="12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Placebo</a:t>
              </a:r>
              <a:endParaRPr b="0" lang="en-US" sz="1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Rounded Rectangle 36"/>
            <p:cNvSpPr/>
            <p:nvPr/>
          </p:nvSpPr>
          <p:spPr>
            <a:xfrm>
              <a:off x="5135400" y="3678480"/>
              <a:ext cx="3743640" cy="883440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200" strike="noStrike" u="none">
                  <a:solidFill>
                    <a:schemeClr val="lt2"/>
                  </a:solidFill>
                  <a:effectLst/>
                  <a:uFillTx/>
                  <a:latin typeface="Arial"/>
                </a:rPr>
                <a:t>HMO (2’FL, LNnT) supplement </a:t>
              </a:r>
              <a:endPara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TextBox 5"/>
            <p:cNvSpPr/>
            <p:nvPr/>
          </p:nvSpPr>
          <p:spPr>
            <a:xfrm>
              <a:off x="8562600" y="284904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14,3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TextBox 37"/>
            <p:cNvSpPr/>
            <p:nvPr/>
          </p:nvSpPr>
          <p:spPr>
            <a:xfrm>
              <a:off x="8092080" y="393552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12,2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TextBox 7"/>
            <p:cNvSpPr/>
            <p:nvPr/>
          </p:nvSpPr>
          <p:spPr>
            <a:xfrm>
              <a:off x="500796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TextBox 38"/>
            <p:cNvSpPr/>
            <p:nvPr/>
          </p:nvSpPr>
          <p:spPr>
            <a:xfrm>
              <a:off x="652608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TextBox 39"/>
            <p:cNvSpPr/>
            <p:nvPr/>
          </p:nvSpPr>
          <p:spPr>
            <a:xfrm>
              <a:off x="804456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TextBox 40"/>
            <p:cNvSpPr/>
            <p:nvPr/>
          </p:nvSpPr>
          <p:spPr>
            <a:xfrm>
              <a:off x="956268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Pfeil nach unten 19"/>
            <p:cNvSpPr/>
            <p:nvPr/>
          </p:nvSpPr>
          <p:spPr>
            <a:xfrm rot="5400000">
              <a:off x="9577440" y="3062160"/>
              <a:ext cx="880200" cy="2150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trike="noStrike" u="none">
                <a:solidFill>
                  <a:schemeClr val="accent1"/>
                </a:solidFill>
                <a:effectLst/>
                <a:uFillTx/>
                <a:latin typeface="等线"/>
              </a:endParaRPr>
            </a:p>
          </p:txBody>
        </p:sp>
        <p:sp>
          <p:nvSpPr>
            <p:cNvPr id="88" name="TextBox 11"/>
            <p:cNvSpPr/>
            <p:nvPr/>
          </p:nvSpPr>
          <p:spPr>
            <a:xfrm>
              <a:off x="9244800" y="3943440"/>
              <a:ext cx="1646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2 days shorter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TextBox 14"/>
          <p:cNvSpPr/>
          <p:nvPr/>
        </p:nvSpPr>
        <p:spPr>
          <a:xfrm>
            <a:off x="5007960" y="5274720"/>
            <a:ext cx="444204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^Time to reach full enteral feeding is a reliable indicator of feeding tolerance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</a:t>
            </a:r>
            <a:r>
              <a:rPr b="0" lang="zh-C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达到全肠内喂养的时间是喂养耐受性的可靠指标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Graphic 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92360" y="1552320"/>
            <a:ext cx="3752640" cy="375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2025-01-11T13:04:11Z</dcterms:created>
  <dc:creator>488460324@qq.com</dc:creator>
  <dc:description/>
  <dc:language>zh-CN</dc:language>
  <cp:lastModifiedBy>488460324@qq.com</cp:lastModifiedBy>
  <dcterms:modified xsi:type="dcterms:W3CDTF">2025-01-11T13:27:48Z</dcterms:modified>
  <cp:revision>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宽屏</vt:lpwstr>
  </property>
  <property fmtid="{D5CDD505-2E9C-101B-9397-08002B2CF9AE}" pid="4" name="Slides">
    <vt:r8>1</vt:r8>
  </property>
</Properties>
</file>