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1569C93F-9ACC-4954-AA56-52F679A994A1}"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685800" y="1143000"/>
            <a:ext cx="5486040" cy="3085920"/>
          </a:xfrm>
          <a:prstGeom prst="rect">
            <a:avLst/>
          </a:prstGeom>
          <a:ln w="0">
            <a:noFill/>
          </a:ln>
        </p:spPr>
      </p:sp>
      <p:sp>
        <p:nvSpPr>
          <p:cNvPr id="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3"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9B256B9A-F7FB-4FC1-8F60-2E9A05FCFDCA}"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58CC187-8507-4AEB-86DF-75BB047E3A02}"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6FF22C5-58B6-4D42-8065-D54FFF7B275C}"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D38BFAA-B615-48EA-A0E3-FBB033F31A1C}"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BED8339A-9EBC-4466-A62C-AECDA1DAB030}"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E15B3542-FB80-4B5F-9464-A45657700EA0}"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0C77255-5D59-45EA-A15A-B394BCE69E4D}"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5AA192B5-6AB4-4E94-83C3-2EC585B85102}"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BF68C86E-1235-413F-9315-0B73452E9150}"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9724BEA7-3427-4E3B-9371-CD8E0DCE213E}"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628BA58E-B9BF-4437-B3FF-60FD0D1121C0}"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BAD4C9C1-F475-4ED2-84B1-815F508F4358}"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242BC0C4-BD62-4D22-A201-E4E3F4B5314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904ACB93-463D-45F6-8EC0-DD0302EE3CA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02CC165-A6A2-4C8F-AB7A-732D9FAEE2B9}"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116CED9A-C951-42BD-8689-3EC1E40BF3D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90000" rIns="90000" tIns="45000" bIns="45000" anchor="ctr">
            <a:normAutofit/>
          </a:bodyPr>
          <a:p>
            <a:endParaRPr b="0" lang="en-US" sz="1800" strike="noStrike" u="none">
              <a:solidFill>
                <a:schemeClr val="lt1"/>
              </a:solidFill>
              <a:effectLst/>
              <a:uFillTx/>
              <a:latin typeface="等线"/>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77500" lnSpcReduction="19999"/>
          </a:bodyPr>
          <a:p>
            <a:pPr indent="0">
              <a:buNone/>
            </a:pPr>
            <a:r>
              <a:rPr b="0" lang="en-US" sz="2800" strike="noStrike" u="none">
                <a:solidFill>
                  <a:schemeClr val="dk1"/>
                </a:solidFill>
                <a:effectLst/>
                <a:uFillTx/>
                <a:latin typeface="等线 Light"/>
              </a:rPr>
              <a:t>With HMO supplement (2’FL and LNnT), the mean time to reach full enteral feeding was 2 days shorter1*</a:t>
            </a:r>
            <a:endParaRPr b="0" lang="en-US" sz="2800" strike="noStrike" u="none">
              <a:solidFill>
                <a:schemeClr val="dk1"/>
              </a:solidFill>
              <a:effectLst/>
              <a:uFillTx/>
              <a:latin typeface="等线"/>
            </a:endParaRPr>
          </a:p>
          <a:p>
            <a:pPr indent="0" defTabSz="914400">
              <a:lnSpc>
                <a:spcPct val="90000"/>
              </a:lnSpc>
              <a:buNone/>
            </a:pPr>
            <a:r>
              <a:rPr b="0" lang="zh-CN" sz="2800" strike="noStrike" u="none">
                <a:solidFill>
                  <a:schemeClr val="dk1"/>
                </a:solidFill>
                <a:effectLst/>
                <a:uFillTx/>
                <a:latin typeface="等线 Light"/>
              </a:rPr>
              <a:t>补充</a:t>
            </a:r>
            <a:r>
              <a:rPr b="0" lang="en-US" sz="2800" strike="noStrike" u="none">
                <a:solidFill>
                  <a:schemeClr val="dk1"/>
                </a:solidFill>
                <a:effectLst/>
                <a:uFillTx/>
                <a:latin typeface="等线 Light"/>
              </a:rPr>
              <a:t>HMO</a:t>
            </a:r>
            <a:r>
              <a:rPr b="0" lang="zh-CN" sz="2800" strike="noStrike" u="none">
                <a:solidFill>
                  <a:schemeClr val="dk1"/>
                </a:solidFill>
                <a:effectLst/>
                <a:uFillTx/>
                <a:latin typeface="等线 Light"/>
              </a:rPr>
              <a:t>（</a:t>
            </a:r>
            <a:r>
              <a:rPr b="0" lang="en-US" sz="2800" strike="noStrike" u="none">
                <a:solidFill>
                  <a:schemeClr val="dk1"/>
                </a:solidFill>
                <a:effectLst/>
                <a:uFillTx/>
                <a:latin typeface="等线 Light"/>
              </a:rPr>
              <a:t>2’FL</a:t>
            </a:r>
            <a:r>
              <a:rPr b="0" lang="zh-CN" sz="2800" strike="noStrike" u="none">
                <a:solidFill>
                  <a:schemeClr val="dk1"/>
                </a:solidFill>
                <a:effectLst/>
                <a:uFillTx/>
                <a:latin typeface="等线 Light"/>
              </a:rPr>
              <a:t>和</a:t>
            </a:r>
            <a:r>
              <a:rPr b="0" lang="en-US" sz="2800" strike="noStrike" u="none">
                <a:solidFill>
                  <a:schemeClr val="dk1"/>
                </a:solidFill>
                <a:effectLst/>
                <a:uFillTx/>
                <a:latin typeface="等线 Light"/>
              </a:rPr>
              <a:t>LNnT</a:t>
            </a:r>
            <a:r>
              <a:rPr b="0" lang="zh-CN" sz="2800" strike="noStrike" u="none">
                <a:solidFill>
                  <a:schemeClr val="dk1"/>
                </a:solidFill>
                <a:effectLst/>
                <a:uFillTx/>
                <a:latin typeface="等线 Light"/>
              </a:rPr>
              <a:t>）后，达到全肠内喂养的平均时间缩短了</a:t>
            </a:r>
            <a:r>
              <a:rPr b="0" lang="en-US" sz="2800" strike="noStrike" u="none">
                <a:solidFill>
                  <a:schemeClr val="dk1"/>
                </a:solidFill>
                <a:effectLst/>
                <a:uFillTx/>
                <a:latin typeface="等线 Light"/>
              </a:rPr>
              <a:t>2</a:t>
            </a:r>
            <a:r>
              <a:rPr b="0" lang="zh-CN" sz="2800" strike="noStrike" u="none">
                <a:solidFill>
                  <a:schemeClr val="dk1"/>
                </a:solidFill>
                <a:effectLst/>
                <a:uFillTx/>
                <a:latin typeface="等线 Light"/>
              </a:rPr>
              <a:t>天</a:t>
            </a:r>
            <a:r>
              <a:rPr b="0" lang="en-US" sz="2800" strike="noStrike" u="none">
                <a:solidFill>
                  <a:schemeClr val="dk1"/>
                </a:solidFill>
                <a:effectLst/>
                <a:uFillTx/>
                <a:latin typeface="等线 Light"/>
              </a:rPr>
              <a:t>1*</a:t>
            </a:r>
            <a:endParaRPr b="0" lang="en-US" sz="28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2’FL, 2-fucosyllactose; HMO, human milk oligosaccharide; LNnT, Lacto-N-neotetraose.</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2’FL</a:t>
            </a:r>
            <a:r>
              <a:rPr b="0" lang="zh-CN" sz="800" strike="noStrike" u="none">
                <a:solidFill>
                  <a:schemeClr val="dk1"/>
                </a:solidFill>
                <a:effectLst/>
                <a:uFillTx/>
                <a:latin typeface="Arial"/>
              </a:rPr>
              <a:t>，</a:t>
            </a:r>
            <a:r>
              <a:rPr b="0" lang="en-US" sz="800" strike="noStrike" u="none">
                <a:solidFill>
                  <a:schemeClr val="dk1"/>
                </a:solidFill>
                <a:effectLst/>
                <a:uFillTx/>
                <a:latin typeface="Arial"/>
              </a:rPr>
              <a:t>2-</a:t>
            </a:r>
            <a:r>
              <a:rPr b="0" lang="zh-CN" sz="800" strike="noStrike" u="none">
                <a:solidFill>
                  <a:schemeClr val="dk1"/>
                </a:solidFill>
                <a:effectLst/>
                <a:uFillTx/>
                <a:latin typeface="Arial"/>
              </a:rPr>
              <a:t>岩藻糖基乳糖；</a:t>
            </a:r>
            <a:r>
              <a:rPr b="0" lang="en-US" sz="800" strike="noStrike" u="none">
                <a:solidFill>
                  <a:schemeClr val="dk1"/>
                </a:solidFill>
                <a:effectLst/>
                <a:uFillTx/>
                <a:latin typeface="Arial"/>
              </a:rPr>
              <a:t>HMO</a:t>
            </a:r>
            <a:r>
              <a:rPr b="0" lang="zh-CN" sz="800" strike="noStrike" u="none">
                <a:solidFill>
                  <a:schemeClr val="dk1"/>
                </a:solidFill>
                <a:effectLst/>
                <a:uFillTx/>
                <a:latin typeface="Arial"/>
              </a:rPr>
              <a:t>，人乳寡糖；</a:t>
            </a:r>
            <a:r>
              <a:rPr b="0" lang="en-US" sz="800" strike="noStrike" u="none">
                <a:solidFill>
                  <a:schemeClr val="dk1"/>
                </a:solidFill>
                <a:effectLst/>
                <a:uFillTx/>
                <a:latin typeface="Arial"/>
              </a:rPr>
              <a:t>LNnT</a:t>
            </a:r>
            <a:r>
              <a:rPr b="0" lang="zh-CN" sz="800" strike="noStrike" u="none">
                <a:solidFill>
                  <a:schemeClr val="dk1"/>
                </a:solidFill>
                <a:effectLst/>
                <a:uFillTx/>
                <a:latin typeface="Arial"/>
              </a:rPr>
              <a:t>，乳</a:t>
            </a:r>
            <a:r>
              <a:rPr b="0" lang="en-US" sz="800" strike="noStrike" u="none">
                <a:solidFill>
                  <a:schemeClr val="dk1"/>
                </a:solidFill>
                <a:effectLst/>
                <a:uFillTx/>
                <a:latin typeface="Arial"/>
              </a:rPr>
              <a:t>-N-</a:t>
            </a:r>
            <a:r>
              <a:rPr b="0" lang="zh-CN" sz="800" strike="noStrike" u="none">
                <a:solidFill>
                  <a:schemeClr val="dk1"/>
                </a:solidFill>
                <a:effectLst/>
                <a:uFillTx/>
                <a:latin typeface="Arial"/>
              </a:rPr>
              <a:t>新四糖。</a:t>
            </a:r>
            <a:endParaRPr b="0" lang="en-US" sz="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1. Hascoët JM et al., Abstract at WCPGHAN 2021. * Randomised, clinical trial</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1. Hascoët JM</a:t>
            </a:r>
            <a:r>
              <a:rPr b="0" lang="zh-CN" sz="800" strike="noStrike" u="none">
                <a:solidFill>
                  <a:schemeClr val="dk1"/>
                </a:solidFill>
                <a:effectLst/>
                <a:uFillTx/>
                <a:latin typeface="Arial"/>
              </a:rPr>
              <a:t>等，</a:t>
            </a:r>
            <a:r>
              <a:rPr b="0" lang="en-US" sz="800" strike="noStrike" u="none">
                <a:solidFill>
                  <a:schemeClr val="dk1"/>
                </a:solidFill>
                <a:effectLst/>
                <a:uFillTx/>
                <a:latin typeface="Arial"/>
              </a:rPr>
              <a:t>WCPGHAN 2021</a:t>
            </a:r>
            <a:r>
              <a:rPr b="0" lang="zh-CN" sz="800" strike="noStrike" u="none">
                <a:solidFill>
                  <a:schemeClr val="dk1"/>
                </a:solidFill>
                <a:effectLst/>
                <a:uFillTx/>
                <a:latin typeface="Arial"/>
              </a:rPr>
              <a:t>摘要。</a:t>
            </a:r>
            <a:r>
              <a:rPr b="0" lang="en-US" sz="800" strike="noStrike" u="none">
                <a:solidFill>
                  <a:schemeClr val="dk1"/>
                </a:solidFill>
                <a:effectLst/>
                <a:uFillTx/>
                <a:latin typeface="Arial"/>
              </a:rPr>
              <a:t>* </a:t>
            </a:r>
            <a:r>
              <a:rPr b="0" lang="zh-CN" sz="800" strike="noStrike" u="none">
                <a:solidFill>
                  <a:schemeClr val="dk1"/>
                </a:solidFill>
                <a:effectLst/>
                <a:uFillTx/>
                <a:latin typeface="Arial"/>
              </a:rPr>
              <a:t>随机临床试验</a:t>
            </a:r>
            <a:endParaRPr b="0" lang="en-US" sz="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85000" lnSpcReduction="19999"/>
          </a:bodyPr>
          <a:p>
            <a:pPr indent="0">
              <a:lnSpc>
                <a:spcPct val="90000"/>
              </a:lnSpc>
              <a:spcBef>
                <a:spcPts val="1417"/>
              </a:spcBef>
              <a:buNone/>
            </a:pPr>
            <a:r>
              <a:rPr b="0" lang="en-US" sz="1400" strike="noStrike" u="none">
                <a:solidFill>
                  <a:schemeClr val="dk1"/>
                </a:solidFill>
                <a:effectLst/>
                <a:uFillTx/>
                <a:latin typeface="等线"/>
              </a:rPr>
              <a:t>Faster progression to FEF may help reduce the risk of growth restriction and exacerbated gut immaturity1</a:t>
            </a:r>
            <a:endParaRPr b="0" lang="en-US" sz="1400" strike="noStrike" u="none">
              <a:solidFill>
                <a:schemeClr val="dk1"/>
              </a:solidFill>
              <a:effectLst/>
              <a:uFillTx/>
              <a:latin typeface="等线"/>
            </a:endParaRPr>
          </a:p>
          <a:p>
            <a:pPr indent="0" algn="ctr" defTabSz="914400">
              <a:lnSpc>
                <a:spcPct val="100000"/>
              </a:lnSpc>
              <a:spcBef>
                <a:spcPts val="1001"/>
              </a:spcBef>
              <a:buNone/>
              <a:tabLst>
                <a:tab algn="l" pos="0"/>
              </a:tabLst>
            </a:pPr>
            <a:r>
              <a:rPr b="0" lang="zh-CN" sz="1400" strike="noStrike" u="none">
                <a:solidFill>
                  <a:schemeClr val="dk1"/>
                </a:solidFill>
                <a:effectLst/>
                <a:uFillTx/>
                <a:latin typeface="等线"/>
              </a:rPr>
              <a:t>更快地达到全肠内喂养可能有助于降低生长受限和肠道不成熟加剧的风险</a:t>
            </a:r>
            <a:r>
              <a:rPr b="0" lang="en-US" sz="1400" strike="noStrike" u="none">
                <a:solidFill>
                  <a:schemeClr val="dk1"/>
                </a:solidFill>
                <a:effectLst/>
                <a:uFillTx/>
                <a:latin typeface="等线"/>
              </a:rPr>
              <a:t>1</a:t>
            </a:r>
            <a:endParaRPr b="0" lang="en-US" sz="1400" strike="noStrike" u="none">
              <a:solidFill>
                <a:schemeClr val="dk1"/>
              </a:solidFill>
              <a:effectLst/>
              <a:uFillTx/>
              <a:latin typeface="等线"/>
            </a:endParaRPr>
          </a:p>
        </p:txBody>
      </p:sp>
      <p:grpSp>
        <p:nvGrpSpPr>
          <p:cNvPr id="76" name="Group 12"/>
          <p:cNvGrpSpPr/>
          <p:nvPr/>
        </p:nvGrpSpPr>
        <p:grpSpPr>
          <a:xfrm>
            <a:off x="5007960" y="2229120"/>
            <a:ext cx="6085080" cy="2846520"/>
            <a:chOff x="5007960" y="2229120"/>
            <a:chExt cx="60850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endParaRPr b="0" lang="en-US" sz="1000" strike="noStrike" u="none">
                <a:solidFill>
                  <a:srgbClr val="000000"/>
                </a:solidFill>
                <a:effectLst/>
                <a:uFillTx/>
                <a:latin typeface="Arial"/>
              </a:endParaRPr>
            </a:p>
          </p:txBody>
        </p:sp>
        <p:sp>
          <p:nvSpPr>
            <p:cNvPr id="81" name="TextBox 5"/>
            <p:cNvSpPr/>
            <p:nvPr/>
          </p:nvSpPr>
          <p:spPr>
            <a:xfrm>
              <a:off x="8562600" y="284904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endParaRPr b="0" lang="en-US" sz="1800" strike="noStrike" u="none">
                <a:solidFill>
                  <a:srgbClr val="000000"/>
                </a:solidFill>
                <a:effectLst/>
                <a:uFillTx/>
                <a:latin typeface="Arial"/>
              </a:endParaRPr>
            </a:p>
          </p:txBody>
        </p:sp>
        <p:sp>
          <p:nvSpPr>
            <p:cNvPr id="82" name="TextBox 37"/>
            <p:cNvSpPr/>
            <p:nvPr/>
          </p:nvSpPr>
          <p:spPr>
            <a:xfrm>
              <a:off x="8092080" y="393552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endParaRPr b="0" lang="en-US" sz="1800" strike="noStrike" u="none">
                <a:solidFill>
                  <a:srgbClr val="000000"/>
                </a:solidFill>
                <a:effectLst/>
                <a:uFillTx/>
                <a:latin typeface="Arial"/>
              </a:endParaRPr>
            </a:p>
          </p:txBody>
        </p:sp>
        <p:sp>
          <p:nvSpPr>
            <p:cNvPr id="83" name="TextBox 7"/>
            <p:cNvSpPr/>
            <p:nvPr/>
          </p:nvSpPr>
          <p:spPr>
            <a:xfrm>
              <a:off x="500796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endParaRPr b="0" lang="en-US" sz="1000" strike="noStrike" u="none">
                <a:solidFill>
                  <a:srgbClr val="000000"/>
                </a:solidFill>
                <a:effectLst/>
                <a:uFillTx/>
                <a:latin typeface="Arial"/>
              </a:endParaRPr>
            </a:p>
          </p:txBody>
        </p:sp>
        <p:sp>
          <p:nvSpPr>
            <p:cNvPr id="84" name="TextBox 38"/>
            <p:cNvSpPr/>
            <p:nvPr/>
          </p:nvSpPr>
          <p:spPr>
            <a:xfrm>
              <a:off x="652608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endParaRPr b="0" lang="en-US" sz="1000" strike="noStrike" u="none">
                <a:solidFill>
                  <a:srgbClr val="000000"/>
                </a:solidFill>
                <a:effectLst/>
                <a:uFillTx/>
                <a:latin typeface="Arial"/>
              </a:endParaRPr>
            </a:p>
          </p:txBody>
        </p:sp>
        <p:sp>
          <p:nvSpPr>
            <p:cNvPr id="85" name="TextBox 39"/>
            <p:cNvSpPr/>
            <p:nvPr/>
          </p:nvSpPr>
          <p:spPr>
            <a:xfrm>
              <a:off x="804456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endParaRPr b="0" lang="en-US" sz="1000" strike="noStrike" u="none">
                <a:solidFill>
                  <a:srgbClr val="000000"/>
                </a:solidFill>
                <a:effectLst/>
                <a:uFillTx/>
                <a:latin typeface="Arial"/>
              </a:endParaRPr>
            </a:p>
          </p:txBody>
        </p:sp>
        <p:sp>
          <p:nvSpPr>
            <p:cNvPr id="86" name="TextBox 40"/>
            <p:cNvSpPr/>
            <p:nvPr/>
          </p:nvSpPr>
          <p:spPr>
            <a:xfrm>
              <a:off x="956268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endParaRPr b="0" lang="en-GB" sz="1800" strike="noStrike" u="none">
                <a:solidFill>
                  <a:schemeClr val="accent1"/>
                </a:solidFill>
                <a:effectLst/>
                <a:uFillTx/>
                <a:latin typeface="等线"/>
              </a:endParaRPr>
            </a:p>
          </p:txBody>
        </p:sp>
        <p:sp>
          <p:nvSpPr>
            <p:cNvPr id="88" name="TextBox 11"/>
            <p:cNvSpPr/>
            <p:nvPr/>
          </p:nvSpPr>
          <p:spPr>
            <a:xfrm>
              <a:off x="9244800" y="3943440"/>
              <a:ext cx="16466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1000" strike="noStrike" u="none">
                <a:solidFill>
                  <a:schemeClr val="dk1"/>
                </a:solidFill>
                <a:effectLst/>
                <a:uFillTx/>
                <a:latin typeface="Arial"/>
              </a:rPr>
              <a:t>^Time to reach full enteral feeding is a reliable indicator of feeding tolerance</a:t>
            </a:r>
            <a:endParaRPr b="0" lang="en-US" sz="1000" strike="noStrike" u="none">
              <a:solidFill>
                <a:srgbClr val="000000"/>
              </a:solidFill>
              <a:effectLst/>
              <a:uFillTx/>
              <a:latin typeface="Arial"/>
            </a:endParaRPr>
          </a:p>
          <a:p>
            <a:pPr defTabSz="914400">
              <a:lnSpc>
                <a:spcPct val="100000"/>
              </a:lnSpc>
            </a:pPr>
            <a:r>
              <a:rPr b="0" lang="en-US" sz="1000" strike="noStrike" u="none">
                <a:solidFill>
                  <a:schemeClr val="dk1"/>
                </a:solidFill>
                <a:effectLst/>
                <a:uFillTx/>
                <a:latin typeface="Arial"/>
              </a:rPr>
              <a:t>^</a:t>
            </a:r>
            <a:r>
              <a:rPr b="0" lang="zh-CN" sz="1000" strike="noStrike" u="none">
                <a:solidFill>
                  <a:schemeClr val="dk1"/>
                </a:solidFill>
                <a:effectLst/>
                <a:uFillTx/>
                <a:latin typeface="Arial"/>
              </a:rPr>
              <a:t>达到全肠内喂养的时间是评估喂养耐受性的可靠指标</a:t>
            </a:r>
            <a:endParaRPr b="0" lang="en-US" sz="10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