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39"/>
  </p:handoutMasterIdLst>
  <p:sldIdLst>
    <p:sldId id="256" r:id="rId3"/>
    <p:sldId id="293" r:id="rId4"/>
    <p:sldId id="337" r:id="rId5"/>
    <p:sldId id="372" r:id="rId6"/>
    <p:sldId id="373" r:id="rId7"/>
    <p:sldId id="324" r:id="rId8"/>
    <p:sldId id="416" r:id="rId9"/>
    <p:sldId id="374" r:id="rId10"/>
    <p:sldId id="322" r:id="rId11"/>
    <p:sldId id="395" r:id="rId13"/>
    <p:sldId id="336" r:id="rId14"/>
    <p:sldId id="364" r:id="rId15"/>
    <p:sldId id="299" r:id="rId16"/>
    <p:sldId id="363" r:id="rId17"/>
    <p:sldId id="365" r:id="rId18"/>
    <p:sldId id="377" r:id="rId19"/>
    <p:sldId id="417" r:id="rId20"/>
    <p:sldId id="367" r:id="rId21"/>
    <p:sldId id="369" r:id="rId22"/>
    <p:sldId id="378" r:id="rId23"/>
    <p:sldId id="301" r:id="rId24"/>
    <p:sldId id="379" r:id="rId25"/>
    <p:sldId id="303" r:id="rId26"/>
    <p:sldId id="380" r:id="rId27"/>
    <p:sldId id="317" r:id="rId28"/>
    <p:sldId id="381" r:id="rId29"/>
    <p:sldId id="383" r:id="rId30"/>
    <p:sldId id="382" r:id="rId31"/>
    <p:sldId id="366" r:id="rId32"/>
    <p:sldId id="414" r:id="rId33"/>
    <p:sldId id="419" r:id="rId34"/>
    <p:sldId id="444" r:id="rId35"/>
    <p:sldId id="441" r:id="rId36"/>
    <p:sldId id="442" r:id="rId37"/>
    <p:sldId id="443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9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The term “library size” is a legacy term from bulk RNA-seq. It’s quite confusing for scRNAseq. Some writers use 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Anscombe and Freeman Tukey not quite stabilizing the variance?</a:t>
            </a: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fr-FR" altLang="en-US" sz="4800">
                <a:sym typeface="+mn-ea"/>
              </a:rPr>
              <a:t>Pre-processing of scRNAseq data</a:t>
            </a:r>
            <a:r>
              <a:rPr lang="en-US" altLang="fr-FR" sz="4800">
                <a:sym typeface="+mn-ea"/>
              </a:rPr>
              <a:t>: steps, motivations and limitations</a:t>
            </a:r>
            <a:endParaRPr lang="en-US" altLang="fr-FR" sz="4800">
              <a:sym typeface="+mn-ea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355"/>
            <a:ext cx="9144000" cy="2446020"/>
          </a:xfrm>
        </p:spPr>
        <p:txBody>
          <a:bodyPr>
            <a:normAutofit/>
          </a:bodyPr>
          <a:p>
            <a:r>
              <a:rPr lang="fr-FR" altLang="en-US"/>
              <a:t>Etienne Becht</a:t>
            </a:r>
            <a:endParaRPr lang="fr-FR" altLang="en-US"/>
          </a:p>
          <a:p>
            <a:endParaRPr lang="en-US" altLang="en-US"/>
          </a:p>
          <a:p>
            <a:r>
              <a:rPr lang="en-US" altLang="en-US"/>
              <a:t>scRNAseq </a:t>
            </a:r>
            <a:r>
              <a:rPr lang="fr-FR" altLang="en-US"/>
              <a:t>OPEN group</a:t>
            </a:r>
            <a:endParaRPr lang="fr-FR" altLang="en-US"/>
          </a:p>
          <a:p>
            <a:endParaRPr lang="fr-FR" altLang="en-US"/>
          </a:p>
          <a:p>
            <a:r>
              <a:rPr lang="en-US" altLang="en-US"/>
              <a:t>co-organized by</a:t>
            </a:r>
            <a:endParaRPr lang="en-US" altLang="en-US"/>
          </a:p>
          <a:p>
            <a:r>
              <a:rPr lang="en-US" altLang="en-US"/>
              <a:t>Carte d’Identit</a:t>
            </a:r>
            <a:r>
              <a:rPr lang="fr-FR" altLang="en-US"/>
              <a:t>é des Tumeurs</a:t>
            </a:r>
            <a:r>
              <a:rPr lang="" altLang="fr-FR"/>
              <a:t>m</a:t>
            </a:r>
            <a:r>
              <a:rPr lang="en-US" altLang="fr-FR"/>
              <a:t> </a:t>
            </a:r>
            <a:r>
              <a:rPr lang="en-US" altLang="en-US"/>
              <a:t>ESPCI </a:t>
            </a:r>
            <a:r>
              <a:rPr lang="en-US" altLang="fr-FR"/>
              <a:t>and </a:t>
            </a:r>
            <a:r>
              <a:rPr lang="fr-FR" altLang="en-US"/>
              <a:t>Institut Curie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3557905" y="2642235"/>
            <a:ext cx="2040255" cy="1478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seurat</a:t>
            </a:r>
            <a:r>
              <a:rPr lang="en-US" altLang="en-US">
                <a:sym typeface="+mn-ea"/>
              </a:rPr>
              <a:t>_object </a:t>
            </a:r>
            <a:r>
              <a:rPr lang="en-US"/>
              <a:t>= NormalizeData(</a:t>
            </a:r>
            <a:r>
              <a:rPr lang="en-US" altLang="en-US"/>
              <a:t>counts_matrix</a:t>
            </a:r>
            <a:r>
              <a:rPr lang="en-US"/>
              <a:t>) %&gt;% FindVariableFeatures() %&gt;%</a:t>
            </a:r>
            <a:endParaRPr lang="en-US"/>
          </a:p>
          <a:p>
            <a:pPr marL="0" indent="0">
              <a:buNone/>
            </a:pPr>
            <a:r>
              <a:rPr lang="en-US" altLang="en-US"/>
              <a:t>		</a:t>
            </a:r>
            <a:r>
              <a:rPr lang="en-US"/>
              <a:t>ScaleData() %&gt;% RunPCA()</a:t>
            </a:r>
            <a:endParaRPr lang="en-US"/>
          </a:p>
          <a:p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071880" y="2860675"/>
            <a:ext cx="1207770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Counts</a:t>
            </a:r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717925" y="2860675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/>
              <a:t>NormalizeData</a:t>
            </a:r>
            <a:endParaRPr lang="en-US" sz="1600"/>
          </a:p>
          <a:p>
            <a:pPr marL="91440" indent="-91440" algn="l" fontAlgn="auto">
              <a:buFont typeface="Arial" panose="020B0604020202020204" pitchFamily="34" charset="0"/>
              <a:buChar char="•"/>
            </a:pPr>
            <a:r>
              <a:rPr lang="en-US" sz="1600"/>
              <a:t>“Library size”</a:t>
            </a:r>
            <a:endParaRPr lang="en-US" sz="1600"/>
          </a:p>
          <a:p>
            <a:pPr marL="91440" indent="-91440" algn="l" fontAlgn="auto">
              <a:buFont typeface="Arial" panose="020B0604020202020204" pitchFamily="34" charset="0"/>
              <a:buChar char="•"/>
            </a:pPr>
            <a:r>
              <a:rPr lang="en-US" altLang="en-US" sz="1600"/>
              <a:t>“Var. stabiliz.”</a:t>
            </a:r>
            <a:endParaRPr lang="en-US" altLang="en-US" sz="1600"/>
          </a:p>
        </p:txBody>
      </p:sp>
      <p:sp>
        <p:nvSpPr>
          <p:cNvPr id="6" name="Rounded Rectangle 5"/>
          <p:cNvSpPr/>
          <p:nvPr/>
        </p:nvSpPr>
        <p:spPr>
          <a:xfrm>
            <a:off x="81661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Variable features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“High” CV</a:t>
            </a:r>
            <a:endParaRPr lang="en-US" alt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3717925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ScaleData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Z-score</a:t>
            </a:r>
            <a:endParaRPr lang="en-US" altLang="en-US" sz="160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279650" y="3381375"/>
            <a:ext cx="1438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675765" y="3902075"/>
            <a:ext cx="635" cy="77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35555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577715" y="3902075"/>
            <a:ext cx="0" cy="77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61924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RunPCA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Approx. SVD</a:t>
            </a:r>
            <a:endParaRPr lang="en-US" alt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36870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52627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RunUMAP</a:t>
            </a:r>
            <a:endParaRPr lang="en-US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338185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619240" y="2870835"/>
            <a:ext cx="1718945" cy="104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FindNeighbors+ FindClusters</a:t>
            </a:r>
            <a:endParaRPr lang="en-US" altLang="en-US" sz="1600"/>
          </a:p>
        </p:txBody>
      </p:sp>
      <p:cxnSp>
        <p:nvCxnSpPr>
          <p:cNvPr id="19" name="Straight Arrow Connector 18"/>
          <p:cNvCxnSpPr>
            <a:stCxn id="12" idx="0"/>
            <a:endCxn id="17" idx="2"/>
          </p:cNvCxnSpPr>
          <p:nvPr/>
        </p:nvCxnSpPr>
        <p:spPr>
          <a:xfrm flipV="true">
            <a:off x="7479030" y="3912235"/>
            <a:ext cx="0" cy="762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526270" y="2870835"/>
            <a:ext cx="1718945" cy="104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FindAllMarkers</a:t>
            </a:r>
            <a:endParaRPr lang="en-US" altLang="en-US" sz="16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343900" y="3381375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/>
          <p:cNvSpPr>
            <a:spLocks noGrp="true"/>
          </p:cNvSpPr>
          <p:nvPr>
            <p:ph type="title"/>
          </p:nvPr>
        </p:nvSpPr>
        <p:spPr>
          <a:xfrm>
            <a:off x="111760" y="258445"/>
            <a:ext cx="11587480" cy="1325880"/>
          </a:xfrm>
        </p:spPr>
        <p:txBody>
          <a:bodyPr/>
          <a:p>
            <a:pPr algn="ctr"/>
            <a:r>
              <a:rPr lang="en-US" altLang="en-US">
                <a:sym typeface="+mn-ea"/>
              </a:rPr>
              <a:t>Preprocessing with Seurat</a:t>
            </a:r>
            <a:endParaRPr lang="en-US" altLang="en-US"/>
          </a:p>
        </p:txBody>
      </p:sp>
      <p:cxnSp>
        <p:nvCxnSpPr>
          <p:cNvPr id="2" name="Elbow Connector 1"/>
          <p:cNvCxnSpPr/>
          <p:nvPr/>
        </p:nvCxnSpPr>
        <p:spPr>
          <a:xfrm rot="16200000" flipH="true">
            <a:off x="7476490" y="-38100"/>
            <a:ext cx="10160" cy="5808345"/>
          </a:xfrm>
          <a:prstGeom prst="bentConnector3">
            <a:avLst>
              <a:gd name="adj1" fmla="val -23468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66700"/>
            <a:ext cx="10515600" cy="1325563"/>
          </a:xfrm>
        </p:spPr>
        <p:txBody>
          <a:bodyPr/>
          <a:p>
            <a:r>
              <a:rPr lang="en-US" altLang="en-US"/>
              <a:t>“Variance stabilization”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4983480" cy="4351655"/>
          </a:xfrm>
        </p:spPr>
        <p:txBody>
          <a:bodyPr>
            <a:normAutofit lnSpcReduction="10000"/>
          </a:bodyPr>
          <a:p>
            <a:r>
              <a:rPr lang="" altLang="en-US"/>
              <a:t>Typically x &lt;- log(1+x)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Motivation for this step is not completely clear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Combat </a:t>
            </a:r>
            <a:r>
              <a:rPr lang="fr-FR" altLang="en-US"/>
              <a:t>hetero</a:t>
            </a:r>
            <a:r>
              <a:rPr lang="en-US" altLang="en-US"/>
              <a:t>scedasticity</a:t>
            </a:r>
            <a:endParaRPr lang="en-US" altLang="en-US"/>
          </a:p>
          <a:p>
            <a:pPr lvl="1"/>
            <a:r>
              <a:rPr lang="en-US" altLang="en-US"/>
              <a:t>For Poisson-distributed data, </a:t>
            </a:r>
            <a:r>
              <a:rPr lang="fr-FR" altLang="en-US"/>
              <a:t>σ²</a:t>
            </a:r>
            <a:r>
              <a:rPr lang="en-US" altLang="fr-FR"/>
              <a:t> = </a:t>
            </a:r>
            <a:r>
              <a:rPr lang="fr-FR" altLang="en-US">
                <a:sym typeface="+mn-ea"/>
              </a:rPr>
              <a:t>µ</a:t>
            </a:r>
            <a:endParaRPr lang="fr-FR" altLang="en-US"/>
          </a:p>
          <a:p>
            <a:pPr lvl="1"/>
            <a:r>
              <a:rPr lang="en-US" altLang="en-US">
                <a:sym typeface="+mn-ea"/>
              </a:rPr>
              <a:t>For NB-distributed data, </a:t>
            </a:r>
            <a:r>
              <a:rPr lang="fr-FR" altLang="en-US">
                <a:sym typeface="+mn-ea"/>
              </a:rPr>
              <a:t>σ²</a:t>
            </a:r>
            <a:r>
              <a:rPr lang="en-US" altLang="fr-FR">
                <a:sym typeface="+mn-ea"/>
              </a:rPr>
              <a:t> = </a:t>
            </a:r>
            <a:r>
              <a:rPr lang="fr-FR" altLang="en-US">
                <a:sym typeface="+mn-ea"/>
              </a:rPr>
              <a:t>µ</a:t>
            </a:r>
            <a:r>
              <a:rPr lang="en-US" altLang="fr-FR">
                <a:sym typeface="+mn-ea"/>
              </a:rPr>
              <a:t> + Φ*</a:t>
            </a:r>
            <a:r>
              <a:rPr lang="fr-FR" altLang="en-US">
                <a:sym typeface="+mn-ea"/>
              </a:rPr>
              <a:t>µ²</a:t>
            </a:r>
            <a:endParaRPr lang="fr-FR" altLang="en-US">
              <a:sym typeface="+mn-ea"/>
            </a:endParaRPr>
          </a:p>
          <a:p>
            <a:pPr lvl="1"/>
            <a:endParaRPr lang="fr-FR" altLang="en-US">
              <a:sym typeface="+mn-ea"/>
            </a:endParaRPr>
          </a:p>
          <a:p>
            <a:pPr lvl="0"/>
            <a:r>
              <a:rPr lang="" altLang="fr-FR" sz="2000">
                <a:sym typeface="+mn-ea"/>
              </a:rPr>
              <a:t>For Poisson data</a:t>
            </a:r>
            <a:endParaRPr lang="" altLang="fr-FR" sz="2000">
              <a:sym typeface="+mn-ea"/>
            </a:endParaRPr>
          </a:p>
          <a:p>
            <a:pPr lvl="1"/>
            <a:r>
              <a:rPr lang="" altLang="fr-FR" sz="1800">
                <a:sym typeface="+mn-ea"/>
              </a:rPr>
              <a:t>square-root based transformation</a:t>
            </a:r>
            <a:endParaRPr lang="" altLang="fr-FR" sz="1800">
              <a:sym typeface="+mn-ea"/>
            </a:endParaRPr>
          </a:p>
          <a:p>
            <a:pPr lvl="1"/>
            <a:r>
              <a:rPr lang="" altLang="fr-FR" sz="1800">
                <a:sym typeface="+mn-ea"/>
              </a:rPr>
              <a:t>Anscombe’s transform</a:t>
            </a:r>
            <a:endParaRPr lang="" altLang="fr-FR" sz="1800">
              <a:sym typeface="+mn-ea"/>
            </a:endParaRPr>
          </a:p>
          <a:p>
            <a:pPr lvl="1"/>
            <a:r>
              <a:rPr lang="" altLang="fr-FR" sz="1800">
                <a:sym typeface="+mn-ea"/>
              </a:rPr>
              <a:t>Freeman-Tukey transform</a:t>
            </a:r>
            <a:endParaRPr lang="fr-FR" altLang="en-US"/>
          </a:p>
          <a:p>
            <a:pPr lvl="1"/>
            <a:endParaRPr lang="fr-FR" altLang="en-US"/>
          </a:p>
        </p:txBody>
      </p:sp>
      <p:pic>
        <p:nvPicPr>
          <p:cNvPr id="4" name="Picture 3" descr="variance_stabilization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31815" y="381000"/>
            <a:ext cx="6096000" cy="609600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6492875" y="180340"/>
            <a:ext cx="437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10,000 Poisson distribs (100 draws each)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/mnt/etienne/data/single_cell_datasets_maxime/batch_correction/graphs/variance_stabilization/GSE110686.pngGSE110686"/>
          <p:cNvPicPr>
            <a:picLocks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1295" y="381000"/>
            <a:ext cx="6096000" cy="6096000"/>
          </a:xfrm>
          <a:prstGeom prst="rect">
            <a:avLst/>
          </a:prstGeom>
        </p:spPr>
      </p:pic>
      <p:pic>
        <p:nvPicPr>
          <p:cNvPr id="5" name="Picture 4" descr="/mnt/etienne/data/single_cell_datasets_maxime/batch_correction/graphs/variance_stabilization/GSE114725.pngGSE114725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95975" y="381000"/>
            <a:ext cx="6096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The “scale factor”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log(1 + x * scale_factor / library_size)</a:t>
            </a:r>
            <a:endParaRPr lang="en-US" altLang="en-US"/>
          </a:p>
          <a:p>
            <a:r>
              <a:rPr lang="en-US" altLang="en-US"/>
              <a:t>in bulk RNA-seq, typically 10</a:t>
            </a:r>
            <a:r>
              <a:rPr lang="en-US" altLang="en-US" baseline="30000"/>
              <a:t>6</a:t>
            </a:r>
            <a:r>
              <a:rPr lang="en-US" altLang="en-US"/>
              <a:t> (CPM)</a:t>
            </a:r>
            <a:endParaRPr lang="en-US" altLang="en-US"/>
          </a:p>
          <a:p>
            <a:r>
              <a:rPr lang="en-US" altLang="en-US"/>
              <a:t>not a good choice for scRNAseq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Seurat defaults to 10,000</a:t>
            </a:r>
            <a:endParaRPr lang="en-US" altLang="en-US"/>
          </a:p>
          <a:p>
            <a:r>
              <a:rPr lang="en-US" altLang="en-US"/>
              <a:t>Bioconductor’s scater to mean(library_size)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124200"/>
            <a:ext cx="6524625" cy="160020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6678295" y="4724400"/>
            <a:ext cx="4405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1400">
                <a:sym typeface="+mn-ea"/>
              </a:rPr>
              <a:t>Townes et al., Genome Biology, 2019</a:t>
            </a:r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log(1+x): useless, or bad?</a:t>
            </a:r>
            <a:endParaRPr lang="en-US" altLang="en-US"/>
          </a:p>
        </p:txBody>
      </p:sp>
      <p:pic>
        <p:nvPicPr>
          <p:cNvPr id="4" name="Picture 3" descr="/mnt/etienne/data/single_cell_datasets_maxime/batch_correction/graphs/scale_factors/GSE110686.pngGSE110686"/>
          <p:cNvPicPr>
            <a:picLocks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61770" y="1584325"/>
            <a:ext cx="9268460" cy="463423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10622915" y="6357620"/>
            <a:ext cx="1490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/>
              <a:t>GSE110686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log(1+x): useless, or bad?</a:t>
            </a:r>
            <a:endParaRPr lang="en-US" altLang="en-US"/>
          </a:p>
        </p:txBody>
      </p:sp>
      <p:pic>
        <p:nvPicPr>
          <p:cNvPr id="4" name="Picture 3" descr="/mnt/etienne/data/single_cell_datasets_maxime/batch_correction/graphs/scale_factors/GSE110686.pngGSE110686"/>
          <p:cNvPicPr>
            <a:picLocks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61770" y="1584325"/>
            <a:ext cx="9268460" cy="463423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10730230" y="2261870"/>
            <a:ext cx="89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Log is linear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350635" y="3912235"/>
            <a:ext cx="4237355" cy="232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10730230" y="4779010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0 &lt;&lt; 1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351270" y="1319530"/>
            <a:ext cx="4236085" cy="25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true"/>
          <p:nvPr/>
        </p:nvSpPr>
        <p:spPr>
          <a:xfrm>
            <a:off x="10622915" y="6357620"/>
            <a:ext cx="1490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/>
              <a:t>GSE110686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655955" y="4456430"/>
            <a:ext cx="2040255" cy="1478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seurat</a:t>
            </a:r>
            <a:r>
              <a:rPr lang="en-US" altLang="en-US">
                <a:sym typeface="+mn-ea"/>
              </a:rPr>
              <a:t>_object </a:t>
            </a:r>
            <a:r>
              <a:rPr lang="en-US"/>
              <a:t>= NormalizeData(</a:t>
            </a:r>
            <a:r>
              <a:rPr lang="en-US" altLang="en-US"/>
              <a:t>counts_matrix</a:t>
            </a:r>
            <a:r>
              <a:rPr lang="en-US"/>
              <a:t>) %&gt;% FindVariableFeatures() %&gt;%</a:t>
            </a:r>
            <a:endParaRPr lang="en-US"/>
          </a:p>
          <a:p>
            <a:pPr marL="0" indent="0">
              <a:buNone/>
            </a:pPr>
            <a:r>
              <a:rPr lang="en-US" altLang="en-US"/>
              <a:t>		</a:t>
            </a:r>
            <a:r>
              <a:rPr lang="en-US"/>
              <a:t>ScaleData() %&gt;% RunPCA()</a:t>
            </a:r>
            <a:endParaRPr lang="en-US"/>
          </a:p>
          <a:p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071880" y="2860675"/>
            <a:ext cx="1207770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Counts</a:t>
            </a:r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717925" y="2860675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/>
              <a:t>NormalizeData</a:t>
            </a:r>
            <a:endParaRPr lang="en-US" sz="1600"/>
          </a:p>
          <a:p>
            <a:pPr marL="91440" indent="-91440" algn="l" fontAlgn="auto">
              <a:buFont typeface="Arial" panose="020B0604020202020204" pitchFamily="34" charset="0"/>
              <a:buChar char="•"/>
            </a:pPr>
            <a:r>
              <a:rPr lang="en-US" sz="1600"/>
              <a:t>“Library size”</a:t>
            </a:r>
            <a:endParaRPr lang="en-US" sz="1600"/>
          </a:p>
          <a:p>
            <a:pPr marL="91440" indent="-91440" algn="l" fontAlgn="auto">
              <a:buFont typeface="Arial" panose="020B0604020202020204" pitchFamily="34" charset="0"/>
              <a:buChar char="•"/>
            </a:pPr>
            <a:r>
              <a:rPr lang="en-US" altLang="en-US" sz="1600"/>
              <a:t>“Var. stabiliz.”</a:t>
            </a:r>
            <a:endParaRPr lang="en-US" altLang="en-US" sz="1600"/>
          </a:p>
        </p:txBody>
      </p:sp>
      <p:sp>
        <p:nvSpPr>
          <p:cNvPr id="6" name="Rounded Rectangle 5"/>
          <p:cNvSpPr/>
          <p:nvPr/>
        </p:nvSpPr>
        <p:spPr>
          <a:xfrm>
            <a:off x="81661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Variable features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“High” CV</a:t>
            </a:r>
            <a:endParaRPr lang="en-US" alt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3717925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ScaleData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Z-score</a:t>
            </a:r>
            <a:endParaRPr lang="en-US" altLang="en-US" sz="160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279650" y="3381375"/>
            <a:ext cx="1438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675765" y="3902075"/>
            <a:ext cx="635" cy="77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35555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577715" y="3902075"/>
            <a:ext cx="0" cy="77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61924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RunPCA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Approx. SVD</a:t>
            </a:r>
            <a:endParaRPr lang="en-US" alt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36870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52627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RunUMAP</a:t>
            </a:r>
            <a:endParaRPr lang="en-US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338185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619240" y="2870835"/>
            <a:ext cx="1718945" cy="104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FindNeighbors+ FindClusters</a:t>
            </a:r>
            <a:endParaRPr lang="en-US" altLang="en-US" sz="1600"/>
          </a:p>
        </p:txBody>
      </p:sp>
      <p:cxnSp>
        <p:nvCxnSpPr>
          <p:cNvPr id="19" name="Straight Arrow Connector 18"/>
          <p:cNvCxnSpPr>
            <a:stCxn id="12" idx="0"/>
            <a:endCxn id="17" idx="2"/>
          </p:cNvCxnSpPr>
          <p:nvPr/>
        </p:nvCxnSpPr>
        <p:spPr>
          <a:xfrm flipV="true">
            <a:off x="7479030" y="3912235"/>
            <a:ext cx="0" cy="762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526270" y="2870835"/>
            <a:ext cx="1718945" cy="104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FindAllMarkers</a:t>
            </a:r>
            <a:endParaRPr lang="en-US" altLang="en-US" sz="16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343900" y="3381375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/>
          <p:cNvSpPr>
            <a:spLocks noGrp="true"/>
          </p:cNvSpPr>
          <p:nvPr>
            <p:ph type="title"/>
          </p:nvPr>
        </p:nvSpPr>
        <p:spPr>
          <a:xfrm>
            <a:off x="111760" y="258445"/>
            <a:ext cx="11587480" cy="1325880"/>
          </a:xfrm>
        </p:spPr>
        <p:txBody>
          <a:bodyPr/>
          <a:p>
            <a:pPr algn="ctr"/>
            <a:r>
              <a:rPr lang="en-US" altLang="en-US">
                <a:sym typeface="+mn-ea"/>
              </a:rPr>
              <a:t>Preprocessing with Seurat</a:t>
            </a:r>
            <a:endParaRPr lang="en-US" altLang="en-US"/>
          </a:p>
        </p:txBody>
      </p:sp>
      <p:cxnSp>
        <p:nvCxnSpPr>
          <p:cNvPr id="2" name="Elbow Connector 1"/>
          <p:cNvCxnSpPr/>
          <p:nvPr/>
        </p:nvCxnSpPr>
        <p:spPr>
          <a:xfrm rot="16200000" flipH="true">
            <a:off x="7476490" y="-38100"/>
            <a:ext cx="10160" cy="5808345"/>
          </a:xfrm>
          <a:prstGeom prst="bentConnector3">
            <a:avLst>
              <a:gd name="adj1" fmla="val -23468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FindVariableFeatures: approximation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1347450" cy="4351655"/>
          </a:xfrm>
        </p:spPr>
        <p:txBody>
          <a:bodyPr/>
          <a:p>
            <a:r>
              <a:rPr lang="en-US" altLang="en-US" sz="1800"/>
              <a:t>For each gene, compute log</a:t>
            </a:r>
            <a:r>
              <a:rPr lang="en-US" altLang="en-US" sz="1800" baseline="-25000"/>
              <a:t>10</a:t>
            </a:r>
            <a:r>
              <a:rPr lang="en-US" altLang="en-US" sz="1800"/>
              <a:t>(mean) and log</a:t>
            </a:r>
            <a:r>
              <a:rPr lang="en-US" altLang="en-US" sz="1800" baseline="-25000"/>
              <a:t>10</a:t>
            </a:r>
            <a:r>
              <a:rPr lang="en-US" altLang="en-US" sz="1800"/>
              <a:t>(variance).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Fit </a:t>
            </a:r>
            <a:r>
              <a:rPr lang="en-US" altLang="en-US" sz="1800">
                <a:sym typeface="+mn-ea"/>
              </a:rPr>
              <a:t>log</a:t>
            </a:r>
            <a:r>
              <a:rPr lang="en-US" altLang="en-US" sz="1800" baseline="-25000">
                <a:sym typeface="+mn-ea"/>
              </a:rPr>
              <a:t>10</a:t>
            </a:r>
            <a:r>
              <a:rPr lang="en-US" altLang="en-US" sz="1800">
                <a:sym typeface="+mn-ea"/>
              </a:rPr>
              <a:t>(mean)~log</a:t>
            </a:r>
            <a:r>
              <a:rPr lang="en-US" altLang="en-US" sz="1800" baseline="-25000">
                <a:sym typeface="+mn-ea"/>
              </a:rPr>
              <a:t>10</a:t>
            </a:r>
            <a:r>
              <a:rPr lang="en-US" altLang="en-US" sz="1800">
                <a:sym typeface="+mn-ea"/>
              </a:rPr>
              <a:t>(variance) using local polynomial regression (LOESS).</a:t>
            </a:r>
            <a:endParaRPr lang="en-US" altLang="en-US" sz="1800">
              <a:sym typeface="+mn-ea"/>
            </a:endParaRPr>
          </a:p>
          <a:p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Use the regression to obtain </a:t>
            </a:r>
            <a:r>
              <a:rPr lang="fr-FR" altLang="en-US" sz="1800">
                <a:sym typeface="+mn-ea"/>
              </a:rPr>
              <a:t>σ²</a:t>
            </a:r>
            <a:r>
              <a:rPr lang="fr-FR" altLang="en-US" sz="1800" baseline="-25000">
                <a:sym typeface="+mn-ea"/>
              </a:rPr>
              <a:t>expected</a:t>
            </a:r>
            <a:r>
              <a:rPr lang="fr-FR" altLang="en-US" sz="1800">
                <a:sym typeface="+mn-ea"/>
              </a:rPr>
              <a:t> for each gene</a:t>
            </a:r>
            <a:r>
              <a:rPr lang="en-US" altLang="fr-FR" sz="1800">
                <a:sym typeface="+mn-ea"/>
              </a:rPr>
              <a:t> given </a:t>
            </a:r>
            <a:r>
              <a:rPr lang="fr-FR" altLang="en-US" sz="1800">
                <a:sym typeface="+mn-ea"/>
              </a:rPr>
              <a:t>µ</a:t>
            </a:r>
            <a:r>
              <a:rPr lang="en-US" altLang="fr-FR" sz="1800" baseline="-25000">
                <a:sym typeface="+mn-ea"/>
              </a:rPr>
              <a:t>observed</a:t>
            </a:r>
            <a:endParaRPr lang="fr-FR" altLang="en-US" sz="1800">
              <a:sym typeface="+mn-ea"/>
            </a:endParaRPr>
          </a:p>
          <a:p>
            <a:endParaRPr lang="fr-FR" altLang="en-US" sz="1800">
              <a:sym typeface="+mn-ea"/>
            </a:endParaRPr>
          </a:p>
          <a:p>
            <a:r>
              <a:rPr lang="en-US" altLang="fr-FR" sz="1800">
                <a:sym typeface="+mn-ea"/>
              </a:rPr>
              <a:t>Rank genes by </a:t>
            </a:r>
            <a:r>
              <a:rPr lang="fr-FR" altLang="en-US" sz="1800">
                <a:sym typeface="+mn-ea"/>
              </a:rPr>
              <a:t>σ²</a:t>
            </a:r>
            <a:r>
              <a:rPr lang="en-US" altLang="fr-FR" sz="1800" baseline="-25000">
                <a:sym typeface="+mn-ea"/>
              </a:rPr>
              <a:t>observed</a:t>
            </a:r>
            <a:r>
              <a:rPr lang="en-US" altLang="en-US" sz="1800" baseline="-25000">
                <a:sym typeface="+mn-ea"/>
              </a:rPr>
              <a:t> </a:t>
            </a:r>
            <a:r>
              <a:rPr lang="en-US" altLang="en-US" sz="1800">
                <a:sym typeface="+mn-ea"/>
              </a:rPr>
              <a:t>/ </a:t>
            </a:r>
            <a:r>
              <a:rPr lang="fr-FR" altLang="en-US" sz="1800">
                <a:sym typeface="+mn-ea"/>
              </a:rPr>
              <a:t>σ²</a:t>
            </a:r>
            <a:r>
              <a:rPr lang="fr-FR" altLang="en-US" sz="1800" baseline="-25000">
                <a:sym typeface="+mn-ea"/>
              </a:rPr>
              <a:t>expected</a:t>
            </a:r>
            <a:r>
              <a:rPr lang="en-US" altLang="fr-FR" sz="1800">
                <a:sym typeface="+mn-ea"/>
              </a:rPr>
              <a:t>, select the top ones</a:t>
            </a:r>
            <a:endParaRPr lang="en-US" altLang="fr-FR" sz="1800">
              <a:sym typeface="+mn-ea"/>
            </a:endParaRPr>
          </a:p>
        </p:txBody>
      </p:sp>
      <p:pic>
        <p:nvPicPr>
          <p:cNvPr id="4" name="Content Placeholder 3" descr="loess"/>
          <p:cNvPicPr>
            <a:picLocks noChangeAspect="true"/>
          </p:cNvPicPr>
          <p:nvPr/>
        </p:nvPicPr>
        <p:blipFill>
          <a:blip r:embed="rId1"/>
          <a:srcRect r="51806"/>
          <a:stretch>
            <a:fillRect/>
          </a:stretch>
        </p:blipFill>
        <p:spPr>
          <a:xfrm>
            <a:off x="8715375" y="2016125"/>
            <a:ext cx="3178175" cy="32975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FindVariableFeatures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1347450" cy="4351655"/>
          </a:xfrm>
        </p:spPr>
        <p:txBody>
          <a:bodyPr>
            <a:normAutofit fontScale="90000" lnSpcReduction="20000"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For each gene, compute log</a:t>
            </a:r>
            <a:r>
              <a:rPr lang="en-US" altLang="en-US" baseline="-2500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(mean) and log</a:t>
            </a:r>
            <a:r>
              <a:rPr lang="en-US" altLang="en-US" baseline="-2500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(variance).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Fit 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log</a:t>
            </a:r>
            <a:r>
              <a:rPr lang="en-US" altLang="en-US" baseline="-25000">
                <a:solidFill>
                  <a:schemeClr val="bg1">
                    <a:lumMod val="75000"/>
                  </a:schemeClr>
                </a:solidFill>
                <a:sym typeface="+mn-ea"/>
              </a:rPr>
              <a:t>10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(mean)~log</a:t>
            </a:r>
            <a:r>
              <a:rPr lang="en-US" altLang="en-US" baseline="-25000">
                <a:solidFill>
                  <a:schemeClr val="bg1">
                    <a:lumMod val="75000"/>
                  </a:schemeClr>
                </a:solidFill>
                <a:sym typeface="+mn-ea"/>
              </a:rPr>
              <a:t>10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(variance) using local polynomial regression (LOESS).</a:t>
            </a:r>
            <a:endParaRPr lang="en-US" altLang="en-US">
              <a:solidFill>
                <a:schemeClr val="bg1">
                  <a:lumMod val="75000"/>
                </a:schemeClr>
              </a:solidFill>
              <a:sym typeface="+mn-ea"/>
            </a:endParaRPr>
          </a:p>
          <a:p>
            <a:endParaRPr lang="en-US" altLang="en-US">
              <a:solidFill>
                <a:schemeClr val="bg1">
                  <a:lumMod val="75000"/>
                </a:schemeClr>
              </a:solidFill>
              <a:sym typeface="+mn-ea"/>
            </a:endParaRPr>
          </a:p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Use the regression to obtain </a:t>
            </a:r>
            <a:r>
              <a:rPr lang="fr-FR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σ²</a:t>
            </a:r>
            <a:r>
              <a:rPr lang="fr-FR" altLang="en-US" baseline="-25000">
                <a:solidFill>
                  <a:schemeClr val="bg1">
                    <a:lumMod val="75000"/>
                  </a:schemeClr>
                </a:solidFill>
                <a:sym typeface="+mn-ea"/>
              </a:rPr>
              <a:t>expected</a:t>
            </a:r>
            <a:r>
              <a:rPr lang="fr-FR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 for each gene</a:t>
            </a:r>
            <a:r>
              <a:rPr lang="en-US" altLang="fr-FR">
                <a:solidFill>
                  <a:schemeClr val="bg1">
                    <a:lumMod val="75000"/>
                  </a:schemeClr>
                </a:solidFill>
                <a:sym typeface="+mn-ea"/>
              </a:rPr>
              <a:t> given </a:t>
            </a:r>
            <a:r>
              <a:rPr lang="fr-FR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µ</a:t>
            </a:r>
            <a:r>
              <a:rPr lang="en-US" altLang="fr-FR" baseline="-25000">
                <a:solidFill>
                  <a:schemeClr val="bg1">
                    <a:lumMod val="75000"/>
                  </a:schemeClr>
                </a:solidFill>
                <a:sym typeface="+mn-ea"/>
              </a:rPr>
              <a:t>observed</a:t>
            </a:r>
            <a:endParaRPr lang="fr-FR" altLang="en-US">
              <a:solidFill>
                <a:schemeClr val="bg1">
                  <a:lumMod val="75000"/>
                </a:schemeClr>
              </a:solidFill>
              <a:sym typeface="+mn-ea"/>
            </a:endParaRPr>
          </a:p>
          <a:p>
            <a:endParaRPr lang="fr-FR" altLang="en-US">
              <a:solidFill>
                <a:schemeClr val="bg1">
                  <a:lumMod val="75000"/>
                </a:schemeClr>
              </a:solidFill>
              <a:sym typeface="+mn-ea"/>
            </a:endParaRPr>
          </a:p>
          <a:p>
            <a:r>
              <a:rPr lang="fr-FR" altLang="en-US">
                <a:solidFill>
                  <a:schemeClr val="tx1"/>
                </a:solidFill>
                <a:sym typeface="+mn-ea"/>
              </a:rPr>
              <a:t>Standardize each gene : x -</a:t>
            </a:r>
            <a:r>
              <a:rPr lang="en-US" altLang="fr-FR">
                <a:solidFill>
                  <a:schemeClr val="tx1"/>
                </a:solidFill>
                <a:sym typeface="+mn-ea"/>
              </a:rPr>
              <a:t>&gt; </a:t>
            </a:r>
            <a:r>
              <a:rPr lang="fr-FR" altLang="en-US">
                <a:solidFill>
                  <a:schemeClr val="tx1"/>
                </a:solidFill>
                <a:sym typeface="+mn-ea"/>
              </a:rPr>
              <a:t>(x - µ</a:t>
            </a:r>
            <a:r>
              <a:rPr lang="en-US" altLang="fr-FR" baseline="-25000">
                <a:solidFill>
                  <a:schemeClr val="tx1"/>
                </a:solidFill>
                <a:sym typeface="+mn-ea"/>
              </a:rPr>
              <a:t>observed</a:t>
            </a:r>
            <a:r>
              <a:rPr lang="fr-FR" altLang="en-US">
                <a:solidFill>
                  <a:schemeClr val="tx1"/>
                </a:solidFill>
                <a:sym typeface="+mn-ea"/>
              </a:rPr>
              <a:t>) / σ²</a:t>
            </a:r>
            <a:r>
              <a:rPr lang="fr-FR" altLang="en-US" baseline="-25000">
                <a:solidFill>
                  <a:schemeClr val="tx1"/>
                </a:solidFill>
                <a:sym typeface="+mn-ea"/>
              </a:rPr>
              <a:t>expected</a:t>
            </a:r>
            <a:r>
              <a:rPr lang="fr-FR" altLang="en-US">
                <a:solidFill>
                  <a:schemeClr val="tx1"/>
                </a:solidFill>
                <a:sym typeface="+mn-ea"/>
              </a:rPr>
              <a:t> </a:t>
            </a:r>
            <a:endParaRPr lang="fr-FR" altLang="en-US">
              <a:solidFill>
                <a:schemeClr val="tx1"/>
              </a:solidFill>
              <a:sym typeface="+mn-ea"/>
            </a:endParaRPr>
          </a:p>
          <a:p>
            <a:endParaRPr lang="fr-FR" altLang="en-US">
              <a:sym typeface="+mn-ea"/>
            </a:endParaRPr>
          </a:p>
          <a:p>
            <a:r>
              <a:rPr lang="fr-FR" altLang="en-US">
                <a:sym typeface="+mn-ea"/>
              </a:rPr>
              <a:t>Additionnally, Seurat clips standardized values that are too high</a:t>
            </a:r>
            <a:endParaRPr lang="fr-FR" altLang="en-US">
              <a:sym typeface="+mn-ea"/>
            </a:endParaRPr>
          </a:p>
          <a:p>
            <a:endParaRPr lang="fr-FR" altLang="en-US">
              <a:sym typeface="+mn-ea"/>
            </a:endParaRPr>
          </a:p>
          <a:p>
            <a:r>
              <a:rPr lang="fr-FR" altLang="en-US">
                <a:sym typeface="+mn-ea"/>
              </a:rPr>
              <a:t>Compute variances for the rescaled </a:t>
            </a:r>
            <a:r>
              <a:rPr lang="" altLang="fr-FR">
                <a:sym typeface="+mn-ea"/>
              </a:rPr>
              <a:t>and clipped </a:t>
            </a:r>
            <a:r>
              <a:rPr lang="fr-FR" altLang="en-US">
                <a:sym typeface="+mn-ea"/>
              </a:rPr>
              <a:t>gene</a:t>
            </a:r>
            <a:r>
              <a:rPr lang="" altLang="fr-FR">
                <a:sym typeface="+mn-ea"/>
              </a:rPr>
              <a:t> expression vectors</a:t>
            </a:r>
            <a:endParaRPr lang="fr-FR" altLang="en-US">
              <a:sym typeface="+mn-ea"/>
            </a:endParaRPr>
          </a:p>
          <a:p>
            <a:endParaRPr lang="fr-FR" altLang="en-US">
              <a:sym typeface="+mn-ea"/>
            </a:endParaRPr>
          </a:p>
          <a:p>
            <a:r>
              <a:rPr lang="fr-FR" altLang="en-US">
                <a:sym typeface="+mn-ea"/>
              </a:rPr>
              <a:t>Select an arbitrary number (default: 2,000) with the highest variance</a:t>
            </a:r>
            <a:endParaRPr lang="fr-FR" altLang="en-US">
              <a:sym typeface="+mn-ea"/>
            </a:endParaRPr>
          </a:p>
        </p:txBody>
      </p:sp>
      <p:pic>
        <p:nvPicPr>
          <p:cNvPr id="4" name="Content Placeholder 3" descr="loess"/>
          <p:cNvPicPr>
            <a:picLocks noChangeAspect="true"/>
          </p:cNvPicPr>
          <p:nvPr/>
        </p:nvPicPr>
        <p:blipFill>
          <a:blip r:embed="rId1"/>
          <a:srcRect r="51806"/>
          <a:stretch>
            <a:fillRect/>
          </a:stretch>
        </p:blipFill>
        <p:spPr>
          <a:xfrm>
            <a:off x="8715375" y="2016125"/>
            <a:ext cx="3178175" cy="32975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loess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2700" y="529590"/>
            <a:ext cx="10128250" cy="5064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1760" y="258445"/>
            <a:ext cx="11587480" cy="1325880"/>
          </a:xfrm>
        </p:spPr>
        <p:txBody>
          <a:bodyPr/>
          <a:p>
            <a:pPr algn="ctr"/>
            <a:r>
              <a:rPr lang="en-US" altLang="en-US"/>
              <a:t>Start with a UMI-deduplicated count matrix and do the following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counts_matrix</a:t>
            </a:r>
            <a:endParaRPr lang="en-US"/>
          </a:p>
          <a:p>
            <a:endParaRPr lang="en-US"/>
          </a:p>
          <a:p>
            <a:r>
              <a:rPr lang="en-US"/>
              <a:t>seurat</a:t>
            </a:r>
            <a:r>
              <a:rPr lang="en-US" altLang="en-US"/>
              <a:t>_object </a:t>
            </a:r>
            <a:r>
              <a:rPr lang="en-US"/>
              <a:t>= NormalizeData(</a:t>
            </a:r>
            <a:r>
              <a:rPr lang="en-US" altLang="en-US"/>
              <a:t>counts_matrix</a:t>
            </a:r>
            <a:r>
              <a:rPr lang="en-US"/>
              <a:t>) %&gt;% </a:t>
            </a:r>
            <a:endParaRPr lang="en-US"/>
          </a:p>
          <a:p>
            <a:pPr marL="0" indent="0">
              <a:buNone/>
            </a:pPr>
            <a:r>
              <a:rPr lang="en-US" altLang="en-US"/>
              <a:t>		</a:t>
            </a:r>
            <a:r>
              <a:rPr lang="en-US"/>
              <a:t>FindVariableFeatures() %&gt;% </a:t>
            </a:r>
            <a:endParaRPr 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		</a:t>
            </a:r>
            <a:r>
              <a:rPr lang="en-US"/>
              <a:t>ScaleData() %&gt;% </a:t>
            </a:r>
            <a:endParaRPr 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		</a:t>
            </a:r>
            <a:r>
              <a:rPr lang="en-US"/>
              <a:t>RunPCA()</a:t>
            </a:r>
            <a:endParaRPr lang="en-US"/>
          </a:p>
          <a:p>
            <a:endParaRPr lang="en-US"/>
          </a:p>
          <a:p>
            <a:r>
              <a:rPr lang="en-US" altLang="en-US"/>
              <a:t>What just happened?!</a:t>
            </a:r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276590" y="1952625"/>
          <a:ext cx="949325" cy="1871345"/>
        </p:xfrm>
        <a:graphic>
          <a:graphicData uri="http://schemas.openxmlformats.org/drawingml/2006/table">
            <a:tbl>
              <a:tblPr firstRow="true" firstCol="true">
                <a:tableStyleId>{5C22544A-7EE6-4342-B048-85BDC9FD1C3A}</a:tableStyleId>
              </a:tblPr>
              <a:tblGrid>
                <a:gridCol w="171450"/>
                <a:gridCol w="208280"/>
                <a:gridCol w="171450"/>
                <a:gridCol w="208280"/>
                <a:gridCol w="189865"/>
              </a:tblGrid>
              <a:tr h="267335"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</a:tr>
              <a:tr h="267335"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</a:tr>
              <a:tr h="267335"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</a:tr>
              <a:tr h="267335"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</a:tr>
              <a:tr h="267335"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</a:tr>
              <a:tr h="267335"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</a:tr>
              <a:tr h="267335"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true"/>
          <p:nvPr/>
        </p:nvSpPr>
        <p:spPr>
          <a:xfrm>
            <a:off x="8484235" y="158432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Cells</a:t>
            </a:r>
            <a:endParaRPr lang="en-US" altLang="en-US"/>
          </a:p>
        </p:txBody>
      </p:sp>
      <p:sp>
        <p:nvSpPr>
          <p:cNvPr id="6" name="Text Box 5"/>
          <p:cNvSpPr txBox="true"/>
          <p:nvPr/>
        </p:nvSpPr>
        <p:spPr>
          <a:xfrm rot="16200000">
            <a:off x="7552690" y="27044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Genes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3557905" y="4456430"/>
            <a:ext cx="2040255" cy="1478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seurat</a:t>
            </a:r>
            <a:r>
              <a:rPr lang="en-US" altLang="en-US">
                <a:sym typeface="+mn-ea"/>
              </a:rPr>
              <a:t>_object </a:t>
            </a:r>
            <a:r>
              <a:rPr lang="en-US"/>
              <a:t>= NormalizeData(</a:t>
            </a:r>
            <a:r>
              <a:rPr lang="en-US" altLang="en-US"/>
              <a:t>counts_matrix</a:t>
            </a:r>
            <a:r>
              <a:rPr lang="en-US"/>
              <a:t>) %&gt;% FindVariableFeatures() %&gt;%</a:t>
            </a:r>
            <a:endParaRPr lang="en-US"/>
          </a:p>
          <a:p>
            <a:pPr marL="0" indent="0">
              <a:buNone/>
            </a:pPr>
            <a:r>
              <a:rPr lang="en-US" altLang="en-US"/>
              <a:t>		</a:t>
            </a:r>
            <a:r>
              <a:rPr lang="en-US"/>
              <a:t>ScaleData() %&gt;% RunPCA()</a:t>
            </a:r>
            <a:endParaRPr lang="en-US"/>
          </a:p>
          <a:p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071880" y="2860675"/>
            <a:ext cx="1207770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Counts</a:t>
            </a:r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717925" y="2860675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/>
              <a:t>NormalizeData</a:t>
            </a:r>
            <a:endParaRPr lang="en-US" sz="1600"/>
          </a:p>
          <a:p>
            <a:pPr marL="91440" indent="-91440" algn="l" fontAlgn="auto">
              <a:buFont typeface="Arial" panose="020B0604020202020204" pitchFamily="34" charset="0"/>
              <a:buChar char="•"/>
            </a:pPr>
            <a:r>
              <a:rPr lang="en-US" sz="1600"/>
              <a:t>“Library size”</a:t>
            </a:r>
            <a:endParaRPr lang="en-US" sz="1600"/>
          </a:p>
          <a:p>
            <a:pPr marL="91440" indent="-91440" algn="l" fontAlgn="auto">
              <a:buFont typeface="Arial" panose="020B0604020202020204" pitchFamily="34" charset="0"/>
              <a:buChar char="•"/>
            </a:pPr>
            <a:r>
              <a:rPr lang="en-US" altLang="en-US" sz="1600"/>
              <a:t>“Var. stabiliz.”</a:t>
            </a:r>
            <a:endParaRPr lang="en-US" altLang="en-US" sz="1600"/>
          </a:p>
        </p:txBody>
      </p:sp>
      <p:sp>
        <p:nvSpPr>
          <p:cNvPr id="6" name="Rounded Rectangle 5"/>
          <p:cNvSpPr/>
          <p:nvPr/>
        </p:nvSpPr>
        <p:spPr>
          <a:xfrm>
            <a:off x="81661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Variable features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“High” CV</a:t>
            </a:r>
            <a:endParaRPr lang="en-US" alt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3717925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ScaleData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Z-score</a:t>
            </a:r>
            <a:endParaRPr lang="en-US" altLang="en-US" sz="160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279650" y="3381375"/>
            <a:ext cx="1438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675765" y="3902075"/>
            <a:ext cx="635" cy="77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35555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577715" y="3902075"/>
            <a:ext cx="0" cy="77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61924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RunPCA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Approx. SVD</a:t>
            </a:r>
            <a:endParaRPr lang="en-US" alt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36870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52627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RunUMAP</a:t>
            </a:r>
            <a:endParaRPr lang="en-US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338185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619240" y="2870835"/>
            <a:ext cx="1718945" cy="104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FindNeighbors+ FindClusters</a:t>
            </a:r>
            <a:endParaRPr lang="en-US" altLang="en-US" sz="1600"/>
          </a:p>
        </p:txBody>
      </p:sp>
      <p:cxnSp>
        <p:nvCxnSpPr>
          <p:cNvPr id="19" name="Straight Arrow Connector 18"/>
          <p:cNvCxnSpPr>
            <a:stCxn id="12" idx="0"/>
            <a:endCxn id="17" idx="2"/>
          </p:cNvCxnSpPr>
          <p:nvPr/>
        </p:nvCxnSpPr>
        <p:spPr>
          <a:xfrm flipV="true">
            <a:off x="7479030" y="3912235"/>
            <a:ext cx="0" cy="762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526270" y="2870835"/>
            <a:ext cx="1718945" cy="104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FindAllMarkers</a:t>
            </a:r>
            <a:endParaRPr lang="en-US" altLang="en-US" sz="16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343900" y="3381375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/>
          <p:cNvSpPr>
            <a:spLocks noGrp="true"/>
          </p:cNvSpPr>
          <p:nvPr>
            <p:ph type="title"/>
          </p:nvPr>
        </p:nvSpPr>
        <p:spPr>
          <a:xfrm>
            <a:off x="111760" y="258445"/>
            <a:ext cx="11587480" cy="1325880"/>
          </a:xfrm>
        </p:spPr>
        <p:txBody>
          <a:bodyPr/>
          <a:p>
            <a:pPr algn="ctr"/>
            <a:r>
              <a:rPr lang="en-US" altLang="en-US">
                <a:sym typeface="+mn-ea"/>
              </a:rPr>
              <a:t>Preprocessing with Seurat</a:t>
            </a:r>
            <a:endParaRPr lang="en-US" altLang="en-US"/>
          </a:p>
        </p:txBody>
      </p:sp>
      <p:cxnSp>
        <p:nvCxnSpPr>
          <p:cNvPr id="2" name="Elbow Connector 1"/>
          <p:cNvCxnSpPr/>
          <p:nvPr/>
        </p:nvCxnSpPr>
        <p:spPr>
          <a:xfrm rot="16200000" flipH="true">
            <a:off x="7476490" y="-38100"/>
            <a:ext cx="10160" cy="5808345"/>
          </a:xfrm>
          <a:prstGeom prst="bentConnector3">
            <a:avLst>
              <a:gd name="adj1" fmla="val -23468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ScaleData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Z-score transform each variable gene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Only OK because we selected highly-variable genes first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Gives more weights to markers of rare populations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6458585" y="4456430"/>
            <a:ext cx="2040255" cy="1478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seurat</a:t>
            </a:r>
            <a:r>
              <a:rPr lang="en-US" altLang="en-US">
                <a:sym typeface="+mn-ea"/>
              </a:rPr>
              <a:t>_object </a:t>
            </a:r>
            <a:r>
              <a:rPr lang="en-US"/>
              <a:t>= NormalizeData(</a:t>
            </a:r>
            <a:r>
              <a:rPr lang="en-US" altLang="en-US"/>
              <a:t>counts_matrix</a:t>
            </a:r>
            <a:r>
              <a:rPr lang="en-US"/>
              <a:t>) %&gt;% FindVariableFeatures() %&gt;%</a:t>
            </a:r>
            <a:endParaRPr lang="en-US"/>
          </a:p>
          <a:p>
            <a:pPr marL="0" indent="0">
              <a:buNone/>
            </a:pPr>
            <a:r>
              <a:rPr lang="en-US" altLang="en-US"/>
              <a:t>		</a:t>
            </a:r>
            <a:r>
              <a:rPr lang="en-US"/>
              <a:t>ScaleData() %&gt;% RunPCA()</a:t>
            </a:r>
            <a:endParaRPr lang="en-US"/>
          </a:p>
          <a:p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071880" y="2860675"/>
            <a:ext cx="1207770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Counts</a:t>
            </a:r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717925" y="2860675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/>
              <a:t>NormalizeData</a:t>
            </a:r>
            <a:endParaRPr lang="en-US" sz="1600"/>
          </a:p>
          <a:p>
            <a:pPr marL="91440" indent="-91440" algn="l" fontAlgn="auto">
              <a:buFont typeface="Arial" panose="020B0604020202020204" pitchFamily="34" charset="0"/>
              <a:buChar char="•"/>
            </a:pPr>
            <a:r>
              <a:rPr lang="en-US" sz="1600"/>
              <a:t>“Library size”</a:t>
            </a:r>
            <a:endParaRPr lang="en-US" sz="1600"/>
          </a:p>
          <a:p>
            <a:pPr marL="91440" indent="-91440" algn="l" fontAlgn="auto">
              <a:buFont typeface="Arial" panose="020B0604020202020204" pitchFamily="34" charset="0"/>
              <a:buChar char="•"/>
            </a:pPr>
            <a:r>
              <a:rPr lang="en-US" altLang="en-US" sz="1600"/>
              <a:t>“Var. stabiliz.”</a:t>
            </a:r>
            <a:endParaRPr lang="en-US" altLang="en-US" sz="1600"/>
          </a:p>
        </p:txBody>
      </p:sp>
      <p:sp>
        <p:nvSpPr>
          <p:cNvPr id="6" name="Rounded Rectangle 5"/>
          <p:cNvSpPr/>
          <p:nvPr/>
        </p:nvSpPr>
        <p:spPr>
          <a:xfrm>
            <a:off x="81661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Variable features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“High” CV</a:t>
            </a:r>
            <a:endParaRPr lang="en-US" alt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3717925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ScaleData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Z-score</a:t>
            </a:r>
            <a:endParaRPr lang="en-US" altLang="en-US" sz="160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279650" y="3381375"/>
            <a:ext cx="1438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675765" y="3902075"/>
            <a:ext cx="635" cy="77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35555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577715" y="3902075"/>
            <a:ext cx="0" cy="77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61924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RunPCA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Approx. SVD</a:t>
            </a:r>
            <a:endParaRPr lang="en-US" alt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36870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52627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RunUMAP</a:t>
            </a:r>
            <a:endParaRPr lang="en-US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338185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619240" y="2870835"/>
            <a:ext cx="1718945" cy="104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FindNeighbors+ FindClusters</a:t>
            </a:r>
            <a:endParaRPr lang="en-US" altLang="en-US" sz="1600"/>
          </a:p>
        </p:txBody>
      </p:sp>
      <p:cxnSp>
        <p:nvCxnSpPr>
          <p:cNvPr id="19" name="Straight Arrow Connector 18"/>
          <p:cNvCxnSpPr>
            <a:stCxn id="12" idx="0"/>
            <a:endCxn id="17" idx="2"/>
          </p:cNvCxnSpPr>
          <p:nvPr/>
        </p:nvCxnSpPr>
        <p:spPr>
          <a:xfrm flipV="true">
            <a:off x="7479030" y="3912235"/>
            <a:ext cx="0" cy="762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526270" y="2870835"/>
            <a:ext cx="1718945" cy="104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FindAllMarkers</a:t>
            </a:r>
            <a:endParaRPr lang="en-US" altLang="en-US" sz="16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343900" y="3381375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/>
          <p:cNvSpPr>
            <a:spLocks noGrp="true"/>
          </p:cNvSpPr>
          <p:nvPr>
            <p:ph type="title"/>
          </p:nvPr>
        </p:nvSpPr>
        <p:spPr>
          <a:xfrm>
            <a:off x="111760" y="258445"/>
            <a:ext cx="11587480" cy="1325880"/>
          </a:xfrm>
        </p:spPr>
        <p:txBody>
          <a:bodyPr/>
          <a:p>
            <a:pPr algn="ctr"/>
            <a:r>
              <a:rPr lang="en-US" altLang="en-US">
                <a:sym typeface="+mn-ea"/>
              </a:rPr>
              <a:t>Preprocessing with Seurat</a:t>
            </a:r>
            <a:endParaRPr lang="en-US" altLang="en-US"/>
          </a:p>
        </p:txBody>
      </p:sp>
      <p:cxnSp>
        <p:nvCxnSpPr>
          <p:cNvPr id="2" name="Elbow Connector 1"/>
          <p:cNvCxnSpPr/>
          <p:nvPr/>
        </p:nvCxnSpPr>
        <p:spPr>
          <a:xfrm rot="16200000" flipH="true">
            <a:off x="7476490" y="-38100"/>
            <a:ext cx="10160" cy="5808345"/>
          </a:xfrm>
          <a:prstGeom prst="bentConnector3">
            <a:avLst>
              <a:gd name="adj1" fmla="val -23468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PCA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Instead of the complete PCA, use approximate and truncated SVD.</a:t>
            </a:r>
            <a:endParaRPr lang="en-US" altLang="en-US"/>
          </a:p>
          <a:p>
            <a:r>
              <a:rPr lang="en-US" altLang="en-US"/>
              <a:t>Identify only a given number of PCs</a:t>
            </a:r>
            <a:endParaRPr lang="en-US" altLang="en-US"/>
          </a:p>
          <a:p>
            <a:r>
              <a:rPr lang="en-US" altLang="en-US"/>
              <a:t>Approximation is close to PCs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9365615" y="4456430"/>
            <a:ext cx="2040255" cy="1478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seurat</a:t>
            </a:r>
            <a:r>
              <a:rPr lang="en-US" altLang="en-US">
                <a:sym typeface="+mn-ea"/>
              </a:rPr>
              <a:t>_object </a:t>
            </a:r>
            <a:r>
              <a:rPr lang="en-US"/>
              <a:t>= NormalizeData(</a:t>
            </a:r>
            <a:r>
              <a:rPr lang="en-US" altLang="en-US"/>
              <a:t>counts_matrix</a:t>
            </a:r>
            <a:r>
              <a:rPr lang="en-US"/>
              <a:t>) %&gt;% FindVariableFeatures() %&gt;%</a:t>
            </a:r>
            <a:endParaRPr lang="en-US"/>
          </a:p>
          <a:p>
            <a:pPr marL="0" indent="0">
              <a:buNone/>
            </a:pPr>
            <a:r>
              <a:rPr lang="en-US" altLang="en-US"/>
              <a:t>		</a:t>
            </a:r>
            <a:r>
              <a:rPr lang="en-US"/>
              <a:t>ScaleData() %&gt;% RunPCA()</a:t>
            </a:r>
            <a:endParaRPr lang="en-US"/>
          </a:p>
          <a:p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071880" y="2860675"/>
            <a:ext cx="1207770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Counts</a:t>
            </a:r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717925" y="2860675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/>
              <a:t>NormalizeData</a:t>
            </a:r>
            <a:endParaRPr lang="en-US" sz="1600"/>
          </a:p>
          <a:p>
            <a:pPr marL="91440" indent="-91440" algn="l" fontAlgn="auto">
              <a:buFont typeface="Arial" panose="020B0604020202020204" pitchFamily="34" charset="0"/>
              <a:buChar char="•"/>
            </a:pPr>
            <a:r>
              <a:rPr lang="en-US" sz="1600"/>
              <a:t>“Library size”</a:t>
            </a:r>
            <a:endParaRPr lang="en-US" sz="1600"/>
          </a:p>
          <a:p>
            <a:pPr marL="91440" indent="-91440" algn="l" fontAlgn="auto">
              <a:buFont typeface="Arial" panose="020B0604020202020204" pitchFamily="34" charset="0"/>
              <a:buChar char="•"/>
            </a:pPr>
            <a:r>
              <a:rPr lang="en-US" altLang="en-US" sz="1600"/>
              <a:t>“Var. stabiliz.”</a:t>
            </a:r>
            <a:endParaRPr lang="en-US" altLang="en-US" sz="1600"/>
          </a:p>
        </p:txBody>
      </p:sp>
      <p:sp>
        <p:nvSpPr>
          <p:cNvPr id="6" name="Rounded Rectangle 5"/>
          <p:cNvSpPr/>
          <p:nvPr/>
        </p:nvSpPr>
        <p:spPr>
          <a:xfrm>
            <a:off x="81661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Variable features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“High” CV</a:t>
            </a:r>
            <a:endParaRPr lang="en-US" alt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3717925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ScaleData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Z-score</a:t>
            </a:r>
            <a:endParaRPr lang="en-US" altLang="en-US" sz="160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279650" y="3381375"/>
            <a:ext cx="1438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675765" y="3902075"/>
            <a:ext cx="635" cy="77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35555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577715" y="3902075"/>
            <a:ext cx="0" cy="77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61924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RunPCA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Approx. SVD</a:t>
            </a:r>
            <a:endParaRPr lang="en-US" alt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36870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52627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RunUMAP</a:t>
            </a:r>
            <a:endParaRPr lang="en-US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338185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619240" y="2870835"/>
            <a:ext cx="1718945" cy="104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FindNeighbors+ FindClusters</a:t>
            </a:r>
            <a:endParaRPr lang="en-US" altLang="en-US" sz="1600"/>
          </a:p>
        </p:txBody>
      </p:sp>
      <p:cxnSp>
        <p:nvCxnSpPr>
          <p:cNvPr id="19" name="Straight Arrow Connector 18"/>
          <p:cNvCxnSpPr>
            <a:stCxn id="12" idx="0"/>
            <a:endCxn id="17" idx="2"/>
          </p:cNvCxnSpPr>
          <p:nvPr/>
        </p:nvCxnSpPr>
        <p:spPr>
          <a:xfrm flipV="true">
            <a:off x="7479030" y="3912235"/>
            <a:ext cx="0" cy="762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526270" y="2870835"/>
            <a:ext cx="1718945" cy="104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FindAllMarkers</a:t>
            </a:r>
            <a:endParaRPr lang="en-US" altLang="en-US" sz="16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343900" y="3381375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/>
          <p:cNvSpPr>
            <a:spLocks noGrp="true"/>
          </p:cNvSpPr>
          <p:nvPr>
            <p:ph type="title"/>
          </p:nvPr>
        </p:nvSpPr>
        <p:spPr>
          <a:xfrm>
            <a:off x="111760" y="258445"/>
            <a:ext cx="11587480" cy="1325880"/>
          </a:xfrm>
        </p:spPr>
        <p:txBody>
          <a:bodyPr/>
          <a:p>
            <a:pPr algn="ctr"/>
            <a:r>
              <a:rPr lang="en-US" altLang="en-US">
                <a:sym typeface="+mn-ea"/>
              </a:rPr>
              <a:t>Preprocessing with Seurat</a:t>
            </a:r>
            <a:endParaRPr lang="en-US" altLang="en-US"/>
          </a:p>
        </p:txBody>
      </p:sp>
      <p:cxnSp>
        <p:nvCxnSpPr>
          <p:cNvPr id="2" name="Elbow Connector 1"/>
          <p:cNvCxnSpPr/>
          <p:nvPr/>
        </p:nvCxnSpPr>
        <p:spPr>
          <a:xfrm rot="16200000" flipH="true">
            <a:off x="7476490" y="-38100"/>
            <a:ext cx="10160" cy="5808345"/>
          </a:xfrm>
          <a:prstGeom prst="bentConnector3">
            <a:avLst>
              <a:gd name="adj1" fmla="val -23468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RunUMAP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cosine distance</a:t>
            </a:r>
            <a:r>
              <a:rPr lang="fr-FR" altLang="en-US"/>
              <a:t> ( = Pearson on centered data</a:t>
            </a:r>
            <a:r>
              <a:rPr lang="en-US" altLang="fr-FR"/>
              <a:t>, which is the case for PCA</a:t>
            </a:r>
            <a:r>
              <a:rPr lang="fr-FR" altLang="en-US"/>
              <a:t>)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n_neighbors = 30L</a:t>
            </a:r>
            <a:endParaRPr lang="en-US" altLang="en-US"/>
          </a:p>
          <a:p>
            <a:r>
              <a:rPr lang="en-US" altLang="en-US"/>
              <a:t>min_dist = 0.3</a:t>
            </a:r>
            <a:endParaRPr lang="en-US" altLang="en-US"/>
          </a:p>
        </p:txBody>
      </p:sp>
      <p:pic>
        <p:nvPicPr>
          <p:cNvPr id="4" name="Picture 3" descr="Screenshot from 2020-11-03 21-41-0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2372995"/>
            <a:ext cx="4705350" cy="103505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9557385" y="6177280"/>
            <a:ext cx="17056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Sources: Wikipedia</a:t>
            </a:r>
            <a:endParaRPr lang="en-US" altLang="en-US" sz="1400"/>
          </a:p>
        </p:txBody>
      </p:sp>
      <p:pic>
        <p:nvPicPr>
          <p:cNvPr id="6" name="Picture 5" descr="Screenshot from 2020-11-03 21-42-1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920" y="2379345"/>
            <a:ext cx="441007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ectangle 32"/>
          <p:cNvSpPr/>
          <p:nvPr/>
        </p:nvSpPr>
        <p:spPr>
          <a:xfrm>
            <a:off x="695325" y="4589145"/>
            <a:ext cx="1965960" cy="1199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6595" y="2683510"/>
            <a:ext cx="4862195" cy="1499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96640" y="4182110"/>
            <a:ext cx="4994275" cy="1689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>
                <a:sym typeface="+mn-ea"/>
              </a:rPr>
              <a:t>Preprocessing with Seurat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736600"/>
          </a:xfrm>
        </p:spPr>
        <p:txBody>
          <a:bodyPr/>
          <a:p>
            <a:r>
              <a:rPr lang="en-US"/>
              <a:t>d_seurat = NormalizeData(d_seurat) %&gt;% FindVariableFeatures() %&gt;% ScaleData() %&gt;% RunPCA(verbose = FALSE)</a:t>
            </a:r>
            <a:endParaRPr lang="en-US"/>
          </a:p>
          <a:p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071880" y="2860675"/>
            <a:ext cx="1207770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Counts</a:t>
            </a:r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717925" y="2860675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/>
              <a:t>NormalizeData</a:t>
            </a:r>
            <a:endParaRPr 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“Library size”</a:t>
            </a:r>
            <a:endParaRPr 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log(1+x)</a:t>
            </a:r>
            <a:endParaRPr lang="en-US" sz="1600"/>
          </a:p>
        </p:txBody>
      </p:sp>
      <p:sp>
        <p:nvSpPr>
          <p:cNvPr id="6" name="Rounded Rectangle 5"/>
          <p:cNvSpPr/>
          <p:nvPr/>
        </p:nvSpPr>
        <p:spPr>
          <a:xfrm>
            <a:off x="81661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Variable features</a:t>
            </a:r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717925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ScaleData</a:t>
            </a:r>
            <a:endParaRPr lang="en-US" altLang="en-US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279650" y="3381375"/>
            <a:ext cx="1438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675765" y="3902075"/>
            <a:ext cx="635" cy="77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35555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577715" y="3902075"/>
            <a:ext cx="0" cy="77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61924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RunPCA</a:t>
            </a:r>
            <a:endParaRPr lang="en-US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36870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52627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RunUMAP</a:t>
            </a:r>
            <a:endParaRPr lang="en-US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338185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619240" y="2870835"/>
            <a:ext cx="1718945" cy="104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FindNeighbors+ FindClusters</a:t>
            </a:r>
            <a:endParaRPr lang="en-US" altLang="en-US" sz="1600"/>
          </a:p>
        </p:txBody>
      </p:sp>
      <p:cxnSp>
        <p:nvCxnSpPr>
          <p:cNvPr id="19" name="Straight Arrow Connector 18"/>
          <p:cNvCxnSpPr>
            <a:stCxn id="12" idx="0"/>
            <a:endCxn id="17" idx="2"/>
          </p:cNvCxnSpPr>
          <p:nvPr/>
        </p:nvCxnSpPr>
        <p:spPr>
          <a:xfrm flipV="true">
            <a:off x="7479030" y="3912235"/>
            <a:ext cx="0" cy="762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526270" y="2870835"/>
            <a:ext cx="1718945" cy="104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FindAllMarkers</a:t>
            </a:r>
            <a:endParaRPr lang="en-US" altLang="en-US" sz="16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343900" y="3381375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3953510" y="5871845"/>
            <a:ext cx="3903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Can be replaced by GLM-PCA</a:t>
            </a:r>
            <a:endParaRPr lang="en-US" altLang="en-US"/>
          </a:p>
          <a:p>
            <a:pPr algn="ctr"/>
            <a:r>
              <a:rPr lang="en-US" altLang="en-US"/>
              <a:t>(approximated by</a:t>
            </a:r>
            <a:endParaRPr lang="en-US" altLang="en-US"/>
          </a:p>
          <a:p>
            <a:pPr algn="ctr"/>
            <a:r>
              <a:rPr lang="en-US" altLang="en-US"/>
              <a:t>PCA on binomial deviance residuals)</a:t>
            </a:r>
            <a:endParaRPr lang="en-US" altLang="en-US"/>
          </a:p>
        </p:txBody>
      </p:sp>
      <p:sp>
        <p:nvSpPr>
          <p:cNvPr id="31" name="Text Box 30"/>
          <p:cNvSpPr txBox="true"/>
          <p:nvPr/>
        </p:nvSpPr>
        <p:spPr>
          <a:xfrm>
            <a:off x="276860" y="5871845"/>
            <a:ext cx="2799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Can be replaced by</a:t>
            </a:r>
            <a:endParaRPr lang="en-US" altLang="en-US"/>
          </a:p>
          <a:p>
            <a:pPr algn="ctr"/>
            <a:r>
              <a:rPr lang="en-US" altLang="en-US"/>
              <a:t>highly deviant multinomial</a:t>
            </a:r>
            <a:endParaRPr lang="en-US" altLang="en-US"/>
          </a:p>
          <a:p>
            <a:pPr algn="ctr"/>
            <a:r>
              <a:rPr lang="en-US" altLang="en-US"/>
              <a:t>residuals (gene-wise)</a:t>
            </a:r>
            <a:endParaRPr lang="en-US" altLang="en-US"/>
          </a:p>
        </p:txBody>
      </p:sp>
      <p:sp>
        <p:nvSpPr>
          <p:cNvPr id="16" name="Text Box 15"/>
          <p:cNvSpPr txBox="true"/>
          <p:nvPr/>
        </p:nvSpPr>
        <p:spPr>
          <a:xfrm>
            <a:off x="8149590" y="6254115"/>
            <a:ext cx="3950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en-US">
                <a:sym typeface="+mn-ea"/>
              </a:rPr>
              <a:t>Townes et al., Genome Biology, 2019</a:t>
            </a:r>
            <a:endParaRPr lang="en-US"/>
          </a:p>
        </p:txBody>
      </p:sp>
      <p:cxnSp>
        <p:nvCxnSpPr>
          <p:cNvPr id="18" name="Elbow Connector 17"/>
          <p:cNvCxnSpPr/>
          <p:nvPr/>
        </p:nvCxnSpPr>
        <p:spPr>
          <a:xfrm rot="16200000" flipH="true">
            <a:off x="7476490" y="-38100"/>
            <a:ext cx="10160" cy="5808345"/>
          </a:xfrm>
          <a:prstGeom prst="bentConnector3">
            <a:avLst>
              <a:gd name="adj1" fmla="val -23468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Multinomial model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Multinomial: extension of the binomial to outcomes with J levels</a:t>
            </a:r>
            <a:endParaRPr lang="en-US" altLang="en-US"/>
          </a:p>
          <a:p>
            <a:r>
              <a:rPr lang="en-US" altLang="en-US">
                <a:sym typeface="+mn-ea"/>
              </a:rPr>
              <a:t>roll a J-sided dice n times and </a:t>
            </a:r>
            <a:r>
              <a:rPr lang="" altLang="en-US">
                <a:sym typeface="+mn-ea"/>
              </a:rPr>
              <a:t>tally </a:t>
            </a:r>
            <a:r>
              <a:rPr lang="en-US" altLang="en-US">
                <a:sym typeface="+mn-ea"/>
              </a:rPr>
              <a:t>the roll values</a:t>
            </a:r>
            <a:endParaRPr lang="en-US" altLang="en-US">
              <a:sym typeface="+mn-ea"/>
            </a:endParaRPr>
          </a:p>
          <a:p>
            <a:endParaRPr lang="en-US" altLang="en-US"/>
          </a:p>
          <a:p>
            <a:r>
              <a:rPr lang="" altLang="en-US">
                <a:sym typeface="+mn-ea"/>
              </a:rPr>
              <a:t>Dice faces = the genes (J total)</a:t>
            </a:r>
            <a:endParaRPr lang="" altLang="en-US">
              <a:sym typeface="+mn-ea"/>
            </a:endParaRPr>
          </a:p>
          <a:p>
            <a:r>
              <a:rPr lang="" altLang="en-US"/>
              <a:t>Number of rolls = </a:t>
            </a:r>
            <a:r>
              <a:rPr lang="en-US" altLang="en-US"/>
              <a:t>“</a:t>
            </a:r>
            <a:r>
              <a:rPr lang="" altLang="en-US"/>
              <a:t>cell </a:t>
            </a:r>
            <a:r>
              <a:rPr lang="en-US" altLang="en-US"/>
              <a:t>library size”</a:t>
            </a:r>
            <a:endParaRPr lang="en-US" altLang="en-US"/>
          </a:p>
          <a:p>
            <a:endParaRPr lang="en-US" altLang="en-US"/>
          </a:p>
          <a:p>
            <a:r>
              <a:rPr lang="" altLang="en-US"/>
              <a:t>Drawing from a pool of transcripts with replacement.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Replacement is wrong but approximately correct since the library size is much less than the number of transcripts in the cell?</a:t>
            </a:r>
            <a:endParaRPr lang="en-US" altLang="en-US"/>
          </a:p>
          <a:p>
            <a:endParaRPr lang="" altLang="en-US"/>
          </a:p>
        </p:txBody>
      </p:sp>
      <p:sp>
        <p:nvSpPr>
          <p:cNvPr id="16" name="Text Box 15"/>
          <p:cNvSpPr txBox="true"/>
          <p:nvPr/>
        </p:nvSpPr>
        <p:spPr>
          <a:xfrm>
            <a:off x="8149590" y="6254115"/>
            <a:ext cx="3950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en-US">
                <a:sym typeface="+mn-ea"/>
              </a:rPr>
              <a:t>Townes et al., Genome Biology, 2019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Approximate GLM-PCA vs Seurat</a:t>
            </a:r>
            <a:endParaRPr lang="en-US" altLang="en-US"/>
          </a:p>
        </p:txBody>
      </p:sp>
      <p:pic>
        <p:nvPicPr>
          <p:cNvPr id="4" name="Picture 3" descr="/home/etienne/data/single_cell_datasets_maxime/batch_correction/graphs/UMAP on residuals.pngUMAP on residuals"/>
          <p:cNvPicPr>
            <a:picLocks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38300" y="1584325"/>
            <a:ext cx="8534400" cy="426720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887085" y="6064250"/>
            <a:ext cx="6202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Ref: </a:t>
            </a:r>
            <a:r>
              <a:rPr lang="en-US" altLang="en-US">
                <a:sym typeface="+mn-ea"/>
              </a:rPr>
              <a:t>Townes et al., Genome Biology, 2019</a:t>
            </a:r>
            <a:endParaRPr lang="en-US" altLang="en-US"/>
          </a:p>
          <a:p>
            <a:pPr algn="l"/>
            <a:r>
              <a:rPr lang="en-US" altLang="en-US"/>
              <a:t>Code for residuals: https://github.com/willtownes/scrna2019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Take homes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Check “library sizes” if you’re using Seurat, if they’re far from 10,000, change the scale factor.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log(1+x) seems to be mostly about outlier count entries.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Seurat is great for inspiration and quick analysis, not so much for developping new methods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Lots of heuristics, statistical models that relate to the data generation procedure are reassuring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Why should you care?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Seurat is great to quickly analyze your data!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You should however be wary to not use it as a black box.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Open questions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Motivation for log(1+x) transformation?</a:t>
            </a:r>
            <a:r>
              <a:rPr lang="" altLang="en-US"/>
              <a:t> Is it all about outlier entries? Any alternative?</a:t>
            </a:r>
            <a:endParaRPr lang="" altLang="en-US"/>
          </a:p>
          <a:p>
            <a:endParaRPr lang="en-US" altLang="en-US"/>
          </a:p>
          <a:p>
            <a:r>
              <a:rPr lang="en-US" altLang="en-US"/>
              <a:t>Discrepancy between finding highly-variable features on the count matrix instead of the normalized matrix?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How dependent are these aspects on the technology used?</a:t>
            </a: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Thanks!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Questions ?</a:t>
            </a: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NormalizeData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>
              <a:sym typeface="+mn-ea"/>
            </a:endParaRPr>
          </a:p>
          <a:p>
            <a:r>
              <a:rPr lang="en-US"/>
              <a:t>xp = x$counts</a:t>
            </a:r>
            <a:endParaRPr lang="en-US"/>
          </a:p>
          <a:p>
            <a:r>
              <a:rPr lang="en-US"/>
              <a:t>xp_norm = x$counts %*% Diagonal(x = scale_factor/colSums(xp))</a:t>
            </a:r>
            <a:endParaRPr lang="en-US"/>
          </a:p>
          <a:p>
            <a:r>
              <a:rPr lang="en-US"/>
              <a:t>xp_norm@x = log(1 + xp_norm@x)</a:t>
            </a:r>
            <a:endParaRPr 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FindVariableFeatures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3373120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000"/>
              <a:t>xp = d$counts ## </a:t>
            </a:r>
            <a:r>
              <a:rPr lang="en-US" altLang="en-US" sz="1000"/>
              <a:t>Raw counts</a:t>
            </a:r>
            <a:endParaRPr lang="en-US" altLang="en-US" sz="1000"/>
          </a:p>
          <a:p>
            <a:pPr marL="0" indent="0">
              <a:buNone/>
            </a:pPr>
            <a:r>
              <a:rPr lang="en-US" sz="1000"/>
              <a:t>means = rowMeans(xp)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vars = apply(xp, 1, var)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not.const = vars &gt; 0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hvg.info = data.frame(mean = means, variance = vars)</a:t>
            </a:r>
            <a:endParaRPr lang="en-US" sz="1000"/>
          </a:p>
          <a:p>
            <a:pPr marL="0" indent="0">
              <a:buNone/>
            </a:pPr>
            <a:r>
              <a:rPr lang="en-US" sz="1000" b="1"/>
              <a:t>fit = loess(log10(variance) ~ log10(mean), data = subset(hvg.info, not.const), span = 0.3)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hvg.info$variance.expected = 0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hvg.info$variance.expected[not.const] = 10^fit$fitted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hvg.info$variance.standardized = 0 ## Below. Defined in Seurat:::SparseRowVarStd (https://github.com/satijalab/seurat/blob/master/src/data_manipulation.cpp)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</a:t>
            </a:r>
            <a:endParaRPr lang="en-US" sz="1000"/>
          </a:p>
        </p:txBody>
      </p:sp>
      <p:sp>
        <p:nvSpPr>
          <p:cNvPr id="4" name="Content Placeholder 2"/>
          <p:cNvSpPr>
            <a:spLocks noGrp="true"/>
          </p:cNvSpPr>
          <p:nvPr/>
        </p:nvSpPr>
        <p:spPr>
          <a:xfrm>
            <a:off x="4218940" y="1825625"/>
            <a:ext cx="337312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/>
              <a:t>clip.max = sqrt(ncol(xp))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xp_varstd = xp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tmp = split(xp_varstd@x, xp_varstd@i) ## Split expression matrix row-wise (genes)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varstd = lapply(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    seq.int(length(tmp)),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    function(i){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        mu = hvg.info$mean[not.const][i]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        sigma = sqrt(hvg.info$variance.expected[not.const][i])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       </a:t>
            </a:r>
            <a:r>
              <a:rPr lang="en-US" sz="1000" b="1"/>
              <a:t> res = ((tmp[[i]] - mu) / sigma)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        res = sapply(res, min, clip.max)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        res = res^2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        colSum = sum(res)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        nZeros = ncol(xp_varstd) - length(tmp)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        colSum = colSum + nZeros*(mu/sigma)^2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        colSum / (ncol(xp_varstd) - 1)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    }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)</a:t>
            </a:r>
            <a:endParaRPr lang="en-US" sz="1000"/>
          </a:p>
        </p:txBody>
      </p:sp>
      <p:sp>
        <p:nvSpPr>
          <p:cNvPr id="5" name="Content Placeholder 2"/>
          <p:cNvSpPr>
            <a:spLocks noGrp="true"/>
          </p:cNvSpPr>
          <p:nvPr/>
        </p:nvSpPr>
        <p:spPr>
          <a:xfrm>
            <a:off x="8543290" y="1825625"/>
            <a:ext cx="337312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/>
              <a:t>    hvg.info$variance.standardized[not.const] = unlist(varstd)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hvg = hvg.info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hvg = hvg[order(hvg$variance.standardized, decreasing = TRUE), ]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    hvg = rownames(hvg)[1:(min(nrow(hvg), 2000))]</a:t>
            </a:r>
            <a:endParaRPr lang="en-US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ScaleData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/>
              <a:t>If present, subsets on variable features and ignores the rest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 xp_scaled = as.matrix(d$normalized_counts[hvg, ])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xp_scaled = t(xp_scaled)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w = apply(xp_scaled, 2, sd) &gt; 0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xp_scaled = scale(xp_scaled[, w])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xp_scaled = t(xp_scaled)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</a:t>
            </a: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PCA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svd = irlba(t(xp_scaled), nv = 50, nu = 0, centers = colSums(t(xp_scaled)))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pca = t(xp_scaled) %*% svd$v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pca = as.matrix(pca)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 cells are unlikely to transdifferentiate into neutrophils ...</a:t>
            </a:r>
            <a:endParaRPr lang="en-US" altLang="en-US"/>
          </a:p>
        </p:txBody>
      </p:sp>
      <p:pic>
        <p:nvPicPr>
          <p:cNvPr id="4" name="Picture 3" descr="Screenshot from 2020-11-03 21-55-0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94170" y="3408045"/>
            <a:ext cx="5288280" cy="889000"/>
          </a:xfrm>
          <a:prstGeom prst="rect">
            <a:avLst/>
          </a:prstGeom>
        </p:spPr>
      </p:pic>
      <p:pic>
        <p:nvPicPr>
          <p:cNvPr id="5" name="Picture 4" descr="Screenshot from 2020-11-03 21-59-0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059940"/>
            <a:ext cx="5522595" cy="394335"/>
          </a:xfrm>
          <a:prstGeom prst="rect">
            <a:avLst/>
          </a:prstGeom>
        </p:spPr>
      </p:pic>
      <p:pic>
        <p:nvPicPr>
          <p:cNvPr id="6" name="Picture 5" descr="Screenshot from 2020-11-03 21-59-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66060"/>
            <a:ext cx="4076700" cy="388239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7513320" y="5852795"/>
            <a:ext cx="3649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Wilk et al, Nature Medicine, 2020</a:t>
            </a:r>
            <a:endParaRPr lang="en-US" altLang="en-US"/>
          </a:p>
          <a:p>
            <a:pPr algn="l"/>
            <a:r>
              <a:rPr lang="en-US" altLang="en-US"/>
              <a:t>Alquicira-Hernandez et al, preprint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Seurat can have an unexpected behaviour</a:t>
            </a:r>
            <a:endParaRPr lang="en-US" altLang="en-US"/>
          </a:p>
        </p:txBody>
      </p:sp>
      <p:pic>
        <p:nvPicPr>
          <p:cNvPr id="7" name="Picture 6" descr="Screenshot from 2020-11-03 22-02-49"/>
          <p:cNvPicPr>
            <a:picLocks noChangeAspect="true"/>
          </p:cNvPicPr>
          <p:nvPr/>
        </p:nvPicPr>
        <p:blipFill>
          <a:blip r:embed="rId1"/>
          <a:srcRect l="2346" r="71401"/>
          <a:stretch>
            <a:fillRect/>
          </a:stretch>
        </p:blipFill>
        <p:spPr>
          <a:xfrm>
            <a:off x="7805420" y="2999105"/>
            <a:ext cx="2229485" cy="2767965"/>
          </a:xfrm>
          <a:prstGeom prst="rect">
            <a:avLst/>
          </a:prstGeom>
        </p:spPr>
      </p:pic>
      <p:pic>
        <p:nvPicPr>
          <p:cNvPr id="10" name="Picture 9" descr="Screenshot from 2020-11-03 22-17-4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752600"/>
            <a:ext cx="3815477" cy="996696"/>
          </a:xfrm>
          <a:prstGeom prst="rect">
            <a:avLst/>
          </a:prstGeom>
        </p:spPr>
      </p:pic>
      <p:pic>
        <p:nvPicPr>
          <p:cNvPr id="13" name="Picture 12" descr="Screenshot from 2020-11-03 22-25-5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2816225"/>
            <a:ext cx="4076700" cy="3801110"/>
          </a:xfrm>
          <a:prstGeom prst="rect">
            <a:avLst/>
          </a:prstGeom>
        </p:spPr>
      </p:pic>
      <p:sp>
        <p:nvSpPr>
          <p:cNvPr id="14" name="Up Arrow 13"/>
          <p:cNvSpPr/>
          <p:nvPr/>
        </p:nvSpPr>
        <p:spPr>
          <a:xfrm>
            <a:off x="9086215" y="5271770"/>
            <a:ext cx="76200" cy="92202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9546590" y="5699125"/>
            <a:ext cx="75565" cy="49530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9770110" y="5351145"/>
            <a:ext cx="76200" cy="84201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8184515" y="6194425"/>
            <a:ext cx="279908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en-US"/>
              <a:t>Methods ran using Seurat</a:t>
            </a:r>
            <a:endParaRPr lang="en-US" altLang="en-US"/>
          </a:p>
        </p:txBody>
      </p:sp>
      <p:pic>
        <p:nvPicPr>
          <p:cNvPr id="3" name="Picture 2" descr="Screenshot from 2020-11-04 19-37-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640" y="1752600"/>
            <a:ext cx="4041226" cy="9966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Rectangle 21"/>
          <p:cNvSpPr/>
          <p:nvPr/>
        </p:nvSpPr>
        <p:spPr>
          <a:xfrm>
            <a:off x="655320" y="2642235"/>
            <a:ext cx="2040255" cy="1478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seurat</a:t>
            </a:r>
            <a:r>
              <a:rPr lang="en-US" altLang="en-US">
                <a:sym typeface="+mn-ea"/>
              </a:rPr>
              <a:t>_object </a:t>
            </a:r>
            <a:r>
              <a:rPr lang="en-US"/>
              <a:t>= NormalizeData(</a:t>
            </a:r>
            <a:r>
              <a:rPr lang="en-US" altLang="en-US"/>
              <a:t>counts_matrix</a:t>
            </a:r>
            <a:r>
              <a:rPr lang="en-US"/>
              <a:t>) %&gt;% FindVariableFeatures() %&gt;%</a:t>
            </a:r>
            <a:endParaRPr lang="en-US"/>
          </a:p>
          <a:p>
            <a:pPr marL="0" indent="0">
              <a:buNone/>
            </a:pPr>
            <a:r>
              <a:rPr lang="en-US" altLang="en-US"/>
              <a:t>		</a:t>
            </a:r>
            <a:r>
              <a:rPr lang="en-US"/>
              <a:t>ScaleData() %&gt;% RunPCA()</a:t>
            </a:r>
            <a:endParaRPr lang="en-US"/>
          </a:p>
          <a:p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071880" y="2860675"/>
            <a:ext cx="1207770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Counts</a:t>
            </a:r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717925" y="2860675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/>
              <a:t>NormalizeData</a:t>
            </a:r>
            <a:endParaRPr lang="en-US" sz="1600"/>
          </a:p>
          <a:p>
            <a:pPr marL="91440" indent="-91440" algn="l" fontAlgn="auto">
              <a:buFont typeface="Arial" panose="020B0604020202020204" pitchFamily="34" charset="0"/>
              <a:buChar char="•"/>
            </a:pPr>
            <a:r>
              <a:rPr lang="en-US" sz="1600"/>
              <a:t>“Library size”</a:t>
            </a:r>
            <a:endParaRPr lang="en-US" sz="1600"/>
          </a:p>
          <a:p>
            <a:pPr marL="91440" indent="-91440" algn="l" fontAlgn="auto">
              <a:buFont typeface="Arial" panose="020B0604020202020204" pitchFamily="34" charset="0"/>
              <a:buChar char="•"/>
            </a:pPr>
            <a:r>
              <a:rPr lang="en-US" altLang="en-US" sz="1600"/>
              <a:t>“Var. stabiliz.”</a:t>
            </a:r>
            <a:endParaRPr lang="en-US" altLang="en-US" sz="1600"/>
          </a:p>
        </p:txBody>
      </p:sp>
      <p:sp>
        <p:nvSpPr>
          <p:cNvPr id="6" name="Rounded Rectangle 5"/>
          <p:cNvSpPr/>
          <p:nvPr/>
        </p:nvSpPr>
        <p:spPr>
          <a:xfrm>
            <a:off x="81661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Variable features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“High” CV</a:t>
            </a:r>
            <a:endParaRPr lang="en-US" alt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3717925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ScaleData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Z-score</a:t>
            </a:r>
            <a:endParaRPr lang="en-US" altLang="en-US" sz="160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279650" y="3381375"/>
            <a:ext cx="1438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675765" y="3902075"/>
            <a:ext cx="635" cy="77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35555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577715" y="3902075"/>
            <a:ext cx="0" cy="77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61924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RunPCA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Approx. SVD</a:t>
            </a:r>
            <a:endParaRPr lang="en-US" alt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36870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52627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RunUMAP</a:t>
            </a:r>
            <a:endParaRPr lang="en-US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338185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619240" y="2870835"/>
            <a:ext cx="1718945" cy="104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FindNeighbors+ FindClusters</a:t>
            </a:r>
            <a:endParaRPr lang="en-US" altLang="en-US" sz="1600"/>
          </a:p>
        </p:txBody>
      </p:sp>
      <p:cxnSp>
        <p:nvCxnSpPr>
          <p:cNvPr id="19" name="Straight Arrow Connector 18"/>
          <p:cNvCxnSpPr>
            <a:stCxn id="12" idx="0"/>
            <a:endCxn id="17" idx="2"/>
          </p:cNvCxnSpPr>
          <p:nvPr/>
        </p:nvCxnSpPr>
        <p:spPr>
          <a:xfrm flipV="true">
            <a:off x="7479030" y="3912235"/>
            <a:ext cx="0" cy="762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526270" y="2870835"/>
            <a:ext cx="1718945" cy="104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FindAllMarkers</a:t>
            </a:r>
            <a:endParaRPr lang="en-US" altLang="en-US" sz="16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343900" y="3381375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/>
          <p:cNvSpPr>
            <a:spLocks noGrp="true"/>
          </p:cNvSpPr>
          <p:nvPr>
            <p:ph type="title"/>
          </p:nvPr>
        </p:nvSpPr>
        <p:spPr>
          <a:xfrm>
            <a:off x="111760" y="258445"/>
            <a:ext cx="11587480" cy="1325880"/>
          </a:xfrm>
        </p:spPr>
        <p:txBody>
          <a:bodyPr/>
          <a:p>
            <a:pPr algn="ctr"/>
            <a:r>
              <a:rPr lang="en-US" altLang="en-US"/>
              <a:t>Preprocessing with Seurat</a:t>
            </a:r>
            <a:endParaRPr lang="en-US" altLang="en-US"/>
          </a:p>
        </p:txBody>
      </p:sp>
      <p:cxnSp>
        <p:nvCxnSpPr>
          <p:cNvPr id="16" name="Elbow Connector 15"/>
          <p:cNvCxnSpPr>
            <a:stCxn id="5" idx="0"/>
            <a:endCxn id="20" idx="0"/>
          </p:cNvCxnSpPr>
          <p:nvPr/>
        </p:nvCxnSpPr>
        <p:spPr>
          <a:xfrm rot="16200000" flipH="true">
            <a:off x="7476490" y="-38100"/>
            <a:ext cx="10160" cy="5808345"/>
          </a:xfrm>
          <a:prstGeom prst="bentConnector3">
            <a:avLst>
              <a:gd name="adj1" fmla="val -23468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Distribution of counts</a:t>
            </a:r>
            <a:endParaRPr lang="en-US" altLang="en-US"/>
          </a:p>
        </p:txBody>
      </p:sp>
      <p:pic>
        <p:nvPicPr>
          <p:cNvPr id="4" name="Picture 3" descr="/mnt/etienne/data/single_cell_datasets_maxime/batch_correction/graphs/quantiles/GSE110686.pngGSE110686"/>
          <p:cNvPicPr>
            <a:picLocks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19175" y="1724025"/>
            <a:ext cx="4572000" cy="4572000"/>
          </a:xfrm>
          <a:prstGeom prst="rect">
            <a:avLst/>
          </a:prstGeom>
        </p:spPr>
      </p:pic>
      <p:pic>
        <p:nvPicPr>
          <p:cNvPr id="5" name="Picture 4" descr="/mnt/etienne/data/single_cell_datasets_maxime/batch_correction/graphs/quantiles/GSE114725.pngGSE114725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52795" y="1724025"/>
            <a:ext cx="4572000" cy="457200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311150" y="1263650"/>
            <a:ext cx="251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Breast cancer datasets</a:t>
            </a:r>
            <a:endParaRPr lang="en-US" altLang="en-US"/>
          </a:p>
          <a:p>
            <a:r>
              <a:rPr lang="en-US" altLang="en-US"/>
              <a:t>10X Chromium v1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3557905" y="2642235"/>
            <a:ext cx="2040255" cy="1478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seurat</a:t>
            </a:r>
            <a:r>
              <a:rPr lang="en-US" altLang="en-US">
                <a:sym typeface="+mn-ea"/>
              </a:rPr>
              <a:t>_object </a:t>
            </a:r>
            <a:r>
              <a:rPr lang="en-US"/>
              <a:t>= NormalizeData(</a:t>
            </a:r>
            <a:r>
              <a:rPr lang="en-US" altLang="en-US"/>
              <a:t>counts_matrix</a:t>
            </a:r>
            <a:r>
              <a:rPr lang="en-US"/>
              <a:t>) %&gt;% FindVariableFeatures() %&gt;%</a:t>
            </a:r>
            <a:endParaRPr lang="en-US"/>
          </a:p>
          <a:p>
            <a:pPr marL="0" indent="0">
              <a:buNone/>
            </a:pPr>
            <a:r>
              <a:rPr lang="en-US" altLang="en-US"/>
              <a:t>		</a:t>
            </a:r>
            <a:r>
              <a:rPr lang="en-US"/>
              <a:t>ScaleData() %&gt;% RunPCA()</a:t>
            </a:r>
            <a:endParaRPr lang="en-US"/>
          </a:p>
          <a:p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071880" y="2860675"/>
            <a:ext cx="1207770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Counts</a:t>
            </a:r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717925" y="2860675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/>
              <a:t>NormalizeData</a:t>
            </a:r>
            <a:endParaRPr lang="en-US" sz="1600"/>
          </a:p>
          <a:p>
            <a:pPr marL="91440" indent="-91440" algn="l" fontAlgn="auto">
              <a:buFont typeface="Arial" panose="020B0604020202020204" pitchFamily="34" charset="0"/>
              <a:buChar char="•"/>
            </a:pPr>
            <a:r>
              <a:rPr lang="en-US" sz="1600"/>
              <a:t>“Library size”</a:t>
            </a:r>
            <a:endParaRPr lang="en-US" sz="1600"/>
          </a:p>
          <a:p>
            <a:pPr marL="91440" indent="-91440" algn="l" fontAlgn="auto">
              <a:buFont typeface="Arial" panose="020B0604020202020204" pitchFamily="34" charset="0"/>
              <a:buChar char="•"/>
            </a:pPr>
            <a:r>
              <a:rPr lang="en-US" altLang="en-US" sz="1600"/>
              <a:t>“Var. stabiliz.”</a:t>
            </a:r>
            <a:endParaRPr lang="en-US" altLang="en-US" sz="1600"/>
          </a:p>
        </p:txBody>
      </p:sp>
      <p:sp>
        <p:nvSpPr>
          <p:cNvPr id="6" name="Rounded Rectangle 5"/>
          <p:cNvSpPr/>
          <p:nvPr/>
        </p:nvSpPr>
        <p:spPr>
          <a:xfrm>
            <a:off x="81661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Variable features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“High” CV</a:t>
            </a:r>
            <a:endParaRPr lang="en-US" alt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3717925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ScaleData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Z-score</a:t>
            </a:r>
            <a:endParaRPr lang="en-US" altLang="en-US" sz="160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279650" y="3381375"/>
            <a:ext cx="1438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675765" y="3902075"/>
            <a:ext cx="635" cy="77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35555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577715" y="3902075"/>
            <a:ext cx="0" cy="77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61924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RunPCA</a:t>
            </a:r>
            <a:endParaRPr lang="en-US" altLang="en-US"/>
          </a:p>
          <a:p>
            <a:pPr marL="91440" indent="-91440" algn="ctr" fontAlgn="auto">
              <a:buFont typeface="Arial" panose="020B0604020202020204" pitchFamily="34" charset="0"/>
              <a:buChar char="•"/>
            </a:pPr>
            <a:r>
              <a:rPr lang="en-US" altLang="en-US" sz="1600"/>
              <a:t>Approx. SVD</a:t>
            </a:r>
            <a:endParaRPr lang="en-US" alt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36870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526270" y="4674870"/>
            <a:ext cx="1718945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RunUMAP</a:t>
            </a:r>
            <a:endParaRPr lang="en-US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338185" y="5195570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619240" y="2870835"/>
            <a:ext cx="1718945" cy="104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FindNeighbors+ FindClusters</a:t>
            </a:r>
            <a:endParaRPr lang="en-US" altLang="en-US" sz="1600"/>
          </a:p>
        </p:txBody>
      </p:sp>
      <p:cxnSp>
        <p:nvCxnSpPr>
          <p:cNvPr id="19" name="Straight Arrow Connector 18"/>
          <p:cNvCxnSpPr>
            <a:stCxn id="12" idx="0"/>
            <a:endCxn id="17" idx="2"/>
          </p:cNvCxnSpPr>
          <p:nvPr/>
        </p:nvCxnSpPr>
        <p:spPr>
          <a:xfrm flipV="true">
            <a:off x="7479030" y="3912235"/>
            <a:ext cx="0" cy="762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526270" y="2870835"/>
            <a:ext cx="1718945" cy="104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FindAllMarkers</a:t>
            </a:r>
            <a:endParaRPr lang="en-US" altLang="en-US" sz="16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343900" y="3381375"/>
            <a:ext cx="118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/>
          <p:cNvSpPr>
            <a:spLocks noGrp="true"/>
          </p:cNvSpPr>
          <p:nvPr>
            <p:ph type="title"/>
          </p:nvPr>
        </p:nvSpPr>
        <p:spPr>
          <a:xfrm>
            <a:off x="111760" y="258445"/>
            <a:ext cx="11587480" cy="1325880"/>
          </a:xfrm>
        </p:spPr>
        <p:txBody>
          <a:bodyPr/>
          <a:p>
            <a:pPr algn="ctr"/>
            <a:r>
              <a:rPr lang="en-US" altLang="en-US">
                <a:sym typeface="+mn-ea"/>
              </a:rPr>
              <a:t>Preprocessing with Seurat</a:t>
            </a:r>
            <a:endParaRPr lang="en-US" altLang="en-US"/>
          </a:p>
        </p:txBody>
      </p:sp>
      <p:cxnSp>
        <p:nvCxnSpPr>
          <p:cNvPr id="2" name="Elbow Connector 1"/>
          <p:cNvCxnSpPr/>
          <p:nvPr/>
        </p:nvCxnSpPr>
        <p:spPr>
          <a:xfrm rot="16200000" flipH="true">
            <a:off x="7476490" y="-38100"/>
            <a:ext cx="10160" cy="5808345"/>
          </a:xfrm>
          <a:prstGeom prst="bentConnector3">
            <a:avLst>
              <a:gd name="adj1" fmla="val -23468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“Library size”-normalization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19910"/>
            <a:ext cx="10515600" cy="4351338"/>
          </a:xfrm>
        </p:spPr>
        <p:txBody>
          <a:bodyPr/>
          <a:p>
            <a:r>
              <a:rPr lang="en-US" altLang="en-US">
                <a:sym typeface="+mn-ea"/>
              </a:rPr>
              <a:t>”Library size”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 sz="1620">
                <a:sym typeface="+mn-ea"/>
              </a:rPr>
              <a:t>Number of mapped transcripts per cell</a:t>
            </a:r>
            <a:endParaRPr lang="en-US" altLang="en-US" sz="1620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“Cell size factors”?</a:t>
            </a:r>
            <a:endParaRPr lang="en-US" altLang="en-US">
              <a:sym typeface="+mn-ea"/>
            </a:endParaRPr>
          </a:p>
          <a:p>
            <a:pPr lvl="1"/>
            <a:endParaRPr lang="en-US" altLang="en-US" sz="1800">
              <a:sym typeface="+mn-ea"/>
            </a:endParaRPr>
          </a:p>
          <a:p>
            <a:pPr lvl="0"/>
            <a:r>
              <a:rPr lang="en-US" altLang="en-US"/>
              <a:t>Per single-cell</a:t>
            </a:r>
            <a:endParaRPr lang="en-US"/>
          </a:p>
          <a:p>
            <a:pPr marL="0" indent="0">
              <a:buNone/>
            </a:pPr>
            <a:r>
              <a:rPr lang="en-US" altLang="en-US" sz="1800"/>
              <a:t>	x &lt;- x / </a:t>
            </a:r>
            <a:r>
              <a:rPr lang="en-US" altLang="en-US" sz="1800" u="sng"/>
              <a:t>sum(x) </a:t>
            </a:r>
            <a:r>
              <a:rPr lang="en-US" altLang="en-US" sz="1800"/>
              <a:t>* scale_factor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lvl="1"/>
            <a:r>
              <a:rPr lang="en-US" altLang="en-US">
                <a:sym typeface="+mn-ea"/>
              </a:rPr>
              <a:t>Converts counts to relative abundances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8113</Words>
  <Application>WPS Presentation</Application>
  <PresentationFormat>宽屏</PresentationFormat>
  <Paragraphs>481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Droid Sans Fallback</vt:lpstr>
      <vt:lpstr>Standard Symbols PS</vt:lpstr>
      <vt:lpstr>Times New Roman</vt:lpstr>
      <vt:lpstr>Office Theme</vt:lpstr>
      <vt:lpstr>Pre-processing of scRNAseq data: steps, motivations and limitations</vt:lpstr>
      <vt:lpstr>Start with a UMI-deduplicated count matrix and do the following</vt:lpstr>
      <vt:lpstr>Why should you care?</vt:lpstr>
      <vt:lpstr>B cells are unlikely to transdifferentiate into neutrophils ...</vt:lpstr>
      <vt:lpstr>Seurat can have an unexpected behaviour</vt:lpstr>
      <vt:lpstr>Preprocessing with Seurat</vt:lpstr>
      <vt:lpstr>Distribution of counts</vt:lpstr>
      <vt:lpstr>Preprocessing with Seurat</vt:lpstr>
      <vt:lpstr>“Library size”-normalization</vt:lpstr>
      <vt:lpstr>Preprocessing with Seurat</vt:lpstr>
      <vt:lpstr>“Variance stabilization”</vt:lpstr>
      <vt:lpstr>PowerPoint 演示文稿</vt:lpstr>
      <vt:lpstr>The “scale factor”</vt:lpstr>
      <vt:lpstr>log(1+x): useless, or bad?</vt:lpstr>
      <vt:lpstr>log(1+x): useless, or bad?</vt:lpstr>
      <vt:lpstr>Preprocessing with Seurat</vt:lpstr>
      <vt:lpstr>FindVariableFeatures: approximation</vt:lpstr>
      <vt:lpstr>FindVariableFeatures</vt:lpstr>
      <vt:lpstr>PowerPoint 演示文稿</vt:lpstr>
      <vt:lpstr>Preprocessing with Seurat</vt:lpstr>
      <vt:lpstr>ScaleData</vt:lpstr>
      <vt:lpstr>Preprocessing with Seurat</vt:lpstr>
      <vt:lpstr>PCA</vt:lpstr>
      <vt:lpstr>Preprocessing with Seurat</vt:lpstr>
      <vt:lpstr>RunUMAP</vt:lpstr>
      <vt:lpstr>Preprocessing with Seurat</vt:lpstr>
      <vt:lpstr>Multinomial model</vt:lpstr>
      <vt:lpstr>Approximate GLM-PCA vs Seurat</vt:lpstr>
      <vt:lpstr>Take homes</vt:lpstr>
      <vt:lpstr>Open questions</vt:lpstr>
      <vt:lpstr>Thanks!</vt:lpstr>
      <vt:lpstr>PowerPoint 演示文稿</vt:lpstr>
      <vt:lpstr>FindVariableFeatures</vt:lpstr>
      <vt:lpstr>ScaleData</vt:lpstr>
      <vt:lpstr>PCA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Etienne</dc:creator>
  <cp:lastModifiedBy>Etienne</cp:lastModifiedBy>
  <cp:revision>261</cp:revision>
  <dcterms:created xsi:type="dcterms:W3CDTF">2020-11-05T12:14:52Z</dcterms:created>
  <dcterms:modified xsi:type="dcterms:W3CDTF">2020-11-05T12:14:52Z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