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66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SemiBold" panose="00000700000000000000" pitchFamily="2" charset="0"/>
      <p:bold r:id="rId29"/>
      <p:boldItalic r:id="rId3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EA714-1EDB-4915-BCC9-2A2F62E9DD5F}" v="1" dt="2024-08-25T17:56:10.895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683" autoAdjust="0"/>
  </p:normalViewPr>
  <p:slideViewPr>
    <p:cSldViewPr snapToGrid="0">
      <p:cViewPr varScale="1">
        <p:scale>
          <a:sx n="76" d="100"/>
          <a:sy n="76" d="100"/>
        </p:scale>
        <p:origin x="11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Carrier" userId="1f82ba49-dadd-47f5-a5b4-7137ca23f70b" providerId="ADAL" clId="{945EA714-1EDB-4915-BCC9-2A2F62E9DD5F}"/>
    <pc:docChg chg="modSld">
      <pc:chgData name="Vincent Carrier" userId="1f82ba49-dadd-47f5-a5b4-7137ca23f70b" providerId="ADAL" clId="{945EA714-1EDB-4915-BCC9-2A2F62E9DD5F}" dt="2024-08-25T17:56:10.895" v="0"/>
      <pc:docMkLst>
        <pc:docMk/>
      </pc:docMkLst>
      <pc:sldChg chg="modAnim">
        <pc:chgData name="Vincent Carrier" userId="1f82ba49-dadd-47f5-a5b4-7137ca23f70b" providerId="ADAL" clId="{945EA714-1EDB-4915-BCC9-2A2F62E9DD5F}" dt="2024-08-25T17:56:10.895" v="0"/>
        <pc:sldMkLst>
          <pc:docMk/>
          <pc:sldMk cId="3930512347" sldId="25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9F4D6-CB45-4DAE-889C-E68855CF0BAA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fr-CA"/>
        </a:p>
      </dgm:t>
    </dgm:pt>
    <dgm:pt modelId="{FBF704C4-A720-418E-A2A3-D38FD2B23006}">
      <dgm:prSet/>
      <dgm:spPr/>
      <dgm:t>
        <a:bodyPr/>
        <a:lstStyle/>
        <a:p>
          <a:r>
            <a:rPr lang="fr-CA" b="1" dirty="0"/>
            <a:t>Identification</a:t>
          </a:r>
        </a:p>
      </dgm:t>
    </dgm:pt>
    <dgm:pt modelId="{CCDF1245-417A-457D-88C7-4DF7F1A9DE12}" type="parTrans" cxnId="{F99E5A49-557F-4D5E-AC64-ACF45DBAE647}">
      <dgm:prSet/>
      <dgm:spPr/>
      <dgm:t>
        <a:bodyPr/>
        <a:lstStyle/>
        <a:p>
          <a:endParaRPr lang="fr-CA"/>
        </a:p>
      </dgm:t>
    </dgm:pt>
    <dgm:pt modelId="{04392EDF-685E-47DD-8482-5C358E125F90}" type="sibTrans" cxnId="{F99E5A49-557F-4D5E-AC64-ACF45DBAE647}">
      <dgm:prSet/>
      <dgm:spPr/>
      <dgm:t>
        <a:bodyPr/>
        <a:lstStyle/>
        <a:p>
          <a:endParaRPr lang="fr-CA"/>
        </a:p>
      </dgm:t>
    </dgm:pt>
    <dgm:pt modelId="{304B755F-DAF5-4572-A3A0-66ADCE9E9D43}">
      <dgm:prSet/>
      <dgm:spPr/>
      <dgm:t>
        <a:bodyPr/>
        <a:lstStyle/>
        <a:p>
          <a:pPr>
            <a:spcAft>
              <a:spcPts val="1800"/>
            </a:spcAft>
          </a:pPr>
          <a:r>
            <a:rPr lang="fr-CA" dirty="0"/>
            <a:t>Permet de </a:t>
          </a:r>
          <a:r>
            <a:rPr lang="fr-CA" b="1" dirty="0"/>
            <a:t>distinguer</a:t>
          </a:r>
          <a:r>
            <a:rPr lang="fr-CA" dirty="0"/>
            <a:t> les utilisateurs du système.</a:t>
          </a:r>
        </a:p>
      </dgm:t>
    </dgm:pt>
    <dgm:pt modelId="{017F8122-BB57-4062-B9CC-BF7D5CCE5EC9}" type="parTrans" cxnId="{FE5C44F2-6B19-4976-A5C6-8D1D21630431}">
      <dgm:prSet/>
      <dgm:spPr/>
      <dgm:t>
        <a:bodyPr/>
        <a:lstStyle/>
        <a:p>
          <a:endParaRPr lang="fr-CA"/>
        </a:p>
      </dgm:t>
    </dgm:pt>
    <dgm:pt modelId="{8F5DC50B-48EB-42D9-9CE7-4FCD9A0A5C64}" type="sibTrans" cxnId="{FE5C44F2-6B19-4976-A5C6-8D1D21630431}">
      <dgm:prSet/>
      <dgm:spPr/>
      <dgm:t>
        <a:bodyPr/>
        <a:lstStyle/>
        <a:p>
          <a:endParaRPr lang="fr-CA"/>
        </a:p>
      </dgm:t>
    </dgm:pt>
    <dgm:pt modelId="{AF818448-73DE-4943-8B6B-D5EABEDD31E2}">
      <dgm:prSet/>
      <dgm:spPr/>
      <dgm:t>
        <a:bodyPr/>
        <a:lstStyle/>
        <a:p>
          <a:pPr>
            <a:spcAft>
              <a:spcPts val="1800"/>
            </a:spcAft>
          </a:pPr>
          <a:r>
            <a:rPr lang="fr-CA" dirty="0"/>
            <a:t>Souvent, cela se fait au moyen d’un </a:t>
          </a:r>
          <a:r>
            <a:rPr lang="fr-CA" b="1" dirty="0"/>
            <a:t>nom d’utilisateur</a:t>
          </a:r>
          <a:r>
            <a:rPr lang="fr-CA" b="0" dirty="0"/>
            <a:t>.</a:t>
          </a:r>
          <a:endParaRPr lang="fr-CA" b="1" dirty="0"/>
        </a:p>
      </dgm:t>
    </dgm:pt>
    <dgm:pt modelId="{A990384E-D558-4E66-BAB1-FF97486F6750}" type="parTrans" cxnId="{1FECCA29-75B0-412E-8572-2996948D5A81}">
      <dgm:prSet/>
      <dgm:spPr/>
      <dgm:t>
        <a:bodyPr/>
        <a:lstStyle/>
        <a:p>
          <a:endParaRPr lang="fr-CA"/>
        </a:p>
      </dgm:t>
    </dgm:pt>
    <dgm:pt modelId="{E4DE5027-310E-46AF-A948-503FD09F255F}" type="sibTrans" cxnId="{1FECCA29-75B0-412E-8572-2996948D5A81}">
      <dgm:prSet/>
      <dgm:spPr/>
      <dgm:t>
        <a:bodyPr/>
        <a:lstStyle/>
        <a:p>
          <a:endParaRPr lang="fr-CA"/>
        </a:p>
      </dgm:t>
    </dgm:pt>
    <dgm:pt modelId="{9090C1E0-C2B9-49A6-9717-F1B0D983D0EB}">
      <dgm:prSet/>
      <dgm:spPr/>
      <dgm:t>
        <a:bodyPr/>
        <a:lstStyle/>
        <a:p>
          <a:r>
            <a:rPr lang="fr-CA" b="1" dirty="0"/>
            <a:t>Autorisation</a:t>
          </a:r>
        </a:p>
      </dgm:t>
    </dgm:pt>
    <dgm:pt modelId="{96642CCB-8A93-4FBA-A4EE-FDCE5B87361A}" type="parTrans" cxnId="{729820A1-5D61-4F02-B62E-890474A27C81}">
      <dgm:prSet/>
      <dgm:spPr/>
      <dgm:t>
        <a:bodyPr/>
        <a:lstStyle/>
        <a:p>
          <a:endParaRPr lang="fr-CA"/>
        </a:p>
      </dgm:t>
    </dgm:pt>
    <dgm:pt modelId="{2A4FF45B-474A-4DE8-B48B-544C091BA206}" type="sibTrans" cxnId="{729820A1-5D61-4F02-B62E-890474A27C81}">
      <dgm:prSet/>
      <dgm:spPr/>
      <dgm:t>
        <a:bodyPr/>
        <a:lstStyle/>
        <a:p>
          <a:endParaRPr lang="fr-CA"/>
        </a:p>
      </dgm:t>
    </dgm:pt>
    <dgm:pt modelId="{23A68289-EFDC-4F64-A2D4-8A976F918BCD}">
      <dgm:prSet/>
      <dgm:spPr/>
      <dgm:t>
        <a:bodyPr/>
        <a:lstStyle/>
        <a:p>
          <a:pPr>
            <a:spcAft>
              <a:spcPts val="1800"/>
            </a:spcAft>
          </a:pPr>
          <a:r>
            <a:rPr lang="fr-CA" dirty="0"/>
            <a:t>Permet d’attribuer des </a:t>
          </a:r>
          <a:r>
            <a:rPr lang="fr-CA" b="1" dirty="0"/>
            <a:t>accès différents </a:t>
          </a:r>
          <a:r>
            <a:rPr lang="fr-CA" dirty="0"/>
            <a:t>pour chaque utilisateur.</a:t>
          </a:r>
        </a:p>
      </dgm:t>
    </dgm:pt>
    <dgm:pt modelId="{A763D3C2-13E5-413A-9BD8-7D2D5A67C3F2}" type="parTrans" cxnId="{583D665F-34E2-4D56-AC91-82D9B3C528F1}">
      <dgm:prSet/>
      <dgm:spPr/>
      <dgm:t>
        <a:bodyPr/>
        <a:lstStyle/>
        <a:p>
          <a:endParaRPr lang="fr-CA"/>
        </a:p>
      </dgm:t>
    </dgm:pt>
    <dgm:pt modelId="{8F23EEE8-5B35-462A-91C4-1BDBEF730579}" type="sibTrans" cxnId="{583D665F-34E2-4D56-AC91-82D9B3C528F1}">
      <dgm:prSet/>
      <dgm:spPr/>
      <dgm:t>
        <a:bodyPr/>
        <a:lstStyle/>
        <a:p>
          <a:endParaRPr lang="fr-CA"/>
        </a:p>
      </dgm:t>
    </dgm:pt>
    <dgm:pt modelId="{8EAE09F8-32F8-4C6C-8717-C8A8B12B4121}">
      <dgm:prSet/>
      <dgm:spPr/>
      <dgm:t>
        <a:bodyPr/>
        <a:lstStyle/>
        <a:p>
          <a:pPr>
            <a:spcAft>
              <a:spcPts val="1800"/>
            </a:spcAft>
          </a:pPr>
          <a:r>
            <a:rPr lang="fr-CA" dirty="0"/>
            <a:t>Souvent, cela se fait au avec une </a:t>
          </a:r>
          <a:r>
            <a:rPr lang="fr-CA" b="1" dirty="0"/>
            <a:t>liste de contrôle d’accès </a:t>
          </a:r>
          <a:r>
            <a:rPr lang="fr-CA" dirty="0"/>
            <a:t>(ACL).</a:t>
          </a:r>
        </a:p>
      </dgm:t>
    </dgm:pt>
    <dgm:pt modelId="{1F48032A-2B70-41F2-8CDD-70FD9569FE7B}" type="parTrans" cxnId="{16EC3445-0756-48E8-BD3F-D05AD98D2834}">
      <dgm:prSet/>
      <dgm:spPr/>
      <dgm:t>
        <a:bodyPr/>
        <a:lstStyle/>
        <a:p>
          <a:endParaRPr lang="fr-CA"/>
        </a:p>
      </dgm:t>
    </dgm:pt>
    <dgm:pt modelId="{03CD3E43-7262-4BDB-AF96-3734581AEC17}" type="sibTrans" cxnId="{16EC3445-0756-48E8-BD3F-D05AD98D2834}">
      <dgm:prSet/>
      <dgm:spPr/>
      <dgm:t>
        <a:bodyPr/>
        <a:lstStyle/>
        <a:p>
          <a:endParaRPr lang="fr-CA"/>
        </a:p>
      </dgm:t>
    </dgm:pt>
    <dgm:pt modelId="{16118237-EFDC-415D-935B-50E0392DCD14}">
      <dgm:prSet/>
      <dgm:spPr/>
      <dgm:t>
        <a:bodyPr/>
        <a:lstStyle/>
        <a:p>
          <a:r>
            <a:rPr lang="fr-CA" b="1" dirty="0"/>
            <a:t>Authentification</a:t>
          </a:r>
        </a:p>
      </dgm:t>
    </dgm:pt>
    <dgm:pt modelId="{CA79A4EF-7C2F-403A-9A19-9769F4AE7E96}" type="parTrans" cxnId="{6625D941-32FB-434F-AFDA-2B032BCE3444}">
      <dgm:prSet/>
      <dgm:spPr/>
      <dgm:t>
        <a:bodyPr/>
        <a:lstStyle/>
        <a:p>
          <a:endParaRPr lang="fr-CA"/>
        </a:p>
      </dgm:t>
    </dgm:pt>
    <dgm:pt modelId="{CFB1C54D-17B5-4C7C-9086-9DD9BDC95D57}" type="sibTrans" cxnId="{6625D941-32FB-434F-AFDA-2B032BCE3444}">
      <dgm:prSet/>
      <dgm:spPr/>
      <dgm:t>
        <a:bodyPr/>
        <a:lstStyle/>
        <a:p>
          <a:endParaRPr lang="fr-CA"/>
        </a:p>
      </dgm:t>
    </dgm:pt>
    <dgm:pt modelId="{7F02E46F-5038-485A-AB5B-D71AD35AE617}">
      <dgm:prSet/>
      <dgm:spPr/>
      <dgm:t>
        <a:bodyPr/>
        <a:lstStyle/>
        <a:p>
          <a:pPr>
            <a:spcAft>
              <a:spcPts val="1800"/>
            </a:spcAft>
          </a:pPr>
          <a:r>
            <a:rPr lang="fr-CA" dirty="0"/>
            <a:t>Permet de </a:t>
          </a:r>
          <a:r>
            <a:rPr lang="fr-CA" b="1" dirty="0"/>
            <a:t>prouver</a:t>
          </a:r>
          <a:r>
            <a:rPr lang="fr-CA" dirty="0"/>
            <a:t> l’identité de l’utilisateur.</a:t>
          </a:r>
        </a:p>
      </dgm:t>
    </dgm:pt>
    <dgm:pt modelId="{4AEC6D69-4EDC-48B8-808E-30F45AD3F278}" type="parTrans" cxnId="{313E4F6F-9C5F-4E4F-9B58-9553C1FC7C61}">
      <dgm:prSet/>
      <dgm:spPr/>
      <dgm:t>
        <a:bodyPr/>
        <a:lstStyle/>
        <a:p>
          <a:endParaRPr lang="fr-CA"/>
        </a:p>
      </dgm:t>
    </dgm:pt>
    <dgm:pt modelId="{3C46AA67-D66A-4E84-999A-FBE85EF066B8}" type="sibTrans" cxnId="{313E4F6F-9C5F-4E4F-9B58-9553C1FC7C61}">
      <dgm:prSet/>
      <dgm:spPr/>
      <dgm:t>
        <a:bodyPr/>
        <a:lstStyle/>
        <a:p>
          <a:endParaRPr lang="fr-CA"/>
        </a:p>
      </dgm:t>
    </dgm:pt>
    <dgm:pt modelId="{4976DDB6-4B6E-479F-9792-BC0CA6C82122}">
      <dgm:prSet/>
      <dgm:spPr/>
      <dgm:t>
        <a:bodyPr/>
        <a:lstStyle/>
        <a:p>
          <a:pPr>
            <a:spcAft>
              <a:spcPts val="1800"/>
            </a:spcAft>
          </a:pPr>
          <a:r>
            <a:rPr lang="fr-CA" dirty="0"/>
            <a:t>Souvent, cela se fait au moyen d’un </a:t>
          </a:r>
          <a:r>
            <a:rPr lang="fr-CA" b="1" dirty="0"/>
            <a:t>mot de passe</a:t>
          </a:r>
          <a:r>
            <a:rPr lang="fr-CA" b="0" dirty="0"/>
            <a:t>.</a:t>
          </a:r>
        </a:p>
      </dgm:t>
    </dgm:pt>
    <dgm:pt modelId="{AD7A0814-54AC-4C0A-B41E-9E4D91B0DB10}" type="parTrans" cxnId="{E08FE1B7-5EA6-487C-9D98-40C41ADB1F2D}">
      <dgm:prSet/>
      <dgm:spPr/>
      <dgm:t>
        <a:bodyPr/>
        <a:lstStyle/>
        <a:p>
          <a:endParaRPr lang="fr-CA"/>
        </a:p>
      </dgm:t>
    </dgm:pt>
    <dgm:pt modelId="{2A8021A0-04C2-413C-BABE-CD321017036A}" type="sibTrans" cxnId="{E08FE1B7-5EA6-487C-9D98-40C41ADB1F2D}">
      <dgm:prSet/>
      <dgm:spPr/>
      <dgm:t>
        <a:bodyPr/>
        <a:lstStyle/>
        <a:p>
          <a:endParaRPr lang="fr-CA"/>
        </a:p>
      </dgm:t>
    </dgm:pt>
    <dgm:pt modelId="{5FEE6235-4336-4920-9736-BD2D8E02530E}" type="pres">
      <dgm:prSet presAssocID="{8429F4D6-CB45-4DAE-889C-E68855CF0BAA}" presName="Name0" presStyleCnt="0">
        <dgm:presLayoutVars>
          <dgm:dir/>
          <dgm:animLvl val="lvl"/>
          <dgm:resizeHandles val="exact"/>
        </dgm:presLayoutVars>
      </dgm:prSet>
      <dgm:spPr/>
    </dgm:pt>
    <dgm:pt modelId="{F601E8EB-A0DF-4AC4-8874-80A39AC31CD1}" type="pres">
      <dgm:prSet presAssocID="{FBF704C4-A720-418E-A2A3-D38FD2B23006}" presName="composite" presStyleCnt="0"/>
      <dgm:spPr/>
    </dgm:pt>
    <dgm:pt modelId="{F194BB84-8CCC-48A8-A215-6D8EF5645DB8}" type="pres">
      <dgm:prSet presAssocID="{FBF704C4-A720-418E-A2A3-D38FD2B2300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F4E09C3-6DD1-4C11-994F-CC1AB5950C40}" type="pres">
      <dgm:prSet presAssocID="{FBF704C4-A720-418E-A2A3-D38FD2B23006}" presName="desTx" presStyleLbl="alignAccFollowNode1" presStyleIdx="0" presStyleCnt="3">
        <dgm:presLayoutVars>
          <dgm:bulletEnabled val="1"/>
        </dgm:presLayoutVars>
      </dgm:prSet>
      <dgm:spPr/>
    </dgm:pt>
    <dgm:pt modelId="{A90CC4F8-FFF1-4CA5-944F-A9D63A920A18}" type="pres">
      <dgm:prSet presAssocID="{04392EDF-685E-47DD-8482-5C358E125F90}" presName="space" presStyleCnt="0"/>
      <dgm:spPr/>
    </dgm:pt>
    <dgm:pt modelId="{B31D0358-30A8-4C36-90AE-A41994B34264}" type="pres">
      <dgm:prSet presAssocID="{9090C1E0-C2B9-49A6-9717-F1B0D983D0EB}" presName="composite" presStyleCnt="0"/>
      <dgm:spPr/>
    </dgm:pt>
    <dgm:pt modelId="{8AA0263C-0F72-4E48-A4EF-26D277691191}" type="pres">
      <dgm:prSet presAssocID="{9090C1E0-C2B9-49A6-9717-F1B0D983D0E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B9753F-63CD-4112-B8C0-1C29746C784E}" type="pres">
      <dgm:prSet presAssocID="{9090C1E0-C2B9-49A6-9717-F1B0D983D0EB}" presName="desTx" presStyleLbl="alignAccFollowNode1" presStyleIdx="1" presStyleCnt="3">
        <dgm:presLayoutVars>
          <dgm:bulletEnabled val="1"/>
        </dgm:presLayoutVars>
      </dgm:prSet>
      <dgm:spPr/>
    </dgm:pt>
    <dgm:pt modelId="{F01E6C7C-8A55-4C3F-A8F9-7249F9302B38}" type="pres">
      <dgm:prSet presAssocID="{2A4FF45B-474A-4DE8-B48B-544C091BA206}" presName="space" presStyleCnt="0"/>
      <dgm:spPr/>
    </dgm:pt>
    <dgm:pt modelId="{4E449D9D-F0FF-4B7C-9D78-E2255F140AD2}" type="pres">
      <dgm:prSet presAssocID="{16118237-EFDC-415D-935B-50E0392DCD14}" presName="composite" presStyleCnt="0"/>
      <dgm:spPr/>
    </dgm:pt>
    <dgm:pt modelId="{72A0BEF8-F795-4618-B3A3-3E778CD821AE}" type="pres">
      <dgm:prSet presAssocID="{16118237-EFDC-415D-935B-50E0392DCD1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1DAE1E5-4204-4444-89F3-27E62EC87028}" type="pres">
      <dgm:prSet presAssocID="{16118237-EFDC-415D-935B-50E0392DCD1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585402-5DBC-402C-B9EF-BDF120395D05}" type="presOf" srcId="{23A68289-EFDC-4F64-A2D4-8A976F918BCD}" destId="{41B9753F-63CD-4112-B8C0-1C29746C784E}" srcOrd="0" destOrd="0" presId="urn:microsoft.com/office/officeart/2005/8/layout/hList1"/>
    <dgm:cxn modelId="{64674318-05E5-43F3-A103-9425DE285724}" type="presOf" srcId="{AF818448-73DE-4943-8B6B-D5EABEDD31E2}" destId="{DF4E09C3-6DD1-4C11-994F-CC1AB5950C40}" srcOrd="0" destOrd="1" presId="urn:microsoft.com/office/officeart/2005/8/layout/hList1"/>
    <dgm:cxn modelId="{2C30311C-4188-4225-9EA8-2135D118BF35}" type="presOf" srcId="{7F02E46F-5038-485A-AB5B-D71AD35AE617}" destId="{31DAE1E5-4204-4444-89F3-27E62EC87028}" srcOrd="0" destOrd="0" presId="urn:microsoft.com/office/officeart/2005/8/layout/hList1"/>
    <dgm:cxn modelId="{59F67A22-FA6B-49FE-9F37-0F5D18B88F5D}" type="presOf" srcId="{4976DDB6-4B6E-479F-9792-BC0CA6C82122}" destId="{31DAE1E5-4204-4444-89F3-27E62EC87028}" srcOrd="0" destOrd="1" presId="urn:microsoft.com/office/officeart/2005/8/layout/hList1"/>
    <dgm:cxn modelId="{1FECCA29-75B0-412E-8572-2996948D5A81}" srcId="{FBF704C4-A720-418E-A2A3-D38FD2B23006}" destId="{AF818448-73DE-4943-8B6B-D5EABEDD31E2}" srcOrd="1" destOrd="0" parTransId="{A990384E-D558-4E66-BAB1-FF97486F6750}" sibTransId="{E4DE5027-310E-46AF-A948-503FD09F255F}"/>
    <dgm:cxn modelId="{E9B0A331-AB75-4D1A-8914-6333373A709D}" type="presOf" srcId="{8EAE09F8-32F8-4C6C-8717-C8A8B12B4121}" destId="{41B9753F-63CD-4112-B8C0-1C29746C784E}" srcOrd="0" destOrd="1" presId="urn:microsoft.com/office/officeart/2005/8/layout/hList1"/>
    <dgm:cxn modelId="{583D665F-34E2-4D56-AC91-82D9B3C528F1}" srcId="{9090C1E0-C2B9-49A6-9717-F1B0D983D0EB}" destId="{23A68289-EFDC-4F64-A2D4-8A976F918BCD}" srcOrd="0" destOrd="0" parTransId="{A763D3C2-13E5-413A-9BD8-7D2D5A67C3F2}" sibTransId="{8F23EEE8-5B35-462A-91C4-1BDBEF730579}"/>
    <dgm:cxn modelId="{6625D941-32FB-434F-AFDA-2B032BCE3444}" srcId="{8429F4D6-CB45-4DAE-889C-E68855CF0BAA}" destId="{16118237-EFDC-415D-935B-50E0392DCD14}" srcOrd="2" destOrd="0" parTransId="{CA79A4EF-7C2F-403A-9A19-9769F4AE7E96}" sibTransId="{CFB1C54D-17B5-4C7C-9086-9DD9BDC95D57}"/>
    <dgm:cxn modelId="{3EA9DD61-0B58-49D2-BB52-A9E22A4F14D5}" type="presOf" srcId="{FBF704C4-A720-418E-A2A3-D38FD2B23006}" destId="{F194BB84-8CCC-48A8-A215-6D8EF5645DB8}" srcOrd="0" destOrd="0" presId="urn:microsoft.com/office/officeart/2005/8/layout/hList1"/>
    <dgm:cxn modelId="{16EC3445-0756-48E8-BD3F-D05AD98D2834}" srcId="{9090C1E0-C2B9-49A6-9717-F1B0D983D0EB}" destId="{8EAE09F8-32F8-4C6C-8717-C8A8B12B4121}" srcOrd="1" destOrd="0" parTransId="{1F48032A-2B70-41F2-8CDD-70FD9569FE7B}" sibTransId="{03CD3E43-7262-4BDB-AF96-3734581AEC17}"/>
    <dgm:cxn modelId="{F99E5A49-557F-4D5E-AC64-ACF45DBAE647}" srcId="{8429F4D6-CB45-4DAE-889C-E68855CF0BAA}" destId="{FBF704C4-A720-418E-A2A3-D38FD2B23006}" srcOrd="0" destOrd="0" parTransId="{CCDF1245-417A-457D-88C7-4DF7F1A9DE12}" sibTransId="{04392EDF-685E-47DD-8482-5C358E125F90}"/>
    <dgm:cxn modelId="{313E4F6F-9C5F-4E4F-9B58-9553C1FC7C61}" srcId="{16118237-EFDC-415D-935B-50E0392DCD14}" destId="{7F02E46F-5038-485A-AB5B-D71AD35AE617}" srcOrd="0" destOrd="0" parTransId="{4AEC6D69-4EDC-48B8-808E-30F45AD3F278}" sibTransId="{3C46AA67-D66A-4E84-999A-FBE85EF066B8}"/>
    <dgm:cxn modelId="{2413AF75-2375-4C16-8C5F-5ECF752EA940}" type="presOf" srcId="{304B755F-DAF5-4572-A3A0-66ADCE9E9D43}" destId="{DF4E09C3-6DD1-4C11-994F-CC1AB5950C40}" srcOrd="0" destOrd="0" presId="urn:microsoft.com/office/officeart/2005/8/layout/hList1"/>
    <dgm:cxn modelId="{729820A1-5D61-4F02-B62E-890474A27C81}" srcId="{8429F4D6-CB45-4DAE-889C-E68855CF0BAA}" destId="{9090C1E0-C2B9-49A6-9717-F1B0D983D0EB}" srcOrd="1" destOrd="0" parTransId="{96642CCB-8A93-4FBA-A4EE-FDCE5B87361A}" sibTransId="{2A4FF45B-474A-4DE8-B48B-544C091BA206}"/>
    <dgm:cxn modelId="{E08FE1B7-5EA6-487C-9D98-40C41ADB1F2D}" srcId="{16118237-EFDC-415D-935B-50E0392DCD14}" destId="{4976DDB6-4B6E-479F-9792-BC0CA6C82122}" srcOrd="1" destOrd="0" parTransId="{AD7A0814-54AC-4C0A-B41E-9E4D91B0DB10}" sibTransId="{2A8021A0-04C2-413C-BABE-CD321017036A}"/>
    <dgm:cxn modelId="{74C4A3C5-B7CB-4D0B-8E0B-6ECAE6710B6C}" type="presOf" srcId="{16118237-EFDC-415D-935B-50E0392DCD14}" destId="{72A0BEF8-F795-4618-B3A3-3E778CD821AE}" srcOrd="0" destOrd="0" presId="urn:microsoft.com/office/officeart/2005/8/layout/hList1"/>
    <dgm:cxn modelId="{EDA8C2D3-F8B5-477F-8FC1-3AB29E7BF5F7}" type="presOf" srcId="{8429F4D6-CB45-4DAE-889C-E68855CF0BAA}" destId="{5FEE6235-4336-4920-9736-BD2D8E02530E}" srcOrd="0" destOrd="0" presId="urn:microsoft.com/office/officeart/2005/8/layout/hList1"/>
    <dgm:cxn modelId="{DF7B61D8-A8A2-430D-98A9-E7B8246ED96A}" type="presOf" srcId="{9090C1E0-C2B9-49A6-9717-F1B0D983D0EB}" destId="{8AA0263C-0F72-4E48-A4EF-26D277691191}" srcOrd="0" destOrd="0" presId="urn:microsoft.com/office/officeart/2005/8/layout/hList1"/>
    <dgm:cxn modelId="{FE5C44F2-6B19-4976-A5C6-8D1D21630431}" srcId="{FBF704C4-A720-418E-A2A3-D38FD2B23006}" destId="{304B755F-DAF5-4572-A3A0-66ADCE9E9D43}" srcOrd="0" destOrd="0" parTransId="{017F8122-BB57-4062-B9CC-BF7D5CCE5EC9}" sibTransId="{8F5DC50B-48EB-42D9-9CE7-4FCD9A0A5C64}"/>
    <dgm:cxn modelId="{D384C2A8-0F90-4100-9512-E73B1E3DB876}" type="presParOf" srcId="{5FEE6235-4336-4920-9736-BD2D8E02530E}" destId="{F601E8EB-A0DF-4AC4-8874-80A39AC31CD1}" srcOrd="0" destOrd="0" presId="urn:microsoft.com/office/officeart/2005/8/layout/hList1"/>
    <dgm:cxn modelId="{9EB8D508-4871-412D-840B-13D0C43199B8}" type="presParOf" srcId="{F601E8EB-A0DF-4AC4-8874-80A39AC31CD1}" destId="{F194BB84-8CCC-48A8-A215-6D8EF5645DB8}" srcOrd="0" destOrd="0" presId="urn:microsoft.com/office/officeart/2005/8/layout/hList1"/>
    <dgm:cxn modelId="{D70AA393-95C9-4A30-803C-5F3F17783BAE}" type="presParOf" srcId="{F601E8EB-A0DF-4AC4-8874-80A39AC31CD1}" destId="{DF4E09C3-6DD1-4C11-994F-CC1AB5950C40}" srcOrd="1" destOrd="0" presId="urn:microsoft.com/office/officeart/2005/8/layout/hList1"/>
    <dgm:cxn modelId="{94F12B22-7019-4DD2-A228-2FEDAFBDB34E}" type="presParOf" srcId="{5FEE6235-4336-4920-9736-BD2D8E02530E}" destId="{A90CC4F8-FFF1-4CA5-944F-A9D63A920A18}" srcOrd="1" destOrd="0" presId="urn:microsoft.com/office/officeart/2005/8/layout/hList1"/>
    <dgm:cxn modelId="{E915499E-C9BA-48E3-94F1-A68855A8A890}" type="presParOf" srcId="{5FEE6235-4336-4920-9736-BD2D8E02530E}" destId="{B31D0358-30A8-4C36-90AE-A41994B34264}" srcOrd="2" destOrd="0" presId="urn:microsoft.com/office/officeart/2005/8/layout/hList1"/>
    <dgm:cxn modelId="{18BF8994-35CD-4A7A-8BD2-E7DAF199D067}" type="presParOf" srcId="{B31D0358-30A8-4C36-90AE-A41994B34264}" destId="{8AA0263C-0F72-4E48-A4EF-26D277691191}" srcOrd="0" destOrd="0" presId="urn:microsoft.com/office/officeart/2005/8/layout/hList1"/>
    <dgm:cxn modelId="{BB2F9C1D-5AA4-45DA-A465-E82AAE7526DE}" type="presParOf" srcId="{B31D0358-30A8-4C36-90AE-A41994B34264}" destId="{41B9753F-63CD-4112-B8C0-1C29746C784E}" srcOrd="1" destOrd="0" presId="urn:microsoft.com/office/officeart/2005/8/layout/hList1"/>
    <dgm:cxn modelId="{1DCC8360-787E-4732-A2D1-3B99E4774BA2}" type="presParOf" srcId="{5FEE6235-4336-4920-9736-BD2D8E02530E}" destId="{F01E6C7C-8A55-4C3F-A8F9-7249F9302B38}" srcOrd="3" destOrd="0" presId="urn:microsoft.com/office/officeart/2005/8/layout/hList1"/>
    <dgm:cxn modelId="{FBD9CB27-613F-4C82-8639-E03E29DB415D}" type="presParOf" srcId="{5FEE6235-4336-4920-9736-BD2D8E02530E}" destId="{4E449D9D-F0FF-4B7C-9D78-E2255F140AD2}" srcOrd="4" destOrd="0" presId="urn:microsoft.com/office/officeart/2005/8/layout/hList1"/>
    <dgm:cxn modelId="{A45B6F45-BBCB-4EE6-B11A-F53EEA09AF9F}" type="presParOf" srcId="{4E449D9D-F0FF-4B7C-9D78-E2255F140AD2}" destId="{72A0BEF8-F795-4618-B3A3-3E778CD821AE}" srcOrd="0" destOrd="0" presId="urn:microsoft.com/office/officeart/2005/8/layout/hList1"/>
    <dgm:cxn modelId="{DF582CE5-3E79-4366-9E40-57393FC98CB7}" type="presParOf" srcId="{4E449D9D-F0FF-4B7C-9D78-E2255F140AD2}" destId="{31DAE1E5-4204-4444-89F3-27E62EC870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4BB84-8CCC-48A8-A215-6D8EF5645DB8}">
      <dsp:nvSpPr>
        <dsp:cNvPr id="0" name=""/>
        <dsp:cNvSpPr/>
      </dsp:nvSpPr>
      <dsp:spPr>
        <a:xfrm>
          <a:off x="3286" y="178582"/>
          <a:ext cx="3203971" cy="691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Identification</a:t>
          </a:r>
        </a:p>
      </dsp:txBody>
      <dsp:txXfrm>
        <a:off x="3286" y="178582"/>
        <a:ext cx="3203971" cy="691200"/>
      </dsp:txXfrm>
    </dsp:sp>
    <dsp:sp modelId="{DF4E09C3-6DD1-4C11-994F-CC1AB5950C40}">
      <dsp:nvSpPr>
        <dsp:cNvPr id="0" name=""/>
        <dsp:cNvSpPr/>
      </dsp:nvSpPr>
      <dsp:spPr>
        <a:xfrm>
          <a:off x="3286" y="869782"/>
          <a:ext cx="3203971" cy="36316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fr-CA" sz="2400" kern="1200" dirty="0"/>
            <a:t>Permet de </a:t>
          </a:r>
          <a:r>
            <a:rPr lang="fr-CA" sz="2400" b="1" kern="1200" dirty="0"/>
            <a:t>distinguer</a:t>
          </a:r>
          <a:r>
            <a:rPr lang="fr-CA" sz="2400" kern="1200" dirty="0"/>
            <a:t> les utilisateurs du système.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fr-CA" sz="2400" kern="1200" dirty="0"/>
            <a:t>Souvent, cela se fait au moyen d’un </a:t>
          </a:r>
          <a:r>
            <a:rPr lang="fr-CA" sz="2400" b="1" kern="1200" dirty="0"/>
            <a:t>nom d’utilisateur</a:t>
          </a:r>
          <a:r>
            <a:rPr lang="fr-CA" sz="2400" b="0" kern="1200" dirty="0"/>
            <a:t>.</a:t>
          </a:r>
          <a:endParaRPr lang="fr-CA" sz="2400" b="1" kern="1200" dirty="0"/>
        </a:p>
      </dsp:txBody>
      <dsp:txXfrm>
        <a:off x="3286" y="869782"/>
        <a:ext cx="3203971" cy="3631635"/>
      </dsp:txXfrm>
    </dsp:sp>
    <dsp:sp modelId="{8AA0263C-0F72-4E48-A4EF-26D277691191}">
      <dsp:nvSpPr>
        <dsp:cNvPr id="0" name=""/>
        <dsp:cNvSpPr/>
      </dsp:nvSpPr>
      <dsp:spPr>
        <a:xfrm>
          <a:off x="3655814" y="178582"/>
          <a:ext cx="3203971" cy="691200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Autorisation</a:t>
          </a:r>
        </a:p>
      </dsp:txBody>
      <dsp:txXfrm>
        <a:off x="3655814" y="178582"/>
        <a:ext cx="3203971" cy="691200"/>
      </dsp:txXfrm>
    </dsp:sp>
    <dsp:sp modelId="{41B9753F-63CD-4112-B8C0-1C29746C784E}">
      <dsp:nvSpPr>
        <dsp:cNvPr id="0" name=""/>
        <dsp:cNvSpPr/>
      </dsp:nvSpPr>
      <dsp:spPr>
        <a:xfrm>
          <a:off x="3655814" y="869782"/>
          <a:ext cx="3203971" cy="363163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fr-CA" sz="2400" kern="1200" dirty="0"/>
            <a:t>Permet d’attribuer des </a:t>
          </a:r>
          <a:r>
            <a:rPr lang="fr-CA" sz="2400" b="1" kern="1200" dirty="0"/>
            <a:t>accès différents </a:t>
          </a:r>
          <a:r>
            <a:rPr lang="fr-CA" sz="2400" kern="1200" dirty="0"/>
            <a:t>pour chaque utilisateur.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fr-CA" sz="2400" kern="1200" dirty="0"/>
            <a:t>Souvent, cela se fait au avec une </a:t>
          </a:r>
          <a:r>
            <a:rPr lang="fr-CA" sz="2400" b="1" kern="1200" dirty="0"/>
            <a:t>liste de contrôle d’accès </a:t>
          </a:r>
          <a:r>
            <a:rPr lang="fr-CA" sz="2400" kern="1200" dirty="0"/>
            <a:t>(ACL).</a:t>
          </a:r>
        </a:p>
      </dsp:txBody>
      <dsp:txXfrm>
        <a:off x="3655814" y="869782"/>
        <a:ext cx="3203971" cy="3631635"/>
      </dsp:txXfrm>
    </dsp:sp>
    <dsp:sp modelId="{72A0BEF8-F795-4618-B3A3-3E778CD821AE}">
      <dsp:nvSpPr>
        <dsp:cNvPr id="0" name=""/>
        <dsp:cNvSpPr/>
      </dsp:nvSpPr>
      <dsp:spPr>
        <a:xfrm>
          <a:off x="7308342" y="178582"/>
          <a:ext cx="3203971" cy="691200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Authentification</a:t>
          </a:r>
        </a:p>
      </dsp:txBody>
      <dsp:txXfrm>
        <a:off x="7308342" y="178582"/>
        <a:ext cx="3203971" cy="691200"/>
      </dsp:txXfrm>
    </dsp:sp>
    <dsp:sp modelId="{31DAE1E5-4204-4444-89F3-27E62EC87028}">
      <dsp:nvSpPr>
        <dsp:cNvPr id="0" name=""/>
        <dsp:cNvSpPr/>
      </dsp:nvSpPr>
      <dsp:spPr>
        <a:xfrm>
          <a:off x="7308342" y="869782"/>
          <a:ext cx="3203971" cy="363163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fr-CA" sz="2400" kern="1200" dirty="0"/>
            <a:t>Permet de </a:t>
          </a:r>
          <a:r>
            <a:rPr lang="fr-CA" sz="2400" b="1" kern="1200" dirty="0"/>
            <a:t>prouver</a:t>
          </a:r>
          <a:r>
            <a:rPr lang="fr-CA" sz="2400" kern="1200" dirty="0"/>
            <a:t> l’identité de l’utilisateur.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1800"/>
            </a:spcAft>
            <a:buChar char="•"/>
          </a:pPr>
          <a:r>
            <a:rPr lang="fr-CA" sz="2400" kern="1200" dirty="0"/>
            <a:t>Souvent, cela se fait au moyen d’un </a:t>
          </a:r>
          <a:r>
            <a:rPr lang="fr-CA" sz="2400" b="1" kern="1200" dirty="0"/>
            <a:t>mot de passe</a:t>
          </a:r>
          <a:r>
            <a:rPr lang="fr-CA" sz="2400" b="0" kern="1200" dirty="0"/>
            <a:t>.</a:t>
          </a:r>
        </a:p>
      </dsp:txBody>
      <dsp:txXfrm>
        <a:off x="7308342" y="869782"/>
        <a:ext cx="3203971" cy="3631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B1D0E-3721-46A1-AAAD-12B1F9754547}" type="datetimeFigureOut">
              <a:rPr lang="fr-CA" smtClean="0"/>
              <a:t>2024-08-25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A32E-0E84-442D-B927-3613ABAE5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482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84074981-CE77-7444-EFC5-1A71FD73FDB2}"/>
              </a:ext>
            </a:extLst>
          </p:cNvPr>
          <p:cNvSpPr/>
          <p:nvPr/>
        </p:nvSpPr>
        <p:spPr>
          <a:xfrm rot="19448915">
            <a:off x="6564453" y="616348"/>
            <a:ext cx="6385258" cy="2930064"/>
          </a:xfrm>
          <a:custGeom>
            <a:avLst/>
            <a:gdLst>
              <a:gd name="connsiteX0" fmla="*/ 4718901 w 6385258"/>
              <a:gd name="connsiteY0" fmla="*/ 0 h 2930064"/>
              <a:gd name="connsiteX1" fmla="*/ 6385258 w 6385258"/>
              <a:gd name="connsiteY1" fmla="*/ 1204089 h 2930064"/>
              <a:gd name="connsiteX2" fmla="*/ 5138089 w 6385258"/>
              <a:gd name="connsiteY2" fmla="*/ 2930064 h 2930064"/>
              <a:gd name="connsiteX3" fmla="*/ 1463508 w 6385258"/>
              <a:gd name="connsiteY3" fmla="*/ 2930064 h 2930064"/>
              <a:gd name="connsiteX4" fmla="*/ 0 w 6385258"/>
              <a:gd name="connsiteY4" fmla="*/ 1465032 h 2930064"/>
              <a:gd name="connsiteX5" fmla="*/ 1463508 w 6385258"/>
              <a:gd name="connsiteY5" fmla="*/ 0 h 293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5258" h="2930064">
                <a:moveTo>
                  <a:pt x="4718901" y="0"/>
                </a:moveTo>
                <a:lnTo>
                  <a:pt x="6385258" y="1204089"/>
                </a:lnTo>
                <a:lnTo>
                  <a:pt x="5138089" y="2930064"/>
                </a:lnTo>
                <a:lnTo>
                  <a:pt x="1463508" y="2930064"/>
                </a:lnTo>
                <a:cubicBezTo>
                  <a:pt x="655315" y="2930064"/>
                  <a:pt x="0" y="2274191"/>
                  <a:pt x="0" y="1465032"/>
                </a:cubicBezTo>
                <a:cubicBezTo>
                  <a:pt x="0" y="655873"/>
                  <a:pt x="655315" y="0"/>
                  <a:pt x="1463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77CC64E-E89F-D7B8-1FD3-71D5EB47CFCC}"/>
              </a:ext>
            </a:extLst>
          </p:cNvPr>
          <p:cNvSpPr/>
          <p:nvPr/>
        </p:nvSpPr>
        <p:spPr>
          <a:xfrm rot="19433306">
            <a:off x="4318874" y="4408996"/>
            <a:ext cx="7445265" cy="3005515"/>
          </a:xfrm>
          <a:custGeom>
            <a:avLst/>
            <a:gdLst>
              <a:gd name="connsiteX0" fmla="*/ 6786469 w 7445265"/>
              <a:gd name="connsiteY0" fmla="*/ 256636 h 3005515"/>
              <a:gd name="connsiteX1" fmla="*/ 7445265 w 7445265"/>
              <a:gd name="connsiteY1" fmla="*/ 1502758 h 3005515"/>
              <a:gd name="connsiteX2" fmla="*/ 5951108 w 7445265"/>
              <a:gd name="connsiteY2" fmla="*/ 3005515 h 3005515"/>
              <a:gd name="connsiteX3" fmla="*/ 4119843 w 7445265"/>
              <a:gd name="connsiteY3" fmla="*/ 3005515 h 3005515"/>
              <a:gd name="connsiteX4" fmla="*/ 0 w 7445265"/>
              <a:gd name="connsiteY4" fmla="*/ 0 h 3005515"/>
              <a:gd name="connsiteX5" fmla="*/ 5951107 w 7445265"/>
              <a:gd name="connsiteY5" fmla="*/ 0 h 3005515"/>
              <a:gd name="connsiteX6" fmla="*/ 6786469 w 7445265"/>
              <a:gd name="connsiteY6" fmla="*/ 256636 h 300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5265" h="3005515">
                <a:moveTo>
                  <a:pt x="6786469" y="256636"/>
                </a:moveTo>
                <a:cubicBezTo>
                  <a:pt x="7183921" y="526683"/>
                  <a:pt x="7445265" y="984010"/>
                  <a:pt x="7445265" y="1502758"/>
                </a:cubicBezTo>
                <a:cubicBezTo>
                  <a:pt x="7445265" y="2332753"/>
                  <a:pt x="6776226" y="3005515"/>
                  <a:pt x="5951108" y="3005515"/>
                </a:cubicBezTo>
                <a:lnTo>
                  <a:pt x="4119843" y="3005515"/>
                </a:lnTo>
                <a:lnTo>
                  <a:pt x="0" y="0"/>
                </a:lnTo>
                <a:lnTo>
                  <a:pt x="5951107" y="0"/>
                </a:lnTo>
                <a:cubicBezTo>
                  <a:pt x="6260527" y="0"/>
                  <a:pt x="6547998" y="94607"/>
                  <a:pt x="6786469" y="256636"/>
                </a:cubicBezTo>
                <a:close/>
              </a:path>
            </a:pathLst>
          </a:custGeom>
          <a:noFill/>
          <a:ln w="57150">
            <a:solidFill>
              <a:srgbClr val="BCD8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4BEF21-148E-E544-312B-FF537E6D42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5932714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A986A1-0F68-CCC6-C3FC-AFA6955A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5932714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351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de section">
    <p:bg>
      <p:bgPr>
        <a:solidFill>
          <a:srgbClr val="F37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DC81B-2382-0222-8903-7ECFB756C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154567"/>
            <a:ext cx="56451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D7BF0-3048-1F40-464E-5C4D4407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4292"/>
            <a:ext cx="5645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2650BAC-99A8-286F-9139-9CC2D1981290}"/>
              </a:ext>
            </a:extLst>
          </p:cNvPr>
          <p:cNvSpPr/>
          <p:nvPr/>
        </p:nvSpPr>
        <p:spPr>
          <a:xfrm rot="19424593">
            <a:off x="5180760" y="4537580"/>
            <a:ext cx="6952266" cy="2733289"/>
          </a:xfrm>
          <a:custGeom>
            <a:avLst/>
            <a:gdLst>
              <a:gd name="connsiteX0" fmla="*/ 6353141 w 6952266"/>
              <a:gd name="connsiteY0" fmla="*/ 233391 h 2733289"/>
              <a:gd name="connsiteX1" fmla="*/ 6952266 w 6952266"/>
              <a:gd name="connsiteY1" fmla="*/ 1366645 h 2733289"/>
              <a:gd name="connsiteX2" fmla="*/ 5593442 w 6952266"/>
              <a:gd name="connsiteY2" fmla="*/ 2733289 h 2733289"/>
              <a:gd name="connsiteX3" fmla="*/ 3726810 w 6952266"/>
              <a:gd name="connsiteY3" fmla="*/ 2733289 h 2733289"/>
              <a:gd name="connsiteX4" fmla="*/ 0 w 6952266"/>
              <a:gd name="connsiteY4" fmla="*/ 0 h 2733289"/>
              <a:gd name="connsiteX5" fmla="*/ 5593442 w 6952266"/>
              <a:gd name="connsiteY5" fmla="*/ 0 h 2733289"/>
              <a:gd name="connsiteX6" fmla="*/ 6353141 w 6952266"/>
              <a:gd name="connsiteY6" fmla="*/ 233391 h 273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2266" h="2733289">
                <a:moveTo>
                  <a:pt x="6353141" y="233391"/>
                </a:moveTo>
                <a:cubicBezTo>
                  <a:pt x="6714594" y="478978"/>
                  <a:pt x="6952266" y="894883"/>
                  <a:pt x="6952266" y="1366645"/>
                </a:cubicBezTo>
                <a:cubicBezTo>
                  <a:pt x="6952267" y="2121463"/>
                  <a:pt x="6343826" y="2733289"/>
                  <a:pt x="5593442" y="2733289"/>
                </a:cubicBezTo>
                <a:lnTo>
                  <a:pt x="3726810" y="2733289"/>
                </a:lnTo>
                <a:lnTo>
                  <a:pt x="0" y="0"/>
                </a:lnTo>
                <a:lnTo>
                  <a:pt x="5593442" y="0"/>
                </a:lnTo>
                <a:cubicBezTo>
                  <a:pt x="5874836" y="0"/>
                  <a:pt x="6136269" y="86038"/>
                  <a:pt x="6353141" y="233391"/>
                </a:cubicBezTo>
                <a:close/>
              </a:path>
            </a:pathLst>
          </a:custGeom>
          <a:solidFill>
            <a:srgbClr val="D93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7BB0DE6-75F0-3C14-C019-E9FBDE2D49A8}"/>
              </a:ext>
            </a:extLst>
          </p:cNvPr>
          <p:cNvSpPr/>
          <p:nvPr/>
        </p:nvSpPr>
        <p:spPr>
          <a:xfrm rot="19446529">
            <a:off x="8122785" y="1733539"/>
            <a:ext cx="5167093" cy="1973142"/>
          </a:xfrm>
          <a:custGeom>
            <a:avLst/>
            <a:gdLst>
              <a:gd name="connsiteX0" fmla="*/ 5167093 w 5167093"/>
              <a:gd name="connsiteY0" fmla="*/ 2578 h 1973142"/>
              <a:gd name="connsiteX1" fmla="*/ 3741105 w 5167093"/>
              <a:gd name="connsiteY1" fmla="*/ 1973142 h 1973142"/>
              <a:gd name="connsiteX2" fmla="*/ 980925 w 5167093"/>
              <a:gd name="connsiteY2" fmla="*/ 1973142 h 1973142"/>
              <a:gd name="connsiteX3" fmla="*/ 0 w 5167093"/>
              <a:gd name="connsiteY3" fmla="*/ 986571 h 1973142"/>
              <a:gd name="connsiteX4" fmla="*/ 980925 w 5167093"/>
              <a:gd name="connsiteY4" fmla="*/ 0 h 1973142"/>
              <a:gd name="connsiteX5" fmla="*/ 5116336 w 5167093"/>
              <a:gd name="connsiteY5" fmla="*/ 0 h 19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93" h="1973142">
                <a:moveTo>
                  <a:pt x="5167093" y="2578"/>
                </a:moveTo>
                <a:lnTo>
                  <a:pt x="3741105" y="1973142"/>
                </a:lnTo>
                <a:lnTo>
                  <a:pt x="980925" y="1973142"/>
                </a:lnTo>
                <a:cubicBezTo>
                  <a:pt x="439229" y="1973142"/>
                  <a:pt x="0" y="1531469"/>
                  <a:pt x="0" y="986571"/>
                </a:cubicBezTo>
                <a:cubicBezTo>
                  <a:pt x="0" y="441673"/>
                  <a:pt x="439228" y="0"/>
                  <a:pt x="980925" y="0"/>
                </a:cubicBezTo>
                <a:lnTo>
                  <a:pt x="5116336" y="0"/>
                </a:lnTo>
                <a:close/>
              </a:path>
            </a:pathLst>
          </a:custGeom>
          <a:noFill/>
          <a:ln w="57150">
            <a:solidFill>
              <a:srgbClr val="FDB91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FBE24-0442-4B20-B055-1B6BB7B2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187EE-C5D7-D496-5776-28689779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23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D0D025-AAC1-A3E1-D9A3-2A6D6278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23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797F8A2-4841-D174-A744-816B2BC9E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C49AC-BE39-05DC-2552-16E295EF9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418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 (sans logo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FBE24-0442-4B20-B055-1B6BB7B2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187EE-C5D7-D496-5776-28689779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4675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D0D025-AAC1-A3E1-D9A3-2A6D6278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4675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C49AC-BE39-05DC-2552-16E295EF9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139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EA5BB-6B2B-6B05-884B-C8D2840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C0671-096B-4507-57C4-3873594F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5BBDFB-DEBE-55AE-CDBF-45B6F9553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87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3010A8-FD02-B2E9-DC8C-4267CC3D3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FE0068-7295-AA99-C610-3C775CC6E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87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CB254807-CEFD-2962-AC3D-07583266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780E773-6805-762F-3222-690C2A23B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4817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 (sans logo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EA5BB-6B2B-6B05-884B-C8D2840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C0671-096B-4507-57C4-3873594F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5BBDFB-DEBE-55AE-CDBF-45B6F9553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7881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3010A8-FD02-B2E9-DC8C-4267CC3D3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FE0068-7295-AA99-C610-3C775CC6E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7881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780E773-6805-762F-3222-690C2A23B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36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EF54-2CB6-A80A-7FD7-3EBBF8D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52C569D2-8482-DC55-762D-8063F1AB5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FF683B-9D02-5CD5-3CB9-AE0F669E9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2418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sans logo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EF54-2CB6-A80A-7FD7-3EBBF8D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FF683B-9D02-5CD5-3CB9-AE0F669E9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531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795C66E7-A955-BA3F-DEAE-6F5967D6C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722E95-3443-9249-F6B0-FE5CCB4646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5894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sans logo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51F6EE-3537-0E78-58E0-2CB78ABFA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0494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57EB4-E785-5657-B281-B5D51B05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FF94E-1CFF-5FEA-DADC-7D1183D2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59CDEE-C088-96C0-66F5-A8C4F09BD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084702E6-CFF1-E1FD-15F3-648EC9A85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EF0F3-91E0-4713-71D9-C10B8A7D30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80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Cou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84074981-CE77-7444-EFC5-1A71FD73FDB2}"/>
              </a:ext>
            </a:extLst>
          </p:cNvPr>
          <p:cNvSpPr/>
          <p:nvPr/>
        </p:nvSpPr>
        <p:spPr>
          <a:xfrm rot="19448915">
            <a:off x="6564453" y="616348"/>
            <a:ext cx="6385258" cy="2930064"/>
          </a:xfrm>
          <a:custGeom>
            <a:avLst/>
            <a:gdLst>
              <a:gd name="connsiteX0" fmla="*/ 4718901 w 6385258"/>
              <a:gd name="connsiteY0" fmla="*/ 0 h 2930064"/>
              <a:gd name="connsiteX1" fmla="*/ 6385258 w 6385258"/>
              <a:gd name="connsiteY1" fmla="*/ 1204089 h 2930064"/>
              <a:gd name="connsiteX2" fmla="*/ 5138089 w 6385258"/>
              <a:gd name="connsiteY2" fmla="*/ 2930064 h 2930064"/>
              <a:gd name="connsiteX3" fmla="*/ 1463508 w 6385258"/>
              <a:gd name="connsiteY3" fmla="*/ 2930064 h 2930064"/>
              <a:gd name="connsiteX4" fmla="*/ 0 w 6385258"/>
              <a:gd name="connsiteY4" fmla="*/ 1465032 h 2930064"/>
              <a:gd name="connsiteX5" fmla="*/ 1463508 w 6385258"/>
              <a:gd name="connsiteY5" fmla="*/ 0 h 293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5258" h="2930064">
                <a:moveTo>
                  <a:pt x="4718901" y="0"/>
                </a:moveTo>
                <a:lnTo>
                  <a:pt x="6385258" y="1204089"/>
                </a:lnTo>
                <a:lnTo>
                  <a:pt x="5138089" y="2930064"/>
                </a:lnTo>
                <a:lnTo>
                  <a:pt x="1463508" y="2930064"/>
                </a:lnTo>
                <a:cubicBezTo>
                  <a:pt x="655315" y="2930064"/>
                  <a:pt x="0" y="2274191"/>
                  <a:pt x="0" y="1465032"/>
                </a:cubicBezTo>
                <a:cubicBezTo>
                  <a:pt x="0" y="655873"/>
                  <a:pt x="655315" y="0"/>
                  <a:pt x="1463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77CC64E-E89F-D7B8-1FD3-71D5EB47CFCC}"/>
              </a:ext>
            </a:extLst>
          </p:cNvPr>
          <p:cNvSpPr/>
          <p:nvPr/>
        </p:nvSpPr>
        <p:spPr>
          <a:xfrm rot="19433306">
            <a:off x="4318874" y="4408996"/>
            <a:ext cx="7445265" cy="3005515"/>
          </a:xfrm>
          <a:custGeom>
            <a:avLst/>
            <a:gdLst>
              <a:gd name="connsiteX0" fmla="*/ 6786469 w 7445265"/>
              <a:gd name="connsiteY0" fmla="*/ 256636 h 3005515"/>
              <a:gd name="connsiteX1" fmla="*/ 7445265 w 7445265"/>
              <a:gd name="connsiteY1" fmla="*/ 1502758 h 3005515"/>
              <a:gd name="connsiteX2" fmla="*/ 5951108 w 7445265"/>
              <a:gd name="connsiteY2" fmla="*/ 3005515 h 3005515"/>
              <a:gd name="connsiteX3" fmla="*/ 4119843 w 7445265"/>
              <a:gd name="connsiteY3" fmla="*/ 3005515 h 3005515"/>
              <a:gd name="connsiteX4" fmla="*/ 0 w 7445265"/>
              <a:gd name="connsiteY4" fmla="*/ 0 h 3005515"/>
              <a:gd name="connsiteX5" fmla="*/ 5951107 w 7445265"/>
              <a:gd name="connsiteY5" fmla="*/ 0 h 3005515"/>
              <a:gd name="connsiteX6" fmla="*/ 6786469 w 7445265"/>
              <a:gd name="connsiteY6" fmla="*/ 256636 h 300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5265" h="3005515">
                <a:moveTo>
                  <a:pt x="6786469" y="256636"/>
                </a:moveTo>
                <a:cubicBezTo>
                  <a:pt x="7183921" y="526683"/>
                  <a:pt x="7445265" y="984010"/>
                  <a:pt x="7445265" y="1502758"/>
                </a:cubicBezTo>
                <a:cubicBezTo>
                  <a:pt x="7445265" y="2332753"/>
                  <a:pt x="6776226" y="3005515"/>
                  <a:pt x="5951108" y="3005515"/>
                </a:cubicBezTo>
                <a:lnTo>
                  <a:pt x="4119843" y="3005515"/>
                </a:lnTo>
                <a:lnTo>
                  <a:pt x="0" y="0"/>
                </a:lnTo>
                <a:lnTo>
                  <a:pt x="5951107" y="0"/>
                </a:lnTo>
                <a:cubicBezTo>
                  <a:pt x="6260527" y="0"/>
                  <a:pt x="6547998" y="94607"/>
                  <a:pt x="6786469" y="256636"/>
                </a:cubicBezTo>
                <a:close/>
              </a:path>
            </a:pathLst>
          </a:custGeom>
          <a:noFill/>
          <a:ln w="57150">
            <a:solidFill>
              <a:srgbClr val="BCD8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4BEF21-148E-E544-312B-FF537E6D42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449238"/>
            <a:ext cx="5932714" cy="3761569"/>
          </a:xfr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25600F-21F5-C1D1-9206-8C43EA5B44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83079"/>
            <a:ext cx="8911357" cy="47445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CA" dirty="0"/>
              <a:t>420-XYZ-EM Titre du cours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356D50D0-9292-3D75-EAE7-760D6CA0E5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6137694"/>
            <a:ext cx="3587151" cy="47445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CA" dirty="0"/>
              <a:t>Rencontre #xx</a:t>
            </a:r>
          </a:p>
        </p:txBody>
      </p:sp>
    </p:spTree>
    <p:extLst>
      <p:ext uri="{BB962C8B-B14F-4D97-AF65-F5344CB8AC3E}">
        <p14:creationId xmlns:p14="http://schemas.microsoft.com/office/powerpoint/2010/main" val="2312141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B8077-15FA-A16F-EC36-BD8D77BF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334509-1013-AAC8-F0AB-DC3A3D8BA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626D6F-56ED-C9F3-8F10-4E6755FB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18909AA6-FD5A-D46C-8F20-FD1D918E3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0DCFA1-0BD0-E962-4821-9900D4992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2677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87C1A-7073-6A01-AC2A-E9DF3E87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CF3A09-80FD-C7A7-E296-7B7D29899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7C1D2C3-8F07-540D-9072-1A9C2035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99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EE8725-B9CE-ECAD-6EB6-9A7D305D6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ABC049-BE1E-0E2E-29B3-A15742A1A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C8CA859-310B-9497-0691-0486014F7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8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D7E94ADA-1E06-EB66-7891-90E4B90E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168" y="2304288"/>
            <a:ext cx="5774625" cy="1865160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EA9D1B2-32B2-EC5C-C26E-DB4CBEFA8D9A}"/>
              </a:ext>
            </a:extLst>
          </p:cNvPr>
          <p:cNvSpPr/>
          <p:nvPr userDrawn="1"/>
        </p:nvSpPr>
        <p:spPr>
          <a:xfrm rot="19448915">
            <a:off x="6564453" y="616348"/>
            <a:ext cx="6385258" cy="2930064"/>
          </a:xfrm>
          <a:custGeom>
            <a:avLst/>
            <a:gdLst>
              <a:gd name="connsiteX0" fmla="*/ 4718901 w 6385258"/>
              <a:gd name="connsiteY0" fmla="*/ 0 h 2930064"/>
              <a:gd name="connsiteX1" fmla="*/ 6385258 w 6385258"/>
              <a:gd name="connsiteY1" fmla="*/ 1204089 h 2930064"/>
              <a:gd name="connsiteX2" fmla="*/ 5138089 w 6385258"/>
              <a:gd name="connsiteY2" fmla="*/ 2930064 h 2930064"/>
              <a:gd name="connsiteX3" fmla="*/ 1463508 w 6385258"/>
              <a:gd name="connsiteY3" fmla="*/ 2930064 h 2930064"/>
              <a:gd name="connsiteX4" fmla="*/ 0 w 6385258"/>
              <a:gd name="connsiteY4" fmla="*/ 1465032 h 2930064"/>
              <a:gd name="connsiteX5" fmla="*/ 1463508 w 6385258"/>
              <a:gd name="connsiteY5" fmla="*/ 0 h 293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5258" h="2930064">
                <a:moveTo>
                  <a:pt x="4718901" y="0"/>
                </a:moveTo>
                <a:lnTo>
                  <a:pt x="6385258" y="1204089"/>
                </a:lnTo>
                <a:lnTo>
                  <a:pt x="5138089" y="2930064"/>
                </a:lnTo>
                <a:lnTo>
                  <a:pt x="1463508" y="2930064"/>
                </a:lnTo>
                <a:cubicBezTo>
                  <a:pt x="655315" y="2930064"/>
                  <a:pt x="0" y="2274191"/>
                  <a:pt x="0" y="1465032"/>
                </a:cubicBezTo>
                <a:cubicBezTo>
                  <a:pt x="0" y="655873"/>
                  <a:pt x="655315" y="0"/>
                  <a:pt x="1463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A35376B-8BE6-D02F-2360-2FECA81D4E35}"/>
              </a:ext>
            </a:extLst>
          </p:cNvPr>
          <p:cNvSpPr/>
          <p:nvPr userDrawn="1"/>
        </p:nvSpPr>
        <p:spPr>
          <a:xfrm rot="19433306">
            <a:off x="4318874" y="4408996"/>
            <a:ext cx="7445265" cy="3005515"/>
          </a:xfrm>
          <a:custGeom>
            <a:avLst/>
            <a:gdLst>
              <a:gd name="connsiteX0" fmla="*/ 6786469 w 7445265"/>
              <a:gd name="connsiteY0" fmla="*/ 256636 h 3005515"/>
              <a:gd name="connsiteX1" fmla="*/ 7445265 w 7445265"/>
              <a:gd name="connsiteY1" fmla="*/ 1502758 h 3005515"/>
              <a:gd name="connsiteX2" fmla="*/ 5951108 w 7445265"/>
              <a:gd name="connsiteY2" fmla="*/ 3005515 h 3005515"/>
              <a:gd name="connsiteX3" fmla="*/ 4119843 w 7445265"/>
              <a:gd name="connsiteY3" fmla="*/ 3005515 h 3005515"/>
              <a:gd name="connsiteX4" fmla="*/ 0 w 7445265"/>
              <a:gd name="connsiteY4" fmla="*/ 0 h 3005515"/>
              <a:gd name="connsiteX5" fmla="*/ 5951107 w 7445265"/>
              <a:gd name="connsiteY5" fmla="*/ 0 h 3005515"/>
              <a:gd name="connsiteX6" fmla="*/ 6786469 w 7445265"/>
              <a:gd name="connsiteY6" fmla="*/ 256636 h 300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5265" h="3005515">
                <a:moveTo>
                  <a:pt x="6786469" y="256636"/>
                </a:moveTo>
                <a:cubicBezTo>
                  <a:pt x="7183921" y="526683"/>
                  <a:pt x="7445265" y="984010"/>
                  <a:pt x="7445265" y="1502758"/>
                </a:cubicBezTo>
                <a:cubicBezTo>
                  <a:pt x="7445265" y="2332753"/>
                  <a:pt x="6776226" y="3005515"/>
                  <a:pt x="5951108" y="3005515"/>
                </a:cubicBezTo>
                <a:lnTo>
                  <a:pt x="4119843" y="3005515"/>
                </a:lnTo>
                <a:lnTo>
                  <a:pt x="0" y="0"/>
                </a:lnTo>
                <a:lnTo>
                  <a:pt x="5951107" y="0"/>
                </a:lnTo>
                <a:cubicBezTo>
                  <a:pt x="6260527" y="0"/>
                  <a:pt x="6547998" y="94607"/>
                  <a:pt x="6786469" y="256636"/>
                </a:cubicBezTo>
                <a:close/>
              </a:path>
            </a:pathLst>
          </a:custGeom>
          <a:noFill/>
          <a:ln w="57150">
            <a:solidFill>
              <a:srgbClr val="BCD8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477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5AFF7-AD7A-BE8D-F5E4-DE2E3165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450000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2AC2BA58-BBB3-1BE5-6545-759F873B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39083"/>
            <a:ext cx="1607589" cy="51923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B57CD0-7F42-547B-24F9-D9CCB0A8EF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29E4841-9A0D-9A24-D540-F5679099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031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sans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471A5-C31A-1AE4-4495-5EB198DD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5AFF7-AD7A-BE8D-F5E4-DE2E3165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4680000"/>
          </a:xfrm>
        </p:spPr>
        <p:txBody>
          <a:bodyPr/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C52826-3802-32B2-2F1B-F3F0D6809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22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ans titre ni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5AFF7-AD7A-BE8D-F5E4-DE2E3165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443"/>
            <a:ext cx="10515600" cy="5771622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E88426-3869-7B62-D87D-33CB5199D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54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DC81B-2382-0222-8903-7ECFB756C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154567"/>
            <a:ext cx="56451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D7BF0-3048-1F40-464E-5C4D4407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4292"/>
            <a:ext cx="5645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53DD5F9E-03F3-BF26-55D0-C680C0194A50}"/>
              </a:ext>
            </a:extLst>
          </p:cNvPr>
          <p:cNvSpPr/>
          <p:nvPr/>
        </p:nvSpPr>
        <p:spPr>
          <a:xfrm rot="19424593">
            <a:off x="5180760" y="4537580"/>
            <a:ext cx="6952266" cy="2733289"/>
          </a:xfrm>
          <a:custGeom>
            <a:avLst/>
            <a:gdLst>
              <a:gd name="connsiteX0" fmla="*/ 6353141 w 6952266"/>
              <a:gd name="connsiteY0" fmla="*/ 233391 h 2733289"/>
              <a:gd name="connsiteX1" fmla="*/ 6952266 w 6952266"/>
              <a:gd name="connsiteY1" fmla="*/ 1366645 h 2733289"/>
              <a:gd name="connsiteX2" fmla="*/ 5593442 w 6952266"/>
              <a:gd name="connsiteY2" fmla="*/ 2733289 h 2733289"/>
              <a:gd name="connsiteX3" fmla="*/ 3726810 w 6952266"/>
              <a:gd name="connsiteY3" fmla="*/ 2733289 h 2733289"/>
              <a:gd name="connsiteX4" fmla="*/ 0 w 6952266"/>
              <a:gd name="connsiteY4" fmla="*/ 0 h 2733289"/>
              <a:gd name="connsiteX5" fmla="*/ 5593442 w 6952266"/>
              <a:gd name="connsiteY5" fmla="*/ 0 h 2733289"/>
              <a:gd name="connsiteX6" fmla="*/ 6353141 w 6952266"/>
              <a:gd name="connsiteY6" fmla="*/ 233391 h 273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2266" h="2733289">
                <a:moveTo>
                  <a:pt x="6353141" y="233391"/>
                </a:moveTo>
                <a:cubicBezTo>
                  <a:pt x="6714594" y="478978"/>
                  <a:pt x="6952266" y="894883"/>
                  <a:pt x="6952266" y="1366645"/>
                </a:cubicBezTo>
                <a:cubicBezTo>
                  <a:pt x="6952267" y="2121463"/>
                  <a:pt x="6343826" y="2733289"/>
                  <a:pt x="5593442" y="2733289"/>
                </a:cubicBezTo>
                <a:lnTo>
                  <a:pt x="3726810" y="2733289"/>
                </a:lnTo>
                <a:lnTo>
                  <a:pt x="0" y="0"/>
                </a:lnTo>
                <a:lnTo>
                  <a:pt x="5593442" y="0"/>
                </a:lnTo>
                <a:cubicBezTo>
                  <a:pt x="5874836" y="0"/>
                  <a:pt x="6136269" y="86038"/>
                  <a:pt x="6353141" y="2333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4E1A781-0AE8-7BB6-84A3-36EC64124B33}"/>
              </a:ext>
            </a:extLst>
          </p:cNvPr>
          <p:cNvSpPr/>
          <p:nvPr/>
        </p:nvSpPr>
        <p:spPr>
          <a:xfrm rot="19446529">
            <a:off x="8122785" y="1733539"/>
            <a:ext cx="5167093" cy="1973142"/>
          </a:xfrm>
          <a:custGeom>
            <a:avLst/>
            <a:gdLst>
              <a:gd name="connsiteX0" fmla="*/ 5167093 w 5167093"/>
              <a:gd name="connsiteY0" fmla="*/ 2578 h 1973142"/>
              <a:gd name="connsiteX1" fmla="*/ 3741105 w 5167093"/>
              <a:gd name="connsiteY1" fmla="*/ 1973142 h 1973142"/>
              <a:gd name="connsiteX2" fmla="*/ 980925 w 5167093"/>
              <a:gd name="connsiteY2" fmla="*/ 1973142 h 1973142"/>
              <a:gd name="connsiteX3" fmla="*/ 0 w 5167093"/>
              <a:gd name="connsiteY3" fmla="*/ 986571 h 1973142"/>
              <a:gd name="connsiteX4" fmla="*/ 980925 w 5167093"/>
              <a:gd name="connsiteY4" fmla="*/ 0 h 1973142"/>
              <a:gd name="connsiteX5" fmla="*/ 5116336 w 5167093"/>
              <a:gd name="connsiteY5" fmla="*/ 0 h 19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93" h="1973142">
                <a:moveTo>
                  <a:pt x="5167093" y="2578"/>
                </a:moveTo>
                <a:lnTo>
                  <a:pt x="3741105" y="1973142"/>
                </a:lnTo>
                <a:lnTo>
                  <a:pt x="980925" y="1973142"/>
                </a:lnTo>
                <a:cubicBezTo>
                  <a:pt x="439229" y="1973142"/>
                  <a:pt x="0" y="1531469"/>
                  <a:pt x="0" y="986571"/>
                </a:cubicBezTo>
                <a:cubicBezTo>
                  <a:pt x="0" y="441673"/>
                  <a:pt x="439228" y="0"/>
                  <a:pt x="980925" y="0"/>
                </a:cubicBezTo>
                <a:lnTo>
                  <a:pt x="5116336" y="0"/>
                </a:lnTo>
                <a:close/>
              </a:path>
            </a:pathLst>
          </a:custGeom>
          <a:noFill/>
          <a:ln w="57150">
            <a:solidFill>
              <a:srgbClr val="BCD8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09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DC81B-2382-0222-8903-7ECFB756C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154567"/>
            <a:ext cx="56451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D7BF0-3048-1F40-464E-5C4D4407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4292"/>
            <a:ext cx="5645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B44F7B3-5274-5147-A79D-05B1EB6F4472}"/>
              </a:ext>
            </a:extLst>
          </p:cNvPr>
          <p:cNvSpPr/>
          <p:nvPr/>
        </p:nvSpPr>
        <p:spPr>
          <a:xfrm rot="19424593">
            <a:off x="5180760" y="4537580"/>
            <a:ext cx="6952266" cy="2733289"/>
          </a:xfrm>
          <a:custGeom>
            <a:avLst/>
            <a:gdLst>
              <a:gd name="connsiteX0" fmla="*/ 6353141 w 6952266"/>
              <a:gd name="connsiteY0" fmla="*/ 233391 h 2733289"/>
              <a:gd name="connsiteX1" fmla="*/ 6952266 w 6952266"/>
              <a:gd name="connsiteY1" fmla="*/ 1366645 h 2733289"/>
              <a:gd name="connsiteX2" fmla="*/ 5593442 w 6952266"/>
              <a:gd name="connsiteY2" fmla="*/ 2733289 h 2733289"/>
              <a:gd name="connsiteX3" fmla="*/ 3726810 w 6952266"/>
              <a:gd name="connsiteY3" fmla="*/ 2733289 h 2733289"/>
              <a:gd name="connsiteX4" fmla="*/ 0 w 6952266"/>
              <a:gd name="connsiteY4" fmla="*/ 0 h 2733289"/>
              <a:gd name="connsiteX5" fmla="*/ 5593442 w 6952266"/>
              <a:gd name="connsiteY5" fmla="*/ 0 h 2733289"/>
              <a:gd name="connsiteX6" fmla="*/ 6353141 w 6952266"/>
              <a:gd name="connsiteY6" fmla="*/ 233391 h 273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2266" h="2733289">
                <a:moveTo>
                  <a:pt x="6353141" y="233391"/>
                </a:moveTo>
                <a:cubicBezTo>
                  <a:pt x="6714594" y="478978"/>
                  <a:pt x="6952266" y="894883"/>
                  <a:pt x="6952266" y="1366645"/>
                </a:cubicBezTo>
                <a:cubicBezTo>
                  <a:pt x="6952267" y="2121463"/>
                  <a:pt x="6343826" y="2733289"/>
                  <a:pt x="5593442" y="2733289"/>
                </a:cubicBezTo>
                <a:lnTo>
                  <a:pt x="3726810" y="2733289"/>
                </a:lnTo>
                <a:lnTo>
                  <a:pt x="0" y="0"/>
                </a:lnTo>
                <a:lnTo>
                  <a:pt x="5593442" y="0"/>
                </a:lnTo>
                <a:cubicBezTo>
                  <a:pt x="5874836" y="0"/>
                  <a:pt x="6136269" y="86038"/>
                  <a:pt x="6353141" y="233391"/>
                </a:cubicBezTo>
                <a:close/>
              </a:path>
            </a:pathLst>
          </a:custGeom>
          <a:solidFill>
            <a:srgbClr val="0C34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6204935D-FA87-B219-579C-D8A160CA009C}"/>
              </a:ext>
            </a:extLst>
          </p:cNvPr>
          <p:cNvSpPr/>
          <p:nvPr/>
        </p:nvSpPr>
        <p:spPr>
          <a:xfrm rot="19446529">
            <a:off x="8122785" y="1733539"/>
            <a:ext cx="5167093" cy="1973142"/>
          </a:xfrm>
          <a:custGeom>
            <a:avLst/>
            <a:gdLst>
              <a:gd name="connsiteX0" fmla="*/ 5167093 w 5167093"/>
              <a:gd name="connsiteY0" fmla="*/ 2578 h 1973142"/>
              <a:gd name="connsiteX1" fmla="*/ 3741105 w 5167093"/>
              <a:gd name="connsiteY1" fmla="*/ 1973142 h 1973142"/>
              <a:gd name="connsiteX2" fmla="*/ 980925 w 5167093"/>
              <a:gd name="connsiteY2" fmla="*/ 1973142 h 1973142"/>
              <a:gd name="connsiteX3" fmla="*/ 0 w 5167093"/>
              <a:gd name="connsiteY3" fmla="*/ 986571 h 1973142"/>
              <a:gd name="connsiteX4" fmla="*/ 980925 w 5167093"/>
              <a:gd name="connsiteY4" fmla="*/ 0 h 1973142"/>
              <a:gd name="connsiteX5" fmla="*/ 5116336 w 5167093"/>
              <a:gd name="connsiteY5" fmla="*/ 0 h 19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93" h="1973142">
                <a:moveTo>
                  <a:pt x="5167093" y="2578"/>
                </a:moveTo>
                <a:lnTo>
                  <a:pt x="3741105" y="1973142"/>
                </a:lnTo>
                <a:lnTo>
                  <a:pt x="980925" y="1973142"/>
                </a:lnTo>
                <a:cubicBezTo>
                  <a:pt x="439229" y="1973142"/>
                  <a:pt x="0" y="1531469"/>
                  <a:pt x="0" y="986571"/>
                </a:cubicBezTo>
                <a:cubicBezTo>
                  <a:pt x="0" y="441673"/>
                  <a:pt x="439228" y="0"/>
                  <a:pt x="980925" y="0"/>
                </a:cubicBezTo>
                <a:lnTo>
                  <a:pt x="5116336" y="0"/>
                </a:lnTo>
                <a:close/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6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DC81B-2382-0222-8903-7ECFB756C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154567"/>
            <a:ext cx="56451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D7BF0-3048-1F40-464E-5C4D4407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4292"/>
            <a:ext cx="5645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4914152B-3BF2-26B1-36D9-73C500F56B9D}"/>
              </a:ext>
            </a:extLst>
          </p:cNvPr>
          <p:cNvSpPr/>
          <p:nvPr/>
        </p:nvSpPr>
        <p:spPr>
          <a:xfrm rot="19424593">
            <a:off x="5180760" y="4537580"/>
            <a:ext cx="6952266" cy="2733289"/>
          </a:xfrm>
          <a:custGeom>
            <a:avLst/>
            <a:gdLst>
              <a:gd name="connsiteX0" fmla="*/ 6353141 w 6952266"/>
              <a:gd name="connsiteY0" fmla="*/ 233391 h 2733289"/>
              <a:gd name="connsiteX1" fmla="*/ 6952266 w 6952266"/>
              <a:gd name="connsiteY1" fmla="*/ 1366645 h 2733289"/>
              <a:gd name="connsiteX2" fmla="*/ 5593442 w 6952266"/>
              <a:gd name="connsiteY2" fmla="*/ 2733289 h 2733289"/>
              <a:gd name="connsiteX3" fmla="*/ 3726810 w 6952266"/>
              <a:gd name="connsiteY3" fmla="*/ 2733289 h 2733289"/>
              <a:gd name="connsiteX4" fmla="*/ 0 w 6952266"/>
              <a:gd name="connsiteY4" fmla="*/ 0 h 2733289"/>
              <a:gd name="connsiteX5" fmla="*/ 5593442 w 6952266"/>
              <a:gd name="connsiteY5" fmla="*/ 0 h 2733289"/>
              <a:gd name="connsiteX6" fmla="*/ 6353141 w 6952266"/>
              <a:gd name="connsiteY6" fmla="*/ 233391 h 273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2266" h="2733289">
                <a:moveTo>
                  <a:pt x="6353141" y="233391"/>
                </a:moveTo>
                <a:cubicBezTo>
                  <a:pt x="6714594" y="478978"/>
                  <a:pt x="6952266" y="894883"/>
                  <a:pt x="6952266" y="1366645"/>
                </a:cubicBezTo>
                <a:cubicBezTo>
                  <a:pt x="6952267" y="2121463"/>
                  <a:pt x="6343826" y="2733289"/>
                  <a:pt x="5593442" y="2733289"/>
                </a:cubicBezTo>
                <a:lnTo>
                  <a:pt x="3726810" y="2733289"/>
                </a:lnTo>
                <a:lnTo>
                  <a:pt x="0" y="0"/>
                </a:lnTo>
                <a:lnTo>
                  <a:pt x="5593442" y="0"/>
                </a:lnTo>
                <a:cubicBezTo>
                  <a:pt x="5874836" y="0"/>
                  <a:pt x="6136269" y="86038"/>
                  <a:pt x="6353141" y="2333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7E8F5183-57ED-7284-6E14-80ACE14FC904}"/>
              </a:ext>
            </a:extLst>
          </p:cNvPr>
          <p:cNvSpPr/>
          <p:nvPr/>
        </p:nvSpPr>
        <p:spPr>
          <a:xfrm rot="19446529">
            <a:off x="8122785" y="1733539"/>
            <a:ext cx="5167093" cy="1973142"/>
          </a:xfrm>
          <a:custGeom>
            <a:avLst/>
            <a:gdLst>
              <a:gd name="connsiteX0" fmla="*/ 5167093 w 5167093"/>
              <a:gd name="connsiteY0" fmla="*/ 2578 h 1973142"/>
              <a:gd name="connsiteX1" fmla="*/ 3741105 w 5167093"/>
              <a:gd name="connsiteY1" fmla="*/ 1973142 h 1973142"/>
              <a:gd name="connsiteX2" fmla="*/ 980925 w 5167093"/>
              <a:gd name="connsiteY2" fmla="*/ 1973142 h 1973142"/>
              <a:gd name="connsiteX3" fmla="*/ 0 w 5167093"/>
              <a:gd name="connsiteY3" fmla="*/ 986571 h 1973142"/>
              <a:gd name="connsiteX4" fmla="*/ 980925 w 5167093"/>
              <a:gd name="connsiteY4" fmla="*/ 0 h 1973142"/>
              <a:gd name="connsiteX5" fmla="*/ 5116336 w 5167093"/>
              <a:gd name="connsiteY5" fmla="*/ 0 h 19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93" h="1973142">
                <a:moveTo>
                  <a:pt x="5167093" y="2578"/>
                </a:moveTo>
                <a:lnTo>
                  <a:pt x="3741105" y="1973142"/>
                </a:lnTo>
                <a:lnTo>
                  <a:pt x="980925" y="1973142"/>
                </a:lnTo>
                <a:cubicBezTo>
                  <a:pt x="439229" y="1973142"/>
                  <a:pt x="0" y="1531469"/>
                  <a:pt x="0" y="986571"/>
                </a:cubicBezTo>
                <a:cubicBezTo>
                  <a:pt x="0" y="441673"/>
                  <a:pt x="439228" y="0"/>
                  <a:pt x="980925" y="0"/>
                </a:cubicBezTo>
                <a:lnTo>
                  <a:pt x="5116336" y="0"/>
                </a:lnTo>
                <a:close/>
              </a:path>
            </a:pathLst>
          </a:custGeom>
          <a:noFill/>
          <a:ln w="57150">
            <a:solidFill>
              <a:srgbClr val="BCD8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83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F5CDB0-F450-D2D6-E649-7444689B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C8EF6-15D6-11D1-8D7E-B7DF06AA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8000"/>
            <a:ext cx="105156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ADA28-D23F-6CC3-758D-A1B10539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931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5E0A162-6A84-4D2A-B2F5-7C905AE081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206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63" r:id="rId4"/>
    <p:sldLayoutId id="2147483678" r:id="rId5"/>
    <p:sldLayoutId id="2147483679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0" r:id="rId12"/>
    <p:sldLayoutId id="2147483669" r:id="rId13"/>
    <p:sldLayoutId id="2147483681" r:id="rId14"/>
    <p:sldLayoutId id="2147483670" r:id="rId15"/>
    <p:sldLayoutId id="2147483682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400"/>
        </a:spcBef>
        <a:buClr>
          <a:srgbClr val="00B0F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warden.com/" TargetMode="External"/><Relationship Id="rId2" Type="http://schemas.openxmlformats.org/officeDocument/2006/relationships/hyperlink" Target="https://keepass.info/download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nordpass.com/fr/" TargetMode="External"/><Relationship Id="rId4" Type="http://schemas.openxmlformats.org/officeDocument/2006/relationships/hyperlink" Target="https://www.lastpas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A373FF3-ADF1-8E3B-55A6-74DBAEC2C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49238"/>
            <a:ext cx="6093823" cy="3761569"/>
          </a:xfrm>
        </p:spPr>
        <p:txBody>
          <a:bodyPr anchor="t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CA" dirty="0"/>
              <a:t>Authentification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EB90CD1-3A00-D892-C029-971DF5356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420-3U4-EM Introduction à la cybersécurité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7DC425D-D6E2-3977-5100-4C684666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A" dirty="0"/>
              <a:t>Rencontre #02</a:t>
            </a:r>
          </a:p>
        </p:txBody>
      </p:sp>
    </p:spTree>
    <p:extLst>
      <p:ext uri="{BB962C8B-B14F-4D97-AF65-F5344CB8AC3E}">
        <p14:creationId xmlns:p14="http://schemas.microsoft.com/office/powerpoint/2010/main" val="64864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38361-6F0C-C10A-4870-05BFBA40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Surveillance du clavier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E8E8-92C0-8BF3-FD73-F458E849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⚔ Attaque:</a:t>
            </a:r>
          </a:p>
          <a:p>
            <a:pPr marL="457200" lvl="1" indent="0">
              <a:buNone/>
            </a:pPr>
            <a:r>
              <a:rPr lang="fr-CA" dirty="0"/>
              <a:t>Intercepter, à l’aide d’un keylogger physique ou logiciel, les frappes de touches lorsque l’utilisateur saisit son mot de passe.</a:t>
            </a:r>
          </a:p>
          <a:p>
            <a:pPr marL="0" indent="0">
              <a:buNone/>
            </a:pPr>
            <a:r>
              <a:rPr lang="fr-CA" b="1" dirty="0"/>
              <a:t>🛡 Défense:</a:t>
            </a:r>
          </a:p>
          <a:p>
            <a:pPr lvl="1"/>
            <a:r>
              <a:rPr lang="fr-CA" dirty="0"/>
              <a:t>Toujours vérifier les branchements sur notre ordinateur</a:t>
            </a:r>
          </a:p>
          <a:p>
            <a:pPr lvl="1"/>
            <a:r>
              <a:rPr lang="fr-CA" dirty="0"/>
              <a:t>Éviter qu’un logiciel malveillant puisse être installé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7CCA2F-91A1-C0A7-6503-59FBCC7D6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50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FB5F4-35E5-9239-2FCC-07ED9F15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Surveillance du presse-papier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B343D-B1A9-2316-2896-FCCFB646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⚔ Attaque:</a:t>
            </a:r>
          </a:p>
          <a:p>
            <a:pPr marL="457200" lvl="1" indent="0">
              <a:buNone/>
            </a:pPr>
            <a:r>
              <a:rPr lang="fr-CA" dirty="0"/>
              <a:t>Si l’utilisateur a copié-collé son mot de passe d’une application au champ d’authentification, celui-ci peut se trouver en clair dans le presse-papier.</a:t>
            </a:r>
          </a:p>
          <a:p>
            <a:pPr marL="0" indent="0">
              <a:buNone/>
            </a:pPr>
            <a:r>
              <a:rPr lang="fr-CA" b="1" dirty="0"/>
              <a:t>🛡 Défense:</a:t>
            </a:r>
          </a:p>
          <a:p>
            <a:pPr lvl="1"/>
            <a:r>
              <a:rPr lang="fr-CA" dirty="0"/>
              <a:t>Éviter de copier-coller des informations sensibles comme un mot de passe</a:t>
            </a:r>
          </a:p>
          <a:p>
            <a:pPr lvl="1"/>
            <a:r>
              <a:rPr lang="fr-CA" dirty="0"/>
              <a:t>Éviter qu’un logiciel malveillant puisse être installé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B417B6-2A31-EC05-F948-5B1887ADC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25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2D1B6-C169-1FF6-376B-F662168E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Voler les mots de passe ailleurs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AB1A2-6B02-1C4C-75B1-80862C3D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⚔ Attaque:</a:t>
            </a:r>
          </a:p>
          <a:p>
            <a:pPr marL="457200" lvl="1" indent="0">
              <a:buNone/>
            </a:pPr>
            <a:r>
              <a:rPr lang="fr-CA" dirty="0"/>
              <a:t>Des données compromises provenant d’attaques passées sur d’autres système peuvent être accessible sur le </a:t>
            </a:r>
            <a:r>
              <a:rPr lang="fr-CA" i="1" dirty="0" err="1"/>
              <a:t>dark</a:t>
            </a:r>
            <a:r>
              <a:rPr lang="fr-CA" i="1" dirty="0"/>
              <a:t> web</a:t>
            </a:r>
            <a:r>
              <a:rPr lang="fr-CA" dirty="0"/>
              <a:t>. Si un utilisateur a l’habitude d’utiliser le même mot de passe sur plusieurs applications, l’attaquant a des chances de le deviner.</a:t>
            </a:r>
          </a:p>
          <a:p>
            <a:pPr marL="0" indent="0">
              <a:buNone/>
            </a:pPr>
            <a:r>
              <a:rPr lang="fr-CA" b="1" dirty="0"/>
              <a:t>🛡 Défense:</a:t>
            </a:r>
          </a:p>
          <a:p>
            <a:pPr lvl="1"/>
            <a:r>
              <a:rPr lang="fr-CA" dirty="0"/>
              <a:t>Ne pas utiliser des mots de passe identiques ou similaires sur plusieurs applications</a:t>
            </a:r>
          </a:p>
          <a:p>
            <a:pPr lvl="1"/>
            <a:r>
              <a:rPr lang="fr-CA" dirty="0"/>
              <a:t>Consulter le site </a:t>
            </a:r>
            <a:r>
              <a:rPr lang="fr-CA" dirty="0">
                <a:hlinkClick r:id="rId2"/>
              </a:rPr>
              <a:t>https://haveibeenpwned.com</a:t>
            </a:r>
            <a:r>
              <a:rPr lang="fr-CA" dirty="0"/>
              <a:t> pour savoir si vos données personnelles (incluant possiblement votre mot de passe) ont été compromises dans une attaque passée.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1236B5-8C37-AD54-294F-41BB5D9C6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34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76740-C531-94E2-4020-78AC1563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de mots de passe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7D6F5-9338-A2AF-DE06-2BA3C7DF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peut utiliser un gestionnaire de mots de passe pour nous aider à retenir tous nos mots de passe.</a:t>
            </a:r>
          </a:p>
          <a:p>
            <a:r>
              <a:rPr lang="fr-CA" dirty="0"/>
              <a:t>L’application </a:t>
            </a:r>
            <a:r>
              <a:rPr lang="fr-CA" dirty="0" err="1">
                <a:hlinkClick r:id="rId2"/>
              </a:rPr>
              <a:t>KeePass</a:t>
            </a:r>
            <a:r>
              <a:rPr lang="fr-CA" dirty="0"/>
              <a:t> permet de stocker nos mots de passe dans un fichier fortement chiffré.</a:t>
            </a:r>
          </a:p>
          <a:p>
            <a:r>
              <a:rPr lang="fr-CA" dirty="0"/>
              <a:t>D’autres applications comme </a:t>
            </a:r>
            <a:r>
              <a:rPr lang="fr-CA" dirty="0" err="1">
                <a:hlinkClick r:id="rId3"/>
              </a:rPr>
              <a:t>BitWarden</a:t>
            </a:r>
            <a:r>
              <a:rPr lang="fr-CA" dirty="0"/>
              <a:t>, </a:t>
            </a:r>
            <a:r>
              <a:rPr lang="fr-CA" dirty="0" err="1">
                <a:hlinkClick r:id="rId4"/>
              </a:rPr>
              <a:t>LastPass</a:t>
            </a:r>
            <a:r>
              <a:rPr lang="fr-CA" dirty="0"/>
              <a:t> et </a:t>
            </a:r>
            <a:r>
              <a:rPr lang="fr-CA" dirty="0" err="1">
                <a:hlinkClick r:id="rId5"/>
              </a:rPr>
              <a:t>NordPass</a:t>
            </a:r>
            <a:r>
              <a:rPr lang="fr-CA" dirty="0"/>
              <a:t> sont un service hébergé dans le cloud où on peut stocker nos mots de passe de façon sécuritaire.</a:t>
            </a:r>
          </a:p>
          <a:p>
            <a:r>
              <a:rPr lang="fr-CA" b="1" dirty="0">
                <a:solidFill>
                  <a:schemeClr val="accent1"/>
                </a:solidFill>
              </a:rPr>
              <a:t>On ne devrait jamais stocker nos mots de passe en clair dans un fichier texte ou Excel!!!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D8BE89-546E-0FCF-22AE-819D99EBD4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278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1AD8377-7FBE-E925-E11F-147BBB64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Alternatives aux mots de passe?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3E4FD76-5F22-99D2-BAE0-66F3076FC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L’authentification multifactorielle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CBB53C-AE45-10CF-ED50-69CFB07FAF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92850"/>
            <a:ext cx="2743200" cy="365125"/>
          </a:xfrm>
        </p:spPr>
        <p:txBody>
          <a:bodyPr/>
          <a:lstStyle/>
          <a:p>
            <a:fld id="{A5E0A162-6A84-4D2A-B2F5-7C905AE081B4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202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1257B0-7196-0DFA-B7B2-320F3123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spcBef>
                <a:spcPts val="4200"/>
              </a:spcBef>
              <a:buNone/>
            </a:pPr>
            <a:r>
              <a:rPr lang="fr-CA" sz="3200" b="1" dirty="0"/>
              <a:t>Les mots de passe sont-ils suffisants pour </a:t>
            </a:r>
            <a:br>
              <a:rPr lang="fr-CA" sz="3200" b="1" dirty="0"/>
            </a:br>
            <a:r>
              <a:rPr lang="fr-CA" sz="3200" b="1" dirty="0"/>
              <a:t>garantir l’identité d’un utilisateur?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fr-CA" dirty="0"/>
              <a:t>La sécurité du mot de passe repose sur l’hypothèse que l’utilisateur est </a:t>
            </a:r>
            <a:r>
              <a:rPr lang="fr-CA" b="1" dirty="0">
                <a:solidFill>
                  <a:schemeClr val="accent1"/>
                </a:solidFill>
              </a:rPr>
              <a:t>seul à détenir cette information</a:t>
            </a:r>
            <a:r>
              <a:rPr lang="fr-CA" dirty="0"/>
              <a:t>. Mais cette dernière peut fuiter de plusieurs manières. On estime que le mot de passe seul n’est plus suffisant pour offrir cette garantie.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fr-CA" dirty="0"/>
              <a:t>On va donc ajouter des </a:t>
            </a:r>
            <a:r>
              <a:rPr lang="fr-CA" b="1" dirty="0">
                <a:solidFill>
                  <a:schemeClr val="accent1"/>
                </a:solidFill>
              </a:rPr>
              <a:t>facteurs d’authentification </a:t>
            </a:r>
            <a:r>
              <a:rPr lang="fr-CA" dirty="0"/>
              <a:t>pour rendre plus difficile l’usurpation d’identité.</a:t>
            </a:r>
          </a:p>
        </p:txBody>
      </p:sp>
    </p:spTree>
    <p:extLst>
      <p:ext uri="{BB962C8B-B14F-4D97-AF65-F5344CB8AC3E}">
        <p14:creationId xmlns:p14="http://schemas.microsoft.com/office/powerpoint/2010/main" val="113098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615E8-E291-628B-123F-37554574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Le facteur mémoriel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190F8-602A-85B4-ED04-E6E58BE3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320"/>
            <a:ext cx="10515600" cy="4141679"/>
          </a:xfrm>
        </p:spPr>
        <p:txBody>
          <a:bodyPr/>
          <a:lstStyle/>
          <a:p>
            <a:r>
              <a:rPr lang="fr-CA" dirty="0"/>
              <a:t>On démontre qu’on dispose d’une information qu’on devrait être </a:t>
            </a:r>
            <a:r>
              <a:rPr lang="fr-CA" b="1" dirty="0"/>
              <a:t>seul à connaître</a:t>
            </a:r>
            <a:r>
              <a:rPr lang="fr-CA" dirty="0"/>
              <a:t>. </a:t>
            </a:r>
          </a:p>
          <a:p>
            <a:r>
              <a:rPr lang="fr-CA" dirty="0"/>
              <a:t>Par exemple:</a:t>
            </a:r>
          </a:p>
          <a:p>
            <a:pPr lvl="1"/>
            <a:r>
              <a:rPr lang="fr-CA" dirty="0"/>
              <a:t>Un mot de passe</a:t>
            </a:r>
          </a:p>
          <a:p>
            <a:pPr lvl="1"/>
            <a:r>
              <a:rPr lang="fr-CA" dirty="0"/>
              <a:t>Un NIP</a:t>
            </a:r>
          </a:p>
          <a:p>
            <a:pPr lvl="1"/>
            <a:r>
              <a:rPr lang="fr-CA" dirty="0"/>
              <a:t>La réponse à une question de sécurité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F429E-A17D-C976-56E4-BEE137E4FD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16</a:t>
            </a:fld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C956EA-EB19-D874-06F6-B6893313EFD4}"/>
              </a:ext>
            </a:extLst>
          </p:cNvPr>
          <p:cNvSpPr txBox="1"/>
          <p:nvPr/>
        </p:nvSpPr>
        <p:spPr>
          <a:xfrm>
            <a:off x="838200" y="940890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sz="3200" i="1" dirty="0">
                <a:solidFill>
                  <a:schemeClr val="accent3"/>
                </a:solidFill>
              </a:rPr>
              <a:t>« ce que </a:t>
            </a:r>
            <a:r>
              <a:rPr lang="fr-CA" sz="3200" b="1" i="1" dirty="0">
                <a:solidFill>
                  <a:schemeClr val="accent3"/>
                </a:solidFill>
              </a:rPr>
              <a:t>je connais </a:t>
            </a:r>
            <a:r>
              <a:rPr lang="fr-CA" sz="3200" i="1" dirty="0">
                <a:solidFill>
                  <a:schemeClr val="accent3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5917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32C38-81FB-3A56-2840-F1D40A4D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facteur 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95260-DC28-79CF-5AED-1A16B504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320"/>
            <a:ext cx="10515600" cy="4141679"/>
          </a:xfrm>
        </p:spPr>
        <p:txBody>
          <a:bodyPr/>
          <a:lstStyle/>
          <a:p>
            <a:r>
              <a:rPr lang="fr-CA" dirty="0"/>
              <a:t>On démontre qu’on est en possession d’un objet qu’on est </a:t>
            </a:r>
            <a:r>
              <a:rPr lang="fr-CA" b="1" dirty="0"/>
              <a:t>seul à posséder</a:t>
            </a:r>
            <a:r>
              <a:rPr lang="fr-CA" dirty="0"/>
              <a:t>. </a:t>
            </a:r>
          </a:p>
          <a:p>
            <a:r>
              <a:rPr lang="fr-CA" dirty="0"/>
              <a:t>Par exemple:</a:t>
            </a:r>
          </a:p>
          <a:p>
            <a:pPr lvl="1"/>
            <a:r>
              <a:rPr lang="fr-CA" dirty="0"/>
              <a:t>Un téléphone cellulaire</a:t>
            </a:r>
          </a:p>
          <a:p>
            <a:pPr lvl="1"/>
            <a:r>
              <a:rPr lang="fr-CA" dirty="0"/>
              <a:t>Une clé USB</a:t>
            </a:r>
          </a:p>
          <a:p>
            <a:pPr lvl="1"/>
            <a:r>
              <a:rPr lang="fr-CA" dirty="0"/>
              <a:t>Une carte d’identité électronique</a:t>
            </a:r>
          </a:p>
          <a:p>
            <a:pPr lvl="1"/>
            <a:r>
              <a:rPr lang="fr-CA" dirty="0"/>
              <a:t>Un jeton </a:t>
            </a:r>
            <a:r>
              <a:rPr lang="fr-CA" dirty="0" err="1"/>
              <a:t>SecurID</a:t>
            </a:r>
            <a:r>
              <a:rPr lang="fr-CA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14E7A9-3B93-C69D-0F9A-5C821F2B9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17</a:t>
            </a:fld>
            <a:endParaRPr lang="fr-CA"/>
          </a:p>
        </p:txBody>
      </p:sp>
      <p:pic>
        <p:nvPicPr>
          <p:cNvPr id="2050" name="Picture 2" descr="RSA SecurID SID700 - hardware token">
            <a:extLst>
              <a:ext uri="{FF2B5EF4-FFF2-40B4-BE49-F238E27FC236}">
                <a16:creationId xmlns:a16="http://schemas.microsoft.com/office/drawing/2014/main" id="{7E6978EC-7E73-0988-00B1-CF94A32D5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4024" y1="46667" x2="30610" y2="55625"/>
                        <a14:backgroundMark x1="30610" y1="55625" x2="30000" y2="55208"/>
                        <a14:backgroundMark x1="31707" y1="47083" x2="31707" y2="47083"/>
                        <a14:backgroundMark x1="31707" y1="45833" x2="31707" y2="48958"/>
                        <a14:backgroundMark x1="31463" y1="44792" x2="31463" y2="4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1" t="33367" r="27223" b="33572"/>
          <a:stretch/>
        </p:blipFill>
        <p:spPr bwMode="auto">
          <a:xfrm rot="20940877">
            <a:off x="7966788" y="3024221"/>
            <a:ext cx="3013788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6264F2F-0898-FA0C-F89E-660AAD330F58}"/>
              </a:ext>
            </a:extLst>
          </p:cNvPr>
          <p:cNvSpPr txBox="1"/>
          <p:nvPr/>
        </p:nvSpPr>
        <p:spPr>
          <a:xfrm>
            <a:off x="838200" y="940890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sz="3200" i="1" dirty="0">
                <a:solidFill>
                  <a:schemeClr val="accent3"/>
                </a:solidFill>
              </a:rPr>
              <a:t>« ce que </a:t>
            </a:r>
            <a:r>
              <a:rPr lang="fr-CA" sz="3200" b="1" i="1" dirty="0">
                <a:solidFill>
                  <a:schemeClr val="accent3"/>
                </a:solidFill>
              </a:rPr>
              <a:t>je possède </a:t>
            </a:r>
            <a:r>
              <a:rPr lang="fr-CA" sz="3200" i="1" dirty="0">
                <a:solidFill>
                  <a:schemeClr val="accent3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019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87E53-6DCB-6978-0783-78966224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facteur corporel (biométrique)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2C952-3435-851B-4922-FBFA2D14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320"/>
            <a:ext cx="10515600" cy="4141679"/>
          </a:xfrm>
        </p:spPr>
        <p:txBody>
          <a:bodyPr/>
          <a:lstStyle/>
          <a:p>
            <a:r>
              <a:rPr lang="fr-CA" dirty="0"/>
              <a:t>On démontre une caractéristique unique et mesurable de notre corps.</a:t>
            </a:r>
          </a:p>
          <a:p>
            <a:r>
              <a:rPr lang="fr-CA" dirty="0"/>
              <a:t>Par exemple:</a:t>
            </a:r>
          </a:p>
          <a:p>
            <a:pPr lvl="1"/>
            <a:r>
              <a:rPr lang="fr-CA" dirty="0"/>
              <a:t>Une empreinte digitale</a:t>
            </a:r>
          </a:p>
          <a:p>
            <a:pPr lvl="1"/>
            <a:r>
              <a:rPr lang="fr-CA" dirty="0"/>
              <a:t>La reconnaissance faciale</a:t>
            </a:r>
          </a:p>
          <a:p>
            <a:pPr lvl="1"/>
            <a:r>
              <a:rPr lang="fr-CA" dirty="0"/>
              <a:t>La reconnaissance vocale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3FC379-1710-A019-FC94-21C5E13CF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18</a:t>
            </a:fld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1B68B8-D7B8-4551-8FD8-A19CDD8FE8E1}"/>
              </a:ext>
            </a:extLst>
          </p:cNvPr>
          <p:cNvSpPr txBox="1"/>
          <p:nvPr/>
        </p:nvSpPr>
        <p:spPr>
          <a:xfrm>
            <a:off x="838200" y="940890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sz="3200" i="1" dirty="0">
                <a:solidFill>
                  <a:schemeClr val="accent3"/>
                </a:solidFill>
              </a:rPr>
              <a:t>« ce que </a:t>
            </a:r>
            <a:r>
              <a:rPr lang="fr-CA" sz="3200" b="1" i="1" dirty="0">
                <a:solidFill>
                  <a:schemeClr val="accent3"/>
                </a:solidFill>
              </a:rPr>
              <a:t>je suis </a:t>
            </a:r>
            <a:r>
              <a:rPr lang="fr-CA" sz="3200" i="1" dirty="0">
                <a:solidFill>
                  <a:schemeClr val="accent3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596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39CFF-87AD-28C2-47A8-6EFB6900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Activités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5358FF-B367-7FF2-AF59-C3373ED3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82510D-F1FD-B3AC-5482-83597D54B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64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01BBE1F-B10F-B0CD-D579-9CF643CB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A" sz="5400" dirty="0"/>
              <a:t>Retour sur le dernier cours…</a:t>
            </a:r>
          </a:p>
        </p:txBody>
      </p:sp>
    </p:spTree>
    <p:extLst>
      <p:ext uri="{BB962C8B-B14F-4D97-AF65-F5344CB8AC3E}">
        <p14:creationId xmlns:p14="http://schemas.microsoft.com/office/powerpoint/2010/main" val="419772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BD7E2F4-A23F-31F0-59B7-1E6F88D9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contrôle d’accès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AF9F15-CBC3-59CA-17F7-B4533CCE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Pourquoi contrôler ou restreindre les accès à un système ou des données?</a:t>
            </a:r>
          </a:p>
          <a:p>
            <a:r>
              <a:rPr lang="fr-CA" dirty="0"/>
              <a:t>On peut contrôler les accès au moyen de contraintes physiques ou logiques</a:t>
            </a:r>
          </a:p>
          <a:p>
            <a:r>
              <a:rPr lang="fr-CA" dirty="0"/>
              <a:t>Dans les systèmes informatiques, on va souvent opter pour un contrôle d’accès logique, plus flexible</a:t>
            </a:r>
          </a:p>
          <a:p>
            <a:endParaRPr lang="fr-CA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AF337D-5BD4-CB64-4D8C-DCC330EB74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051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AD50B-AB10-421A-3C80-B7F469E3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Notions du contrôle d’accès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C5EBA79-399A-9489-6830-86D95B81A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54761"/>
              </p:ext>
            </p:extLst>
          </p:nvPr>
        </p:nvGraphicFramePr>
        <p:xfrm>
          <a:off x="838200" y="1440000"/>
          <a:ext cx="105156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59CFA2-5C48-A016-F35F-A5C6149578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308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94BB84-8CCC-48A8-A215-6D8EF5645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194BB84-8CCC-48A8-A215-6D8EF5645D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F194BB84-8CCC-48A8-A215-6D8EF5645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F194BB84-8CCC-48A8-A215-6D8EF5645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A0263C-0F72-4E48-A4EF-26D27769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8AA0263C-0F72-4E48-A4EF-26D277691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8AA0263C-0F72-4E48-A4EF-26D27769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8AA0263C-0F72-4E48-A4EF-26D27769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A0BEF8-F795-4618-B3A3-3E778CD82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72A0BEF8-F795-4618-B3A3-3E778CD82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72A0BEF8-F795-4618-B3A3-3E778CD82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72A0BEF8-F795-4618-B3A3-3E778CD82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4E09C3-6DD1-4C11-994F-CC1AB5950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DF4E09C3-6DD1-4C11-994F-CC1AB5950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DF4E09C3-6DD1-4C11-994F-CC1AB5950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DF4E09C3-6DD1-4C11-994F-CC1AB5950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B9753F-63CD-4112-B8C0-1C29746C7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41B9753F-63CD-4112-B8C0-1C29746C7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41B9753F-63CD-4112-B8C0-1C29746C7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41B9753F-63CD-4112-B8C0-1C29746C7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DAE1E5-4204-4444-89F3-27E62EC87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31DAE1E5-4204-4444-89F3-27E62EC870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31DAE1E5-4204-4444-89F3-27E62EC87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31DAE1E5-4204-4444-89F3-27E62EC87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2C88AA4-DD85-2767-0899-2AB6E439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400" b="1" dirty="0"/>
              <a:t>Les mots de passe sont-ils fiables?</a:t>
            </a:r>
            <a:endParaRPr lang="fr-C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2EDDE52-CD94-E8DC-3534-C03E36F0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88"/>
            <a:ext cx="10515600" cy="4477812"/>
          </a:xfrm>
        </p:spPr>
        <p:txBody>
          <a:bodyPr anchor="t">
            <a:normAutofit/>
          </a:bodyPr>
          <a:lstStyle/>
          <a:p>
            <a:r>
              <a:rPr lang="fr-CA" sz="4000" dirty="0"/>
              <a:t>Un mot de passe doit être une </a:t>
            </a:r>
            <a:r>
              <a:rPr lang="fr-CA" sz="4000" b="1" dirty="0">
                <a:solidFill>
                  <a:schemeClr val="accent2"/>
                </a:solidFill>
              </a:rPr>
              <a:t>preuve de votre identité</a:t>
            </a:r>
            <a:r>
              <a:rPr lang="fr-CA" sz="4000" dirty="0"/>
              <a:t>.</a:t>
            </a:r>
          </a:p>
          <a:p>
            <a:r>
              <a:rPr lang="fr-CA" sz="4000" dirty="0"/>
              <a:t>Si votre mot de passe est connu de quelqu’un d’autre, alors il devient </a:t>
            </a:r>
            <a:r>
              <a:rPr lang="fr-CA" sz="4000" b="1" dirty="0"/>
              <a:t>compromis</a:t>
            </a:r>
            <a:r>
              <a:rPr lang="fr-CA" sz="4000" dirty="0"/>
              <a:t> et </a:t>
            </a:r>
            <a:r>
              <a:rPr lang="fr-CA" sz="4000" b="1" dirty="0">
                <a:solidFill>
                  <a:srgbClr val="FF0000"/>
                </a:solidFill>
              </a:rPr>
              <a:t>n’est plus une preuve</a:t>
            </a:r>
            <a:r>
              <a:rPr lang="fr-CA" sz="4000" dirty="0"/>
              <a:t> </a:t>
            </a:r>
            <a:r>
              <a:rPr lang="fr-CA" sz="4000" b="1" dirty="0">
                <a:solidFill>
                  <a:srgbClr val="FF0000"/>
                </a:solidFill>
              </a:rPr>
              <a:t>de votre identité</a:t>
            </a:r>
            <a:r>
              <a:rPr lang="fr-CA" sz="4000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1B1042-7A21-5495-C93C-012B6E63C1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535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9A3C72A-2ECB-09C4-9946-4EF2AD7B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Avez-vous été </a:t>
            </a:r>
            <a:r>
              <a:rPr lang="fr-CA" i="1" dirty="0"/>
              <a:t>pwned</a:t>
            </a:r>
            <a:r>
              <a:rPr lang="fr-CA" dirty="0"/>
              <a:t>?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C21AD4D-E0DD-CBF6-4FC3-273F3392C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Quelques méthodes pour obtenir ou casser un mot de passe…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1EA75A-63EF-DA4A-E1C4-AC9586B114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92850"/>
            <a:ext cx="2743200" cy="365125"/>
          </a:xfrm>
        </p:spPr>
        <p:txBody>
          <a:bodyPr/>
          <a:lstStyle/>
          <a:p>
            <a:fld id="{A5E0A162-6A84-4D2A-B2F5-7C905AE081B4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837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B3DD6-C78D-233F-8DB9-7A729D33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Attaque par force brute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A4439-B7C1-205E-8BCC-3F7A8DD0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⚔ Attaque:</a:t>
            </a:r>
          </a:p>
          <a:p>
            <a:pPr marL="457200" lvl="1" indent="0">
              <a:buNone/>
            </a:pPr>
            <a:r>
              <a:rPr lang="fr-CA" dirty="0"/>
              <a:t>On devine le mot de passe en essayant </a:t>
            </a:r>
            <a:r>
              <a:rPr lang="fr-CA" b="1" dirty="0"/>
              <a:t>toutes les combinaisons</a:t>
            </a:r>
            <a:r>
              <a:rPr lang="fr-CA" dirty="0"/>
              <a:t> possibles sur le système, souvent à l’aide d’un script ou d’un programme.</a:t>
            </a:r>
          </a:p>
          <a:p>
            <a:pPr marL="0" indent="0">
              <a:buNone/>
            </a:pPr>
            <a:r>
              <a:rPr lang="fr-CA" b="1" dirty="0"/>
              <a:t>🛡 Défense:</a:t>
            </a:r>
          </a:p>
          <a:p>
            <a:pPr lvl="1"/>
            <a:r>
              <a:rPr lang="fr-CA" dirty="0"/>
              <a:t>Choisir des mots de passe longs et/ou complexes</a:t>
            </a:r>
          </a:p>
          <a:p>
            <a:pPr lvl="1"/>
            <a:r>
              <a:rPr lang="fr-CA" b="1" dirty="0"/>
              <a:t>Bloquer</a:t>
            </a:r>
            <a:r>
              <a:rPr lang="fr-CA" dirty="0"/>
              <a:t> l’application après un certain nombre de tentatives.</a:t>
            </a:r>
          </a:p>
          <a:p>
            <a:pPr lvl="1"/>
            <a:r>
              <a:rPr lang="fr-CA" dirty="0"/>
              <a:t>Imposer un </a:t>
            </a:r>
            <a:r>
              <a:rPr lang="fr-CA" b="1" dirty="0"/>
              <a:t>délai</a:t>
            </a:r>
            <a:r>
              <a:rPr lang="fr-CA" dirty="0"/>
              <a:t> entre les tentatives.</a:t>
            </a:r>
          </a:p>
          <a:p>
            <a:pPr lvl="1"/>
            <a:r>
              <a:rPr lang="fr-CA" dirty="0"/>
              <a:t>Ajouter un </a:t>
            </a:r>
            <a:r>
              <a:rPr lang="fr-CA" b="1" dirty="0"/>
              <a:t>CAPTCHA</a:t>
            </a:r>
            <a:r>
              <a:rPr lang="fr-CA" dirty="0"/>
              <a:t> au processus d’authentification</a:t>
            </a:r>
          </a:p>
          <a:p>
            <a:pPr lvl="1"/>
            <a:r>
              <a:rPr lang="fr-CA" b="1" dirty="0"/>
              <a:t>Journaliser</a:t>
            </a:r>
            <a:r>
              <a:rPr lang="fr-CA" dirty="0"/>
              <a:t> les tentatives (cette attaque laisse des traces)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17B83B-2F69-DE27-3DB2-AF2291D5C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58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38361-6F0C-C10A-4870-05BFBA40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Craquage du </a:t>
            </a:r>
            <a:r>
              <a:rPr lang="fr-CA" i="1" dirty="0"/>
              <a:t>hash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E8E8-92C0-8BF3-FD73-F458E849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⚔ Attaque:</a:t>
            </a:r>
          </a:p>
          <a:p>
            <a:pPr marL="457200" lvl="1" indent="0">
              <a:buNone/>
            </a:pPr>
            <a:r>
              <a:rPr lang="fr-CA" dirty="0"/>
              <a:t>Si on possède les </a:t>
            </a:r>
            <a:r>
              <a:rPr lang="fr-CA" i="1" dirty="0"/>
              <a:t>hash</a:t>
            </a:r>
            <a:r>
              <a:rPr lang="fr-CA" dirty="0"/>
              <a:t> des mots de passe, on peut les craquer </a:t>
            </a:r>
          </a:p>
          <a:p>
            <a:pPr lvl="2"/>
            <a:r>
              <a:rPr lang="fr-CA" dirty="0"/>
              <a:t>Soit en essayant toutes les combinaisons et en comparant les </a:t>
            </a:r>
            <a:r>
              <a:rPr lang="fr-CA" i="1" dirty="0"/>
              <a:t>hash</a:t>
            </a:r>
          </a:p>
          <a:p>
            <a:pPr lvl="2"/>
            <a:r>
              <a:rPr lang="fr-CA" dirty="0"/>
              <a:t>Soit au moyen de </a:t>
            </a:r>
            <a:r>
              <a:rPr lang="fr-CA" i="1" dirty="0" err="1"/>
              <a:t>rainbow</a:t>
            </a:r>
            <a:r>
              <a:rPr lang="fr-CA" i="1" dirty="0"/>
              <a:t> tables </a:t>
            </a:r>
            <a:r>
              <a:rPr lang="fr-CA" dirty="0"/>
              <a:t>constituées de hash précalculés</a:t>
            </a:r>
          </a:p>
          <a:p>
            <a:pPr marL="0" indent="0">
              <a:buNone/>
            </a:pPr>
            <a:r>
              <a:rPr lang="fr-CA" b="1" dirty="0"/>
              <a:t>🛡 Défense:</a:t>
            </a:r>
          </a:p>
          <a:p>
            <a:pPr lvl="1"/>
            <a:r>
              <a:rPr lang="fr-CA" dirty="0"/>
              <a:t>Choisir des mots de passe longs et/ou complexes</a:t>
            </a:r>
          </a:p>
          <a:p>
            <a:pPr lvl="1"/>
            <a:r>
              <a:rPr lang="fr-CA" dirty="0"/>
              <a:t>Introduire un sel différent pour chaque utilisateur dans le calcul du </a:t>
            </a:r>
            <a:r>
              <a:rPr lang="fr-CA" i="1" dirty="0"/>
              <a:t>hash</a:t>
            </a:r>
          </a:p>
          <a:p>
            <a:pPr lvl="1"/>
            <a:r>
              <a:rPr lang="fr-CA" dirty="0"/>
              <a:t>Protéger l’accès à la base de données où sont stockés les </a:t>
            </a:r>
            <a:r>
              <a:rPr lang="fr-CA" i="1" dirty="0"/>
              <a:t>hash</a:t>
            </a:r>
          </a:p>
          <a:p>
            <a:pPr lvl="1"/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7CCA2F-91A1-C0A7-6503-59FBCC7D6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47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38361-6F0C-C10A-4870-05BFBA40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Ingénierie sociale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E8E8-92C0-8BF3-FD73-F458E849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⚔ Attaque:</a:t>
            </a:r>
          </a:p>
          <a:p>
            <a:pPr marL="457200" lvl="1" indent="0">
              <a:buNone/>
            </a:pPr>
            <a:r>
              <a:rPr lang="fr-CA" dirty="0"/>
              <a:t>On exploite les faiblesses de l’humain, par exemple:</a:t>
            </a:r>
          </a:p>
          <a:p>
            <a:pPr lvl="2"/>
            <a:r>
              <a:rPr lang="fr-CA" dirty="0"/>
              <a:t>Rechercher des informations personnelles sur l’utilisateur pour tenter de deviner son mot de passe</a:t>
            </a:r>
          </a:p>
          <a:p>
            <a:pPr lvl="2"/>
            <a:r>
              <a:rPr lang="fr-CA" dirty="0"/>
              <a:t>Se faire passer pour un technicien et demander le mot de passe</a:t>
            </a:r>
          </a:p>
          <a:p>
            <a:pPr lvl="2"/>
            <a:r>
              <a:rPr lang="fr-CA" dirty="0"/>
              <a:t>Envoyer un courriel de </a:t>
            </a:r>
            <a:r>
              <a:rPr lang="fr-CA" i="1" dirty="0"/>
              <a:t>phishing</a:t>
            </a:r>
          </a:p>
          <a:p>
            <a:pPr marL="0" indent="0">
              <a:buNone/>
            </a:pPr>
            <a:r>
              <a:rPr lang="fr-CA" b="1" dirty="0"/>
              <a:t>🛡 Défense:</a:t>
            </a:r>
          </a:p>
          <a:p>
            <a:pPr lvl="1"/>
            <a:r>
              <a:rPr lang="fr-CA" dirty="0"/>
              <a:t>Éviter que notre mot de passe soit facilement devinable</a:t>
            </a:r>
          </a:p>
          <a:p>
            <a:pPr lvl="1"/>
            <a:r>
              <a:rPr lang="fr-CA" dirty="0"/>
              <a:t>Être vigilant et ne donner notre mot de passe à personne</a:t>
            </a:r>
          </a:p>
          <a:p>
            <a:pPr lvl="1"/>
            <a:r>
              <a:rPr lang="fr-CA" dirty="0"/>
              <a:t>Les certificats Web (on y reviendra plus tard)</a:t>
            </a:r>
          </a:p>
          <a:p>
            <a:pPr lvl="1"/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7CCA2F-91A1-C0A7-6503-59FBCC7D6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0A162-6A84-4D2A-B2F5-7C905AE081B4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384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EM_2023_theme_ppt_avec_logo">
  <a:themeElements>
    <a:clrScheme name="Personnalisé 2">
      <a:dk1>
        <a:srgbClr val="0C3455"/>
      </a:dk1>
      <a:lt1>
        <a:srgbClr val="FFFFFF"/>
      </a:lt1>
      <a:dk2>
        <a:srgbClr val="0C3455"/>
      </a:dk2>
      <a:lt2>
        <a:srgbClr val="FFFFFF"/>
      </a:lt2>
      <a:accent1>
        <a:srgbClr val="14B1E7"/>
      </a:accent1>
      <a:accent2>
        <a:srgbClr val="8DC640"/>
      </a:accent2>
      <a:accent3>
        <a:srgbClr val="8ED8F8"/>
      </a:accent3>
      <a:accent4>
        <a:srgbClr val="278637"/>
      </a:accent4>
      <a:accent5>
        <a:srgbClr val="5B9BD5"/>
      </a:accent5>
      <a:accent6>
        <a:srgbClr val="70AD47"/>
      </a:accent6>
      <a:hlink>
        <a:srgbClr val="F37021"/>
      </a:hlink>
      <a:folHlink>
        <a:srgbClr val="954F72"/>
      </a:folHlink>
    </a:clrScheme>
    <a:fontScheme name="Personnalisé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spcBef>
            <a:spcPts val="2400"/>
          </a:spcBef>
          <a:defRPr sz="28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CEM_2023 (modifié).potx" id="{14EC9DF5-5AF4-4364-A294-81F55D6EAB42}" vid="{B5CC02C7-C04E-427C-9B5E-AD74E5EB5A3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E8A973E18CBA448832F0CC10D7B14B" ma:contentTypeVersion="8" ma:contentTypeDescription="Crée un document." ma:contentTypeScope="" ma:versionID="5b8a68865470bf3a7af40da02b38e1c2">
  <xsd:schema xmlns:xsd="http://www.w3.org/2001/XMLSchema" xmlns:xs="http://www.w3.org/2001/XMLSchema" xmlns:p="http://schemas.microsoft.com/office/2006/metadata/properties" xmlns:ns2="f1ec81dc-ad7d-4df0-abef-8b428cab5c8e" targetNamespace="http://schemas.microsoft.com/office/2006/metadata/properties" ma:root="true" ma:fieldsID="6d771386827ec91712394c609d524efa" ns2:_="">
    <xsd:import namespace="f1ec81dc-ad7d-4df0-abef-8b428cab5c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c81dc-ad7d-4df0-abef-8b428cab5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88B320-C28C-4251-9131-CE0CD22122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08E785-111E-4C0D-8E58-370DA0AAE8C3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1ec81dc-ad7d-4df0-abef-8b428cab5c8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4784ED-028E-4605-BD95-CEFD1BEF9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ec81dc-ad7d-4df0-abef-8b428cab5c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3T5-R01-Introduction</Template>
  <TotalTime>155</TotalTime>
  <Words>904</Words>
  <Application>Microsoft Office PowerPoint</Application>
  <PresentationFormat>Grand écran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Aptos</vt:lpstr>
      <vt:lpstr>Montserrat SemiBold</vt:lpstr>
      <vt:lpstr>Montserrat</vt:lpstr>
      <vt:lpstr>Arial</vt:lpstr>
      <vt:lpstr>CEM_2023_theme_ppt_avec_logo</vt:lpstr>
      <vt:lpstr>Authentification</vt:lpstr>
      <vt:lpstr>Présentation PowerPoint</vt:lpstr>
      <vt:lpstr>Le contrôle d’accès</vt:lpstr>
      <vt:lpstr>Notions du contrôle d’accès</vt:lpstr>
      <vt:lpstr>Les mots de passe sont-ils fiables?</vt:lpstr>
      <vt:lpstr>Avez-vous été pwned?</vt:lpstr>
      <vt:lpstr>Attaque par force brute</vt:lpstr>
      <vt:lpstr>Craquage du hash</vt:lpstr>
      <vt:lpstr>Ingénierie sociale</vt:lpstr>
      <vt:lpstr>Surveillance du clavier</vt:lpstr>
      <vt:lpstr>Surveillance du presse-papier</vt:lpstr>
      <vt:lpstr>Voler les mots de passe ailleurs</vt:lpstr>
      <vt:lpstr>Gestionnaire de mots de passe</vt:lpstr>
      <vt:lpstr>Alternatives aux mots de passe?</vt:lpstr>
      <vt:lpstr>Présentation PowerPoint</vt:lpstr>
      <vt:lpstr>Le facteur mémoriel</vt:lpstr>
      <vt:lpstr>Le facteur matériel</vt:lpstr>
      <vt:lpstr>Le facteur corporel (biométrique)</vt:lpstr>
      <vt:lpstr>Activités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Carrier</dc:creator>
  <cp:lastModifiedBy>Vincent Carrier</cp:lastModifiedBy>
  <cp:revision>1</cp:revision>
  <dcterms:created xsi:type="dcterms:W3CDTF">2024-08-25T15:21:10Z</dcterms:created>
  <dcterms:modified xsi:type="dcterms:W3CDTF">2024-08-25T17:56:22Z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0x010100A0E8A973E18CBA448832F0CC10D7B14B</vt:lpwstr>
  </property>
</Properties>
</file>