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66" r:id="rId6"/>
    <p:sldId id="267" r:id="rId7"/>
    <p:sldId id="259" r:id="rId8"/>
    <p:sldId id="257" r:id="rId9"/>
    <p:sldId id="262" r:id="rId10"/>
    <p:sldId id="268" r:id="rId11"/>
    <p:sldId id="264" r:id="rId12"/>
    <p:sldId id="258" r:id="rId13"/>
    <p:sldId id="261" r:id="rId14"/>
    <p:sldId id="263" r:id="rId15"/>
    <p:sldId id="265" r:id="rId16"/>
    <p:sldId id="269" r:id="rId17"/>
    <p:sldId id="270" r:id="rId18"/>
    <p:sldId id="271" r:id="rId19"/>
    <p:sldId id="274" r:id="rId20"/>
    <p:sldId id="275" r:id="rId21"/>
    <p:sldId id="272" r:id="rId22"/>
    <p:sldId id="27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93890-CFA4-4C59-BDCD-B3CB09984A6B}" v="28" dt="2024-08-20T20:28:09.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5" autoAdjust="0"/>
    <p:restoredTop sz="96357" autoAdjust="0"/>
  </p:normalViewPr>
  <p:slideViewPr>
    <p:cSldViewPr snapToGrid="0">
      <p:cViewPr varScale="1">
        <p:scale>
          <a:sx n="79" d="100"/>
          <a:sy n="79" d="100"/>
        </p:scale>
        <p:origin x="30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ier Vincent" userId="1f82ba49-dadd-47f5-a5b4-7137ca23f70b" providerId="ADAL" clId="{48993890-CFA4-4C59-BDCD-B3CB09984A6B}"/>
    <pc:docChg chg="custSel modSld">
      <pc:chgData name="Carrier Vincent" userId="1f82ba49-dadd-47f5-a5b4-7137ca23f70b" providerId="ADAL" clId="{48993890-CFA4-4C59-BDCD-B3CB09984A6B}" dt="2024-08-20T20:28:09.208" v="35" actId="403"/>
      <pc:docMkLst>
        <pc:docMk/>
      </pc:docMkLst>
      <pc:sldChg chg="modSp mod modClrScheme chgLayout">
        <pc:chgData name="Carrier Vincent" userId="1f82ba49-dadd-47f5-a5b4-7137ca23f70b" providerId="ADAL" clId="{48993890-CFA4-4C59-BDCD-B3CB09984A6B}" dt="2024-08-20T15:14:24.369" v="22" actId="948"/>
        <pc:sldMkLst>
          <pc:docMk/>
          <pc:sldMk cId="1844926154" sldId="273"/>
        </pc:sldMkLst>
        <pc:spChg chg="mod ord">
          <ac:chgData name="Carrier Vincent" userId="1f82ba49-dadd-47f5-a5b4-7137ca23f70b" providerId="ADAL" clId="{48993890-CFA4-4C59-BDCD-B3CB09984A6B}" dt="2024-08-20T15:14:04.147" v="20" actId="700"/>
          <ac:spMkLst>
            <pc:docMk/>
            <pc:sldMk cId="1844926154" sldId="273"/>
            <ac:spMk id="4" creationId="{143AC42A-1EDA-B555-472B-CD229C9E95D9}"/>
          </ac:spMkLst>
        </pc:spChg>
        <pc:spChg chg="mod ord">
          <ac:chgData name="Carrier Vincent" userId="1f82ba49-dadd-47f5-a5b4-7137ca23f70b" providerId="ADAL" clId="{48993890-CFA4-4C59-BDCD-B3CB09984A6B}" dt="2024-08-20T15:14:04.147" v="20" actId="700"/>
          <ac:spMkLst>
            <pc:docMk/>
            <pc:sldMk cId="1844926154" sldId="273"/>
            <ac:spMk id="5" creationId="{3964243E-C6B6-732A-4776-612F08C887CB}"/>
          </ac:spMkLst>
        </pc:spChg>
        <pc:spChg chg="mod ord">
          <ac:chgData name="Carrier Vincent" userId="1f82ba49-dadd-47f5-a5b4-7137ca23f70b" providerId="ADAL" clId="{48993890-CFA4-4C59-BDCD-B3CB09984A6B}" dt="2024-08-20T15:14:24.369" v="22" actId="948"/>
          <ac:spMkLst>
            <pc:docMk/>
            <pc:sldMk cId="1844926154" sldId="273"/>
            <ac:spMk id="6" creationId="{B4DEEAC9-FA83-FED5-99E1-C461DEB1D547}"/>
          </ac:spMkLst>
        </pc:spChg>
      </pc:sldChg>
      <pc:sldChg chg="addSp delSp modSp mod delAnim modAnim">
        <pc:chgData name="Carrier Vincent" userId="1f82ba49-dadd-47f5-a5b4-7137ca23f70b" providerId="ADAL" clId="{48993890-CFA4-4C59-BDCD-B3CB09984A6B}" dt="2024-08-20T20:28:09.208" v="35" actId="403"/>
        <pc:sldMkLst>
          <pc:docMk/>
          <pc:sldMk cId="1012633341" sldId="274"/>
        </pc:sldMkLst>
        <pc:spChg chg="mod">
          <ac:chgData name="Carrier Vincent" userId="1f82ba49-dadd-47f5-a5b4-7137ca23f70b" providerId="ADAL" clId="{48993890-CFA4-4C59-BDCD-B3CB09984A6B}" dt="2024-08-20T15:13:30.872" v="19" actId="20577"/>
          <ac:spMkLst>
            <pc:docMk/>
            <pc:sldMk cId="1012633341" sldId="274"/>
            <ac:spMk id="3" creationId="{4DFDC8C8-C88A-2675-3C2F-AB5229CC0568}"/>
          </ac:spMkLst>
        </pc:spChg>
        <pc:spChg chg="mod">
          <ac:chgData name="Carrier Vincent" userId="1f82ba49-dadd-47f5-a5b4-7137ca23f70b" providerId="ADAL" clId="{48993890-CFA4-4C59-BDCD-B3CB09984A6B}" dt="2024-08-20T20:28:09.208" v="35" actId="403"/>
          <ac:spMkLst>
            <pc:docMk/>
            <pc:sldMk cId="1012633341" sldId="274"/>
            <ac:spMk id="5" creationId="{46469C1D-CBC0-E368-FC67-C79F64A7CFBD}"/>
          </ac:spMkLst>
        </pc:spChg>
        <pc:spChg chg="add mod">
          <ac:chgData name="Carrier Vincent" userId="1f82ba49-dadd-47f5-a5b4-7137ca23f70b" providerId="ADAL" clId="{48993890-CFA4-4C59-BDCD-B3CB09984A6B}" dt="2024-08-20T20:28:09.208" v="35" actId="403"/>
          <ac:spMkLst>
            <pc:docMk/>
            <pc:sldMk cId="1012633341" sldId="274"/>
            <ac:spMk id="6" creationId="{E050C31B-AE92-7ED4-FCE0-95C0284B26CC}"/>
          </ac:spMkLst>
        </pc:spChg>
        <pc:spChg chg="mod">
          <ac:chgData name="Carrier Vincent" userId="1f82ba49-dadd-47f5-a5b4-7137ca23f70b" providerId="ADAL" clId="{48993890-CFA4-4C59-BDCD-B3CB09984A6B}" dt="2024-08-20T20:28:09.208" v="35" actId="403"/>
          <ac:spMkLst>
            <pc:docMk/>
            <pc:sldMk cId="1012633341" sldId="274"/>
            <ac:spMk id="16" creationId="{721065DF-618E-7B82-38C2-C5A55177D15E}"/>
          </ac:spMkLst>
        </pc:spChg>
        <pc:spChg chg="del">
          <ac:chgData name="Carrier Vincent" userId="1f82ba49-dadd-47f5-a5b4-7137ca23f70b" providerId="ADAL" clId="{48993890-CFA4-4C59-BDCD-B3CB09984A6B}" dt="2024-08-20T16:12:24.568" v="23" actId="21"/>
          <ac:spMkLst>
            <pc:docMk/>
            <pc:sldMk cId="1012633341" sldId="274"/>
            <ac:spMk id="17" creationId="{E050C31B-AE92-7ED4-FCE0-95C0284B26CC}"/>
          </ac:spMkLst>
        </pc:spChg>
        <pc:cxnChg chg="mod">
          <ac:chgData name="Carrier Vincent" userId="1f82ba49-dadd-47f5-a5b4-7137ca23f70b" providerId="ADAL" clId="{48993890-CFA4-4C59-BDCD-B3CB09984A6B}" dt="2024-08-20T16:12:40.186" v="28" actId="1036"/>
          <ac:cxnSpMkLst>
            <pc:docMk/>
            <pc:sldMk cId="1012633341" sldId="274"/>
            <ac:cxnSpMk id="19" creationId="{DF6C5665-AAF0-C311-9225-5274B2B8792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B1D0E-3721-46A1-AAAD-12B1F9754547}" type="datetimeFigureOut">
              <a:rPr lang="fr-CA" smtClean="0"/>
              <a:t>2024-08-20</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A32E-0E84-442D-B927-3613ABAE599F}" type="slidenum">
              <a:rPr lang="fr-CA" smtClean="0"/>
              <a:t>‹N°›</a:t>
            </a:fld>
            <a:endParaRPr lang="fr-CA"/>
          </a:p>
        </p:txBody>
      </p:sp>
    </p:spTree>
    <p:extLst>
      <p:ext uri="{BB962C8B-B14F-4D97-AF65-F5344CB8AC3E}">
        <p14:creationId xmlns:p14="http://schemas.microsoft.com/office/powerpoint/2010/main" val="149482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Exemples:</a:t>
            </a:r>
          </a:p>
          <a:p>
            <a:pPr marL="171450" indent="-171450">
              <a:buFont typeface="Arial" panose="020B0604020202020204" pitchFamily="34" charset="0"/>
              <a:buChar char="•"/>
            </a:pPr>
            <a:r>
              <a:rPr lang="fr-CA" dirty="0"/>
              <a:t>Un cadenas ou une serrure sur une porte</a:t>
            </a:r>
          </a:p>
          <a:p>
            <a:pPr marL="171450" indent="-171450">
              <a:buFont typeface="Arial" panose="020B0604020202020204" pitchFamily="34" charset="0"/>
              <a:buChar char="•"/>
            </a:pPr>
            <a:r>
              <a:rPr lang="fr-CA" dirty="0"/>
              <a:t>Un système d’alarme</a:t>
            </a:r>
          </a:p>
          <a:p>
            <a:pPr marL="171450" indent="-171450">
              <a:buFont typeface="Arial" panose="020B0604020202020204" pitchFamily="34" charset="0"/>
              <a:buChar char="•"/>
            </a:pPr>
            <a:r>
              <a:rPr lang="fr-CA" dirty="0"/>
              <a:t>Un détecteur de fumée</a:t>
            </a:r>
          </a:p>
          <a:p>
            <a:pPr marL="171450" indent="-171450">
              <a:buFont typeface="Arial" panose="020B0604020202020204" pitchFamily="34" charset="0"/>
              <a:buChar char="•"/>
            </a:pPr>
            <a:r>
              <a:rPr lang="fr-CA" dirty="0"/>
              <a:t>Une caméra de surveillance</a:t>
            </a:r>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4</a:t>
            </a:fld>
            <a:endParaRPr lang="fr-CA"/>
          </a:p>
        </p:txBody>
      </p:sp>
    </p:spTree>
    <p:extLst>
      <p:ext uri="{BB962C8B-B14F-4D97-AF65-F5344CB8AC3E}">
        <p14:creationId xmlns:p14="http://schemas.microsoft.com/office/powerpoint/2010/main" val="402806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Discussion en classe. Relever certains exemples:</a:t>
            </a:r>
          </a:p>
          <a:p>
            <a:pPr marL="171450" lvl="0" indent="-171450">
              <a:buFont typeface="Arial" panose="020B0604020202020204" pitchFamily="34" charset="0"/>
              <a:buChar char="•"/>
            </a:pPr>
            <a:r>
              <a:rPr lang="fr-CA" dirty="0"/>
              <a:t>Accès à mon compte bancaire pour transférer de l’argent</a:t>
            </a:r>
          </a:p>
          <a:p>
            <a:pPr marL="171450" lvl="0" indent="-171450">
              <a:buFont typeface="Arial" panose="020B0604020202020204" pitchFamily="34" charset="0"/>
              <a:buChar char="•"/>
            </a:pPr>
            <a:r>
              <a:rPr lang="fr-CA" dirty="0"/>
              <a:t>Accès à mon compte Amazon pour faire un achat en mon nom</a:t>
            </a:r>
          </a:p>
          <a:p>
            <a:pPr marL="171450" lvl="0" indent="-171450">
              <a:buFont typeface="Arial" panose="020B0604020202020204" pitchFamily="34" charset="0"/>
              <a:buChar char="•"/>
            </a:pPr>
            <a:r>
              <a:rPr lang="fr-CA" dirty="0"/>
              <a:t>Vol de mes renseignements personnels pour demander un prêt</a:t>
            </a:r>
          </a:p>
          <a:p>
            <a:pPr marL="171450" lvl="0" indent="-171450">
              <a:buFont typeface="Arial" panose="020B0604020202020204" pitchFamily="34" charset="0"/>
              <a:buChar char="•"/>
            </a:pPr>
            <a:r>
              <a:rPr lang="fr-CA" dirty="0"/>
              <a:t>Accéder au solutionnaire de l’examen</a:t>
            </a:r>
          </a:p>
          <a:p>
            <a:pPr marL="171450" lvl="0" indent="-171450">
              <a:buFont typeface="Arial" panose="020B0604020202020204" pitchFamily="34" charset="0"/>
              <a:buChar char="•"/>
            </a:pPr>
            <a:r>
              <a:rPr lang="fr-CA" dirty="0"/>
              <a:t>Modifier votre note sur Léa</a:t>
            </a:r>
          </a:p>
          <a:p>
            <a:pPr marL="171450" lvl="0" indent="-171450">
              <a:buFont typeface="Arial" panose="020B0604020202020204" pitchFamily="34" charset="0"/>
              <a:buChar char="•"/>
            </a:pPr>
            <a:r>
              <a:rPr lang="fr-CA" dirty="0"/>
              <a:t>Usurpation de l’identité de l’API pour justifier une absence par courriel</a:t>
            </a:r>
          </a:p>
          <a:p>
            <a:pPr marL="171450" lvl="0" indent="-171450">
              <a:buFont typeface="Arial" panose="020B0604020202020204" pitchFamily="34" charset="0"/>
              <a:buChar char="•"/>
            </a:pPr>
            <a:r>
              <a:rPr lang="fr-CA" dirty="0"/>
              <a:t>Interception de communication entre deux personnes pour espionner</a:t>
            </a:r>
          </a:p>
          <a:p>
            <a:pPr marL="171450" lvl="0" indent="-171450">
              <a:buFont typeface="Arial" panose="020B0604020202020204" pitchFamily="34" charset="0"/>
              <a:buChar char="•"/>
            </a:pPr>
            <a:r>
              <a:rPr lang="fr-CA" dirty="0"/>
              <a:t>Émulation du signal de démarrage d’une clé de voiture (pour la voler)</a:t>
            </a:r>
          </a:p>
          <a:p>
            <a:pPr marL="171450" lvl="0" indent="-171450">
              <a:buFont typeface="Arial" panose="020B0604020202020204" pitchFamily="34" charset="0"/>
              <a:buChar char="•"/>
            </a:pPr>
            <a:r>
              <a:rPr lang="fr-CA" dirty="0"/>
              <a:t>Faire chanter quelqu’un en lui exigeant une rançon sous la menace d’une conséquence (destruction des données, partage d’information compromettante, etc.)</a:t>
            </a:r>
          </a:p>
          <a:p>
            <a:pPr marL="171450" lvl="0" indent="-171450">
              <a:buFont typeface="Arial" panose="020B0604020202020204" pitchFamily="34" charset="0"/>
              <a:buChar char="•"/>
            </a:pPr>
            <a:r>
              <a:rPr lang="fr-CA" dirty="0"/>
              <a:t>Perte de mes photos de voyage en raison d’une catastrophe naturelle</a:t>
            </a:r>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5</a:t>
            </a:fld>
            <a:endParaRPr lang="fr-CA"/>
          </a:p>
        </p:txBody>
      </p:sp>
    </p:spTree>
    <p:extLst>
      <p:ext uri="{BB962C8B-B14F-4D97-AF65-F5344CB8AC3E}">
        <p14:creationId xmlns:p14="http://schemas.microsoft.com/office/powerpoint/2010/main" val="422254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3 parties, chacune avec TP, examen formatif et examen sommatif</a:t>
            </a:r>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6</a:t>
            </a:fld>
            <a:endParaRPr lang="fr-CA"/>
          </a:p>
        </p:txBody>
      </p:sp>
    </p:spTree>
    <p:extLst>
      <p:ext uri="{BB962C8B-B14F-4D97-AF65-F5344CB8AC3E}">
        <p14:creationId xmlns:p14="http://schemas.microsoft.com/office/powerpoint/2010/main" val="21755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Menaces</a:t>
            </a:r>
          </a:p>
          <a:p>
            <a:pPr marL="171450" indent="-171450">
              <a:buFont typeface="Arial" panose="020B0604020202020204" pitchFamily="34" charset="0"/>
              <a:buChar char="•"/>
            </a:pPr>
            <a:r>
              <a:rPr lang="fr-CA" dirty="0"/>
              <a:t>Attaquants internes</a:t>
            </a:r>
          </a:p>
          <a:p>
            <a:pPr marL="171450" indent="-171450">
              <a:buFont typeface="Arial" panose="020B0604020202020204" pitchFamily="34" charset="0"/>
              <a:buChar char="•"/>
            </a:pPr>
            <a:r>
              <a:rPr lang="fr-CA" dirty="0"/>
              <a:t>Attaquants externes</a:t>
            </a:r>
          </a:p>
          <a:p>
            <a:pPr marL="171450" indent="-171450">
              <a:buFont typeface="Arial" panose="020B0604020202020204" pitchFamily="34" charset="0"/>
              <a:buChar char="•"/>
            </a:pPr>
            <a:r>
              <a:rPr lang="fr-CA" dirty="0"/>
              <a:t>Catastrophe naturelle</a:t>
            </a:r>
          </a:p>
          <a:p>
            <a:pPr marL="171450" indent="-171450">
              <a:buFont typeface="Arial" panose="020B0604020202020204" pitchFamily="34" charset="0"/>
              <a:buChar char="•"/>
            </a:pPr>
            <a:r>
              <a:rPr lang="fr-CA" dirty="0"/>
              <a:t>Événement extérieur, terrorisme, guerre</a:t>
            </a:r>
          </a:p>
          <a:p>
            <a:pPr marL="0" indent="0">
              <a:buFont typeface="Arial" panose="020B0604020202020204" pitchFamily="34" charset="0"/>
              <a:buNone/>
            </a:pPr>
            <a:endParaRPr lang="fr-CA" dirty="0"/>
          </a:p>
          <a:p>
            <a:pPr marL="0" indent="0">
              <a:buFont typeface="Arial" panose="020B0604020202020204" pitchFamily="34" charset="0"/>
              <a:buNone/>
            </a:pPr>
            <a:r>
              <a:rPr lang="fr-CA" dirty="0"/>
              <a:t>Vulnérabilités</a:t>
            </a:r>
          </a:p>
          <a:p>
            <a:pPr marL="171450" indent="-171450">
              <a:buFont typeface="Arial" panose="020B0604020202020204" pitchFamily="34" charset="0"/>
              <a:buChar char="•"/>
            </a:pPr>
            <a:r>
              <a:rPr lang="fr-CA" dirty="0"/>
              <a:t>Techniques (bugs, faiblesse de conception)</a:t>
            </a:r>
          </a:p>
          <a:p>
            <a:pPr marL="171450" indent="-171450">
              <a:buFont typeface="Arial" panose="020B0604020202020204" pitchFamily="34" charset="0"/>
              <a:buChar char="•"/>
            </a:pPr>
            <a:r>
              <a:rPr lang="fr-CA" dirty="0"/>
              <a:t>Humaines (naïveté des personnes, phishing, ingénierie sociale)</a:t>
            </a:r>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9</a:t>
            </a:fld>
            <a:endParaRPr lang="fr-CA"/>
          </a:p>
        </p:txBody>
      </p:sp>
    </p:spTree>
    <p:extLst>
      <p:ext uri="{BB962C8B-B14F-4D97-AF65-F5344CB8AC3E}">
        <p14:creationId xmlns:p14="http://schemas.microsoft.com/office/powerpoint/2010/main" val="3614577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Vol de données </a:t>
            </a:r>
            <a:r>
              <a:rPr lang="fr-CA" dirty="0">
                <a:sym typeface="Wingdings" panose="05000000000000000000" pitchFamily="2" charset="2"/>
              </a:rPr>
              <a:t> demander un prêt bancaire en votre nom?</a:t>
            </a:r>
          </a:p>
          <a:p>
            <a:r>
              <a:rPr lang="fr-CA" dirty="0">
                <a:sym typeface="Wingdings" panose="05000000000000000000" pitchFamily="2" charset="2"/>
              </a:rPr>
              <a:t>Ordi contrôlé  regarder par votre caméra / micro?</a:t>
            </a:r>
          </a:p>
          <a:p>
            <a:r>
              <a:rPr lang="fr-CA" dirty="0">
                <a:sym typeface="Wingdings" panose="05000000000000000000" pitchFamily="2" charset="2"/>
              </a:rPr>
              <a:t>Service dégradé  </a:t>
            </a:r>
          </a:p>
          <a:p>
            <a:r>
              <a:rPr lang="fr-CA" dirty="0">
                <a:sym typeface="Wingdings" panose="05000000000000000000" pitchFamily="2" charset="2"/>
              </a:rPr>
              <a:t>Service faux  pour capturer le mot de passe?</a:t>
            </a:r>
          </a:p>
          <a:p>
            <a:r>
              <a:rPr lang="fr-CA" dirty="0">
                <a:sym typeface="Wingdings" panose="05000000000000000000" pitchFamily="2" charset="2"/>
              </a:rPr>
              <a:t>Données effacées  Ou chiffrée, ransomware?</a:t>
            </a:r>
            <a:endParaRPr lang="fr-CA" dirty="0"/>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10</a:t>
            </a:fld>
            <a:endParaRPr lang="fr-CA"/>
          </a:p>
        </p:txBody>
      </p:sp>
    </p:spTree>
    <p:extLst>
      <p:ext uri="{BB962C8B-B14F-4D97-AF65-F5344CB8AC3E}">
        <p14:creationId xmlns:p14="http://schemas.microsoft.com/office/powerpoint/2010/main" val="2108976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Durée de l’activité: 5 minutes</a:t>
            </a:r>
          </a:p>
          <a:p>
            <a:endParaRPr lang="fr-CA" dirty="0"/>
          </a:p>
          <a:p>
            <a:endParaRPr lang="fr-CA" dirty="0"/>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12</a:t>
            </a:fld>
            <a:endParaRPr lang="fr-CA"/>
          </a:p>
        </p:txBody>
      </p:sp>
    </p:spTree>
    <p:extLst>
      <p:ext uri="{BB962C8B-B14F-4D97-AF65-F5344CB8AC3E}">
        <p14:creationId xmlns:p14="http://schemas.microsoft.com/office/powerpoint/2010/main" val="65921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Collision MD5: environ une chance sur 340 sextillions</a:t>
            </a:r>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13</a:t>
            </a:fld>
            <a:endParaRPr lang="fr-CA"/>
          </a:p>
        </p:txBody>
      </p:sp>
    </p:spTree>
    <p:extLst>
      <p:ext uri="{BB962C8B-B14F-4D97-AF65-F5344CB8AC3E}">
        <p14:creationId xmlns:p14="http://schemas.microsoft.com/office/powerpoint/2010/main" val="33925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Durée: 5 minutes</a:t>
            </a:r>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14</a:t>
            </a:fld>
            <a:endParaRPr lang="fr-CA"/>
          </a:p>
        </p:txBody>
      </p:sp>
    </p:spTree>
    <p:extLst>
      <p:ext uri="{BB962C8B-B14F-4D97-AF65-F5344CB8AC3E}">
        <p14:creationId xmlns:p14="http://schemas.microsoft.com/office/powerpoint/2010/main" val="265265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1"/>
        </a:solidFill>
        <a:effectLst/>
      </p:bgPr>
    </p:bg>
    <p:spTree>
      <p:nvGrpSpPr>
        <p:cNvPr id="1" name=""/>
        <p:cNvGrpSpPr/>
        <p:nvPr/>
      </p:nvGrpSpPr>
      <p:grpSpPr>
        <a:xfrm>
          <a:off x="0" y="0"/>
          <a:ext cx="0" cy="0"/>
          <a:chOff x="0" y="0"/>
          <a:chExt cx="0" cy="0"/>
        </a:xfrm>
      </p:grpSpPr>
      <p:sp>
        <p:nvSpPr>
          <p:cNvPr id="5" name="Forme libre : forme 4">
            <a:extLst>
              <a:ext uri="{FF2B5EF4-FFF2-40B4-BE49-F238E27FC236}">
                <a16:creationId xmlns:a16="http://schemas.microsoft.com/office/drawing/2014/main" id="{84074981-CE77-7444-EFC5-1A71FD73FDB2}"/>
              </a:ext>
            </a:extLst>
          </p:cNvPr>
          <p:cNvSpPr/>
          <p:nvPr/>
        </p:nvSpPr>
        <p:spPr>
          <a:xfrm rot="19448915">
            <a:off x="6564453" y="616348"/>
            <a:ext cx="6385258" cy="2930064"/>
          </a:xfrm>
          <a:custGeom>
            <a:avLst/>
            <a:gdLst>
              <a:gd name="connsiteX0" fmla="*/ 4718901 w 6385258"/>
              <a:gd name="connsiteY0" fmla="*/ 0 h 2930064"/>
              <a:gd name="connsiteX1" fmla="*/ 6385258 w 6385258"/>
              <a:gd name="connsiteY1" fmla="*/ 1204089 h 2930064"/>
              <a:gd name="connsiteX2" fmla="*/ 5138089 w 6385258"/>
              <a:gd name="connsiteY2" fmla="*/ 2930064 h 2930064"/>
              <a:gd name="connsiteX3" fmla="*/ 1463508 w 6385258"/>
              <a:gd name="connsiteY3" fmla="*/ 2930064 h 2930064"/>
              <a:gd name="connsiteX4" fmla="*/ 0 w 6385258"/>
              <a:gd name="connsiteY4" fmla="*/ 1465032 h 2930064"/>
              <a:gd name="connsiteX5" fmla="*/ 1463508 w 6385258"/>
              <a:gd name="connsiteY5" fmla="*/ 0 h 29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5258" h="2930064">
                <a:moveTo>
                  <a:pt x="4718901" y="0"/>
                </a:moveTo>
                <a:lnTo>
                  <a:pt x="6385258" y="1204089"/>
                </a:lnTo>
                <a:lnTo>
                  <a:pt x="5138089" y="2930064"/>
                </a:lnTo>
                <a:lnTo>
                  <a:pt x="1463508" y="2930064"/>
                </a:lnTo>
                <a:cubicBezTo>
                  <a:pt x="655315" y="2930064"/>
                  <a:pt x="0" y="2274191"/>
                  <a:pt x="0" y="1465032"/>
                </a:cubicBezTo>
                <a:cubicBezTo>
                  <a:pt x="0" y="655873"/>
                  <a:pt x="655315" y="0"/>
                  <a:pt x="1463508"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12" name="Forme libre : forme 11">
            <a:extLst>
              <a:ext uri="{FF2B5EF4-FFF2-40B4-BE49-F238E27FC236}">
                <a16:creationId xmlns:a16="http://schemas.microsoft.com/office/drawing/2014/main" id="{A77CC64E-E89F-D7B8-1FD3-71D5EB47CFCC}"/>
              </a:ext>
            </a:extLst>
          </p:cNvPr>
          <p:cNvSpPr/>
          <p:nvPr/>
        </p:nvSpPr>
        <p:spPr>
          <a:xfrm rot="19433306">
            <a:off x="4318874" y="4408996"/>
            <a:ext cx="7445265" cy="3005515"/>
          </a:xfrm>
          <a:custGeom>
            <a:avLst/>
            <a:gdLst>
              <a:gd name="connsiteX0" fmla="*/ 6786469 w 7445265"/>
              <a:gd name="connsiteY0" fmla="*/ 256636 h 3005515"/>
              <a:gd name="connsiteX1" fmla="*/ 7445265 w 7445265"/>
              <a:gd name="connsiteY1" fmla="*/ 1502758 h 3005515"/>
              <a:gd name="connsiteX2" fmla="*/ 5951108 w 7445265"/>
              <a:gd name="connsiteY2" fmla="*/ 3005515 h 3005515"/>
              <a:gd name="connsiteX3" fmla="*/ 4119843 w 7445265"/>
              <a:gd name="connsiteY3" fmla="*/ 3005515 h 3005515"/>
              <a:gd name="connsiteX4" fmla="*/ 0 w 7445265"/>
              <a:gd name="connsiteY4" fmla="*/ 0 h 3005515"/>
              <a:gd name="connsiteX5" fmla="*/ 5951107 w 7445265"/>
              <a:gd name="connsiteY5" fmla="*/ 0 h 3005515"/>
              <a:gd name="connsiteX6" fmla="*/ 6786469 w 7445265"/>
              <a:gd name="connsiteY6" fmla="*/ 256636 h 30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5265" h="3005515">
                <a:moveTo>
                  <a:pt x="6786469" y="256636"/>
                </a:moveTo>
                <a:cubicBezTo>
                  <a:pt x="7183921" y="526683"/>
                  <a:pt x="7445265" y="984010"/>
                  <a:pt x="7445265" y="1502758"/>
                </a:cubicBezTo>
                <a:cubicBezTo>
                  <a:pt x="7445265" y="2332753"/>
                  <a:pt x="6776226" y="3005515"/>
                  <a:pt x="5951108" y="3005515"/>
                </a:cubicBezTo>
                <a:lnTo>
                  <a:pt x="4119843" y="3005515"/>
                </a:lnTo>
                <a:lnTo>
                  <a:pt x="0" y="0"/>
                </a:lnTo>
                <a:lnTo>
                  <a:pt x="5951107" y="0"/>
                </a:lnTo>
                <a:cubicBezTo>
                  <a:pt x="6260527" y="0"/>
                  <a:pt x="6547998" y="94607"/>
                  <a:pt x="6786469" y="256636"/>
                </a:cubicBez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2" name="Titre 1">
            <a:extLst>
              <a:ext uri="{FF2B5EF4-FFF2-40B4-BE49-F238E27FC236}">
                <a16:creationId xmlns:a16="http://schemas.microsoft.com/office/drawing/2014/main" id="{324BEF21-148E-E544-312B-FF537E6D42EC}"/>
              </a:ext>
            </a:extLst>
          </p:cNvPr>
          <p:cNvSpPr>
            <a:spLocks noGrp="1"/>
          </p:cNvSpPr>
          <p:nvPr>
            <p:ph type="ctrTitle" hasCustomPrompt="1"/>
          </p:nvPr>
        </p:nvSpPr>
        <p:spPr>
          <a:xfrm>
            <a:off x="838200" y="1122363"/>
            <a:ext cx="5932714" cy="2387600"/>
          </a:xfrm>
        </p:spPr>
        <p:txBody>
          <a:bodyPr anchor="b">
            <a:normAutofit/>
          </a:bodyPr>
          <a:lstStyle>
            <a:lvl1pPr algn="l">
              <a:defRPr sz="5400">
                <a:solidFill>
                  <a:schemeClr val="bg1"/>
                </a:solidFill>
              </a:defRPr>
            </a:lvl1pPr>
          </a:lstStyle>
          <a:p>
            <a:r>
              <a:rPr lang="fr-FR" dirty="0"/>
              <a:t>MODIFIEZ LE STYLE DU TITRE</a:t>
            </a:r>
            <a:endParaRPr lang="fr-CA" dirty="0"/>
          </a:p>
        </p:txBody>
      </p:sp>
      <p:sp>
        <p:nvSpPr>
          <p:cNvPr id="3" name="Sous-titre 2">
            <a:extLst>
              <a:ext uri="{FF2B5EF4-FFF2-40B4-BE49-F238E27FC236}">
                <a16:creationId xmlns:a16="http://schemas.microsoft.com/office/drawing/2014/main" id="{E5A986A1-0F68-CCC6-C3FC-AFA6955A558C}"/>
              </a:ext>
            </a:extLst>
          </p:cNvPr>
          <p:cNvSpPr>
            <a:spLocks noGrp="1"/>
          </p:cNvSpPr>
          <p:nvPr>
            <p:ph type="subTitle" idx="1"/>
          </p:nvPr>
        </p:nvSpPr>
        <p:spPr>
          <a:xfrm>
            <a:off x="838200" y="3602038"/>
            <a:ext cx="5932714" cy="1655762"/>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dirty="0"/>
          </a:p>
        </p:txBody>
      </p:sp>
    </p:spTree>
    <p:extLst>
      <p:ext uri="{BB962C8B-B14F-4D97-AF65-F5344CB8AC3E}">
        <p14:creationId xmlns:p14="http://schemas.microsoft.com/office/powerpoint/2010/main" val="63513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re de section">
    <p:bg>
      <p:bgPr>
        <a:solidFill>
          <a:srgbClr val="F3702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72650BAC-99A8-286F-9139-9CC2D1981290}"/>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rgbClr val="D93B2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E7BB0DE6-75F0-3C14-C019-E9FBDE2D49A8}"/>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rgbClr val="FDB913"/>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173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FBE24-0442-4B20-B055-1B6BB7B21487}"/>
              </a:ext>
            </a:extLst>
          </p:cNvPr>
          <p:cNvSpPr>
            <a:spLocks noGrp="1"/>
          </p:cNvSpPr>
          <p:nvPr>
            <p:ph type="title"/>
          </p:nvPr>
        </p:nvSpPr>
        <p:spPr/>
        <p:txBody>
          <a:bodyPr/>
          <a:lstStyle>
            <a:lvl1pPr>
              <a:defRPr>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B6D187EE-C5D7-D496-5776-28689779CF88}"/>
              </a:ext>
            </a:extLst>
          </p:cNvPr>
          <p:cNvSpPr>
            <a:spLocks noGrp="1"/>
          </p:cNvSpPr>
          <p:nvPr>
            <p:ph sz="half" idx="1"/>
          </p:nvPr>
        </p:nvSpPr>
        <p:spPr>
          <a:xfrm>
            <a:off x="838200" y="1825625"/>
            <a:ext cx="5181600" cy="42023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80D0D025-AAC1-A3E1-D9A3-2A6D6278CA12}"/>
              </a:ext>
            </a:extLst>
          </p:cNvPr>
          <p:cNvSpPr>
            <a:spLocks noGrp="1"/>
          </p:cNvSpPr>
          <p:nvPr>
            <p:ph sz="half" idx="2"/>
          </p:nvPr>
        </p:nvSpPr>
        <p:spPr>
          <a:xfrm>
            <a:off x="6172200" y="1825625"/>
            <a:ext cx="5181600" cy="42023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5" name="Graphique 4">
            <a:extLst>
              <a:ext uri="{FF2B5EF4-FFF2-40B4-BE49-F238E27FC236}">
                <a16:creationId xmlns:a16="http://schemas.microsoft.com/office/drawing/2014/main" id="{9797F8A2-4841-D174-A744-816B2BC9E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6" name="Espace réservé du numéro de diapositive 5">
            <a:extLst>
              <a:ext uri="{FF2B5EF4-FFF2-40B4-BE49-F238E27FC236}">
                <a16:creationId xmlns:a16="http://schemas.microsoft.com/office/drawing/2014/main" id="{62EC49AC-BE39-05DC-2552-16E295EF979C}"/>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50418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eux contenus (sans logo)">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FBE24-0442-4B20-B055-1B6BB7B21487}"/>
              </a:ext>
            </a:extLst>
          </p:cNvPr>
          <p:cNvSpPr>
            <a:spLocks noGrp="1"/>
          </p:cNvSpPr>
          <p:nvPr>
            <p:ph type="title"/>
          </p:nvPr>
        </p:nvSpPr>
        <p:spPr/>
        <p:txBody>
          <a:bodyPr/>
          <a:lstStyle>
            <a:lvl1pPr>
              <a:defRPr>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B6D187EE-C5D7-D496-5776-28689779CF88}"/>
              </a:ext>
            </a:extLst>
          </p:cNvPr>
          <p:cNvSpPr>
            <a:spLocks noGrp="1"/>
          </p:cNvSpPr>
          <p:nvPr>
            <p:ph sz="half" idx="1"/>
          </p:nvPr>
        </p:nvSpPr>
        <p:spPr>
          <a:xfrm>
            <a:off x="838200" y="1825625"/>
            <a:ext cx="5181600" cy="446757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80D0D025-AAC1-A3E1-D9A3-2A6D6278CA12}"/>
              </a:ext>
            </a:extLst>
          </p:cNvPr>
          <p:cNvSpPr>
            <a:spLocks noGrp="1"/>
          </p:cNvSpPr>
          <p:nvPr>
            <p:ph sz="half" idx="2"/>
          </p:nvPr>
        </p:nvSpPr>
        <p:spPr>
          <a:xfrm>
            <a:off x="6172200" y="1825625"/>
            <a:ext cx="5181600" cy="446757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numéro de diapositive 5">
            <a:extLst>
              <a:ext uri="{FF2B5EF4-FFF2-40B4-BE49-F238E27FC236}">
                <a16:creationId xmlns:a16="http://schemas.microsoft.com/office/drawing/2014/main" id="{62EC49AC-BE39-05DC-2552-16E295EF979C}"/>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43139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is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EA5BB-6B2B-6B05-884B-C8D2840954DA}"/>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0A5C0671-096B-4507-57C4-3873594F21D0}"/>
              </a:ext>
            </a:extLst>
          </p:cNvPr>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65BBDFB-DEBE-55AE-CDBF-45B6F9553140}"/>
              </a:ext>
            </a:extLst>
          </p:cNvPr>
          <p:cNvSpPr>
            <a:spLocks noGrp="1"/>
          </p:cNvSpPr>
          <p:nvPr>
            <p:ph sz="half" idx="2"/>
          </p:nvPr>
        </p:nvSpPr>
        <p:spPr>
          <a:xfrm>
            <a:off x="839788" y="2505075"/>
            <a:ext cx="5157787" cy="3487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A3010A8-FD02-B2E9-DC8C-4267CC3D366C}"/>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BFE0068-7295-AA99-C610-3C775CC6E72C}"/>
              </a:ext>
            </a:extLst>
          </p:cNvPr>
          <p:cNvSpPr>
            <a:spLocks noGrp="1"/>
          </p:cNvSpPr>
          <p:nvPr>
            <p:ph sz="quarter" idx="4"/>
          </p:nvPr>
        </p:nvSpPr>
        <p:spPr>
          <a:xfrm>
            <a:off x="6172200" y="2505075"/>
            <a:ext cx="5183188" cy="3487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7" name="Graphique 6">
            <a:extLst>
              <a:ext uri="{FF2B5EF4-FFF2-40B4-BE49-F238E27FC236}">
                <a16:creationId xmlns:a16="http://schemas.microsoft.com/office/drawing/2014/main" id="{CB254807-CEFD-2962-AC3D-0758326683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8" name="Espace réservé du numéro de diapositive 7">
            <a:extLst>
              <a:ext uri="{FF2B5EF4-FFF2-40B4-BE49-F238E27FC236}">
                <a16:creationId xmlns:a16="http://schemas.microsoft.com/office/drawing/2014/main" id="{E780E773-6805-762F-3222-690C2A23BFA7}"/>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3794817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ison (sans logo)">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EA5BB-6B2B-6B05-884B-C8D2840954DA}"/>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0A5C0671-096B-4507-57C4-3873594F21D0}"/>
              </a:ext>
            </a:extLst>
          </p:cNvPr>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65BBDFB-DEBE-55AE-CDBF-45B6F9553140}"/>
              </a:ext>
            </a:extLst>
          </p:cNvPr>
          <p:cNvSpPr>
            <a:spLocks noGrp="1"/>
          </p:cNvSpPr>
          <p:nvPr>
            <p:ph sz="half" idx="2"/>
          </p:nvPr>
        </p:nvSpPr>
        <p:spPr>
          <a:xfrm>
            <a:off x="839788" y="2505075"/>
            <a:ext cx="5157787" cy="378812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A3010A8-FD02-B2E9-DC8C-4267CC3D366C}"/>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BFE0068-7295-AA99-C610-3C775CC6E72C}"/>
              </a:ext>
            </a:extLst>
          </p:cNvPr>
          <p:cNvSpPr>
            <a:spLocks noGrp="1"/>
          </p:cNvSpPr>
          <p:nvPr>
            <p:ph sz="quarter" idx="4"/>
          </p:nvPr>
        </p:nvSpPr>
        <p:spPr>
          <a:xfrm>
            <a:off x="6172200" y="2505075"/>
            <a:ext cx="5183188" cy="378812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8" name="Espace réservé du numéro de diapositive 7">
            <a:extLst>
              <a:ext uri="{FF2B5EF4-FFF2-40B4-BE49-F238E27FC236}">
                <a16:creationId xmlns:a16="http://schemas.microsoft.com/office/drawing/2014/main" id="{E780E773-6805-762F-3222-690C2A23BFA7}"/>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13136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re seul">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7EF54-2CB6-A80A-7FD7-3EBBF8DC8DA4}"/>
              </a:ext>
            </a:extLst>
          </p:cNvPr>
          <p:cNvSpPr>
            <a:spLocks noGrp="1"/>
          </p:cNvSpPr>
          <p:nvPr>
            <p:ph type="title"/>
          </p:nvPr>
        </p:nvSpPr>
        <p:spPr/>
        <p:txBody>
          <a:bodyPr/>
          <a:lstStyle>
            <a:lvl1pPr>
              <a:defRPr>
                <a:solidFill>
                  <a:schemeClr val="bg1"/>
                </a:solidFill>
              </a:defRPr>
            </a:lvl1pPr>
          </a:lstStyle>
          <a:p>
            <a:r>
              <a:rPr lang="fr-FR"/>
              <a:t>Modifiez le style du titre</a:t>
            </a:r>
            <a:endParaRPr lang="fr-CA"/>
          </a:p>
        </p:txBody>
      </p:sp>
      <p:pic>
        <p:nvPicPr>
          <p:cNvPr id="3" name="Graphique 2">
            <a:extLst>
              <a:ext uri="{FF2B5EF4-FFF2-40B4-BE49-F238E27FC236}">
                <a16:creationId xmlns:a16="http://schemas.microsoft.com/office/drawing/2014/main" id="{52C569D2-8482-DC55-762D-8063F1AB52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4" name="Espace réservé du numéro de diapositive 3">
            <a:extLst>
              <a:ext uri="{FF2B5EF4-FFF2-40B4-BE49-F238E27FC236}">
                <a16:creationId xmlns:a16="http://schemas.microsoft.com/office/drawing/2014/main" id="{14FF683B-9D02-5CD5-3CB9-AE0F669E90BD}"/>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842418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tx1"/>
        </a:solidFill>
        <a:effectLst/>
      </p:bgPr>
    </p:bg>
    <p:spTree>
      <p:nvGrpSpPr>
        <p:cNvPr id="1" name=""/>
        <p:cNvGrpSpPr/>
        <p:nvPr/>
      </p:nvGrpSpPr>
      <p:grpSpPr>
        <a:xfrm>
          <a:off x="0" y="0"/>
          <a:ext cx="0" cy="0"/>
          <a:chOff x="0" y="0"/>
          <a:chExt cx="0" cy="0"/>
        </a:xfrm>
      </p:grpSpPr>
      <p:pic>
        <p:nvPicPr>
          <p:cNvPr id="2" name="Graphique 1">
            <a:extLst>
              <a:ext uri="{FF2B5EF4-FFF2-40B4-BE49-F238E27FC236}">
                <a16:creationId xmlns:a16="http://schemas.microsoft.com/office/drawing/2014/main" id="{795C66E7-A955-BA3F-DEAE-6F5967D6C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3" name="Espace réservé du numéro de diapositive 2">
            <a:extLst>
              <a:ext uri="{FF2B5EF4-FFF2-40B4-BE49-F238E27FC236}">
                <a16:creationId xmlns:a16="http://schemas.microsoft.com/office/drawing/2014/main" id="{A3722E95-3443-9249-F6B0-FE5CCB4646F2}"/>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685894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Vide">
    <p:bg>
      <p:bgPr>
        <a:solidFill>
          <a:schemeClr val="tx1"/>
        </a:solid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51F6EE-3537-0E78-58E0-2CB78ABFA4EC}"/>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340494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357EB4-E785-5657-B281-B5D51B05A42F}"/>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5D2FF94E-1CFF-5FEA-DADC-7D1183D2EE5B}"/>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5359CDEE-C088-96C0-66F5-A8C4F09BD8EF}"/>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pic>
        <p:nvPicPr>
          <p:cNvPr id="5" name="Graphique 4">
            <a:extLst>
              <a:ext uri="{FF2B5EF4-FFF2-40B4-BE49-F238E27FC236}">
                <a16:creationId xmlns:a16="http://schemas.microsoft.com/office/drawing/2014/main" id="{084702E6-CFF1-E1FD-15F3-648EC9A854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6" name="Espace réservé du numéro de diapositive 5">
            <a:extLst>
              <a:ext uri="{FF2B5EF4-FFF2-40B4-BE49-F238E27FC236}">
                <a16:creationId xmlns:a16="http://schemas.microsoft.com/office/drawing/2014/main" id="{83BEF0F3-91E0-4713-71D9-C10B8A7D30A0}"/>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1408017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B8077-15FA-A16F-EC36-BD8D77BF3D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77334509-1013-AAC8-F0AB-DC3A3D8BA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38626D6F-56ED-C9F3-8F10-4E6755FBC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pic>
        <p:nvPicPr>
          <p:cNvPr id="8" name="Graphique 7">
            <a:extLst>
              <a:ext uri="{FF2B5EF4-FFF2-40B4-BE49-F238E27FC236}">
                <a16:creationId xmlns:a16="http://schemas.microsoft.com/office/drawing/2014/main" id="{18909AA6-FD5A-D46C-8F20-FD1D918E3B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5" name="Espace réservé du numéro de diapositive 4">
            <a:extLst>
              <a:ext uri="{FF2B5EF4-FFF2-40B4-BE49-F238E27FC236}">
                <a16:creationId xmlns:a16="http://schemas.microsoft.com/office/drawing/2014/main" id="{480DCFA1-0BD0-E962-4821-9900D499212E}"/>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315267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 Cours">
    <p:bg>
      <p:bgPr>
        <a:solidFill>
          <a:schemeClr val="tx1"/>
        </a:solidFill>
        <a:effectLst/>
      </p:bgPr>
    </p:bg>
    <p:spTree>
      <p:nvGrpSpPr>
        <p:cNvPr id="1" name=""/>
        <p:cNvGrpSpPr/>
        <p:nvPr/>
      </p:nvGrpSpPr>
      <p:grpSpPr>
        <a:xfrm>
          <a:off x="0" y="0"/>
          <a:ext cx="0" cy="0"/>
          <a:chOff x="0" y="0"/>
          <a:chExt cx="0" cy="0"/>
        </a:xfrm>
      </p:grpSpPr>
      <p:sp>
        <p:nvSpPr>
          <p:cNvPr id="5" name="Forme libre : forme 4">
            <a:extLst>
              <a:ext uri="{FF2B5EF4-FFF2-40B4-BE49-F238E27FC236}">
                <a16:creationId xmlns:a16="http://schemas.microsoft.com/office/drawing/2014/main" id="{84074981-CE77-7444-EFC5-1A71FD73FDB2}"/>
              </a:ext>
            </a:extLst>
          </p:cNvPr>
          <p:cNvSpPr/>
          <p:nvPr/>
        </p:nvSpPr>
        <p:spPr>
          <a:xfrm rot="19448915">
            <a:off x="6564453" y="616348"/>
            <a:ext cx="6385258" cy="2930064"/>
          </a:xfrm>
          <a:custGeom>
            <a:avLst/>
            <a:gdLst>
              <a:gd name="connsiteX0" fmla="*/ 4718901 w 6385258"/>
              <a:gd name="connsiteY0" fmla="*/ 0 h 2930064"/>
              <a:gd name="connsiteX1" fmla="*/ 6385258 w 6385258"/>
              <a:gd name="connsiteY1" fmla="*/ 1204089 h 2930064"/>
              <a:gd name="connsiteX2" fmla="*/ 5138089 w 6385258"/>
              <a:gd name="connsiteY2" fmla="*/ 2930064 h 2930064"/>
              <a:gd name="connsiteX3" fmla="*/ 1463508 w 6385258"/>
              <a:gd name="connsiteY3" fmla="*/ 2930064 h 2930064"/>
              <a:gd name="connsiteX4" fmla="*/ 0 w 6385258"/>
              <a:gd name="connsiteY4" fmla="*/ 1465032 h 2930064"/>
              <a:gd name="connsiteX5" fmla="*/ 1463508 w 6385258"/>
              <a:gd name="connsiteY5" fmla="*/ 0 h 29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5258" h="2930064">
                <a:moveTo>
                  <a:pt x="4718901" y="0"/>
                </a:moveTo>
                <a:lnTo>
                  <a:pt x="6385258" y="1204089"/>
                </a:lnTo>
                <a:lnTo>
                  <a:pt x="5138089" y="2930064"/>
                </a:lnTo>
                <a:lnTo>
                  <a:pt x="1463508" y="2930064"/>
                </a:lnTo>
                <a:cubicBezTo>
                  <a:pt x="655315" y="2930064"/>
                  <a:pt x="0" y="2274191"/>
                  <a:pt x="0" y="1465032"/>
                </a:cubicBezTo>
                <a:cubicBezTo>
                  <a:pt x="0" y="655873"/>
                  <a:pt x="655315" y="0"/>
                  <a:pt x="1463508"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12" name="Forme libre : forme 11">
            <a:extLst>
              <a:ext uri="{FF2B5EF4-FFF2-40B4-BE49-F238E27FC236}">
                <a16:creationId xmlns:a16="http://schemas.microsoft.com/office/drawing/2014/main" id="{A77CC64E-E89F-D7B8-1FD3-71D5EB47CFCC}"/>
              </a:ext>
            </a:extLst>
          </p:cNvPr>
          <p:cNvSpPr/>
          <p:nvPr/>
        </p:nvSpPr>
        <p:spPr>
          <a:xfrm rot="19433306">
            <a:off x="4318874" y="4408996"/>
            <a:ext cx="7445265" cy="3005515"/>
          </a:xfrm>
          <a:custGeom>
            <a:avLst/>
            <a:gdLst>
              <a:gd name="connsiteX0" fmla="*/ 6786469 w 7445265"/>
              <a:gd name="connsiteY0" fmla="*/ 256636 h 3005515"/>
              <a:gd name="connsiteX1" fmla="*/ 7445265 w 7445265"/>
              <a:gd name="connsiteY1" fmla="*/ 1502758 h 3005515"/>
              <a:gd name="connsiteX2" fmla="*/ 5951108 w 7445265"/>
              <a:gd name="connsiteY2" fmla="*/ 3005515 h 3005515"/>
              <a:gd name="connsiteX3" fmla="*/ 4119843 w 7445265"/>
              <a:gd name="connsiteY3" fmla="*/ 3005515 h 3005515"/>
              <a:gd name="connsiteX4" fmla="*/ 0 w 7445265"/>
              <a:gd name="connsiteY4" fmla="*/ 0 h 3005515"/>
              <a:gd name="connsiteX5" fmla="*/ 5951107 w 7445265"/>
              <a:gd name="connsiteY5" fmla="*/ 0 h 3005515"/>
              <a:gd name="connsiteX6" fmla="*/ 6786469 w 7445265"/>
              <a:gd name="connsiteY6" fmla="*/ 256636 h 30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5265" h="3005515">
                <a:moveTo>
                  <a:pt x="6786469" y="256636"/>
                </a:moveTo>
                <a:cubicBezTo>
                  <a:pt x="7183921" y="526683"/>
                  <a:pt x="7445265" y="984010"/>
                  <a:pt x="7445265" y="1502758"/>
                </a:cubicBezTo>
                <a:cubicBezTo>
                  <a:pt x="7445265" y="2332753"/>
                  <a:pt x="6776226" y="3005515"/>
                  <a:pt x="5951108" y="3005515"/>
                </a:cubicBezTo>
                <a:lnTo>
                  <a:pt x="4119843" y="3005515"/>
                </a:lnTo>
                <a:lnTo>
                  <a:pt x="0" y="0"/>
                </a:lnTo>
                <a:lnTo>
                  <a:pt x="5951107" y="0"/>
                </a:lnTo>
                <a:cubicBezTo>
                  <a:pt x="6260527" y="0"/>
                  <a:pt x="6547998" y="94607"/>
                  <a:pt x="6786469" y="256636"/>
                </a:cubicBez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2" name="Titre 1">
            <a:extLst>
              <a:ext uri="{FF2B5EF4-FFF2-40B4-BE49-F238E27FC236}">
                <a16:creationId xmlns:a16="http://schemas.microsoft.com/office/drawing/2014/main" id="{324BEF21-148E-E544-312B-FF537E6D42EC}"/>
              </a:ext>
            </a:extLst>
          </p:cNvPr>
          <p:cNvSpPr>
            <a:spLocks noGrp="1"/>
          </p:cNvSpPr>
          <p:nvPr>
            <p:ph type="ctrTitle" hasCustomPrompt="1"/>
          </p:nvPr>
        </p:nvSpPr>
        <p:spPr>
          <a:xfrm>
            <a:off x="838200" y="1449238"/>
            <a:ext cx="5932714" cy="3761569"/>
          </a:xfrm>
        </p:spPr>
        <p:txBody>
          <a:bodyPr anchor="t">
            <a:normAutofit/>
          </a:bodyPr>
          <a:lstStyle>
            <a:lvl1pPr algn="l">
              <a:defRPr sz="5400">
                <a:solidFill>
                  <a:schemeClr val="bg1"/>
                </a:solidFill>
              </a:defRPr>
            </a:lvl1pPr>
          </a:lstStyle>
          <a:p>
            <a:r>
              <a:rPr lang="fr-FR" dirty="0"/>
              <a:t>MODIFIEZ LE STYLE DU TITRE</a:t>
            </a:r>
            <a:endParaRPr lang="fr-CA" dirty="0"/>
          </a:p>
        </p:txBody>
      </p:sp>
      <p:sp>
        <p:nvSpPr>
          <p:cNvPr id="6" name="Espace réservé du texte 5">
            <a:extLst>
              <a:ext uri="{FF2B5EF4-FFF2-40B4-BE49-F238E27FC236}">
                <a16:creationId xmlns:a16="http://schemas.microsoft.com/office/drawing/2014/main" id="{0525600F-21F5-C1D1-9206-8C43EA5B440D}"/>
              </a:ext>
            </a:extLst>
          </p:cNvPr>
          <p:cNvSpPr>
            <a:spLocks noGrp="1"/>
          </p:cNvSpPr>
          <p:nvPr>
            <p:ph type="body" sz="quarter" idx="10" hasCustomPrompt="1"/>
          </p:nvPr>
        </p:nvSpPr>
        <p:spPr>
          <a:xfrm>
            <a:off x="838200" y="483079"/>
            <a:ext cx="8911357" cy="474453"/>
          </a:xfrm>
        </p:spPr>
        <p:txBody>
          <a:bodyPr anchor="ctr"/>
          <a:lstStyle>
            <a:lvl1pPr marL="0" indent="0">
              <a:spcBef>
                <a:spcPts val="0"/>
              </a:spcBef>
              <a:buNone/>
              <a:defRPr sz="2400">
                <a:solidFill>
                  <a:schemeClr val="accent1"/>
                </a:solidFill>
              </a:defRPr>
            </a:lvl1pPr>
            <a:lvl2pPr marL="457200" indent="0">
              <a:buNone/>
              <a:defRPr/>
            </a:lvl2pPr>
          </a:lstStyle>
          <a:p>
            <a:pPr lvl="0"/>
            <a:r>
              <a:rPr lang="fr-CA" dirty="0"/>
              <a:t>420-XYZ-EM Titre du cours</a:t>
            </a:r>
          </a:p>
        </p:txBody>
      </p:sp>
      <p:sp>
        <p:nvSpPr>
          <p:cNvPr id="7" name="Espace réservé du texte 5">
            <a:extLst>
              <a:ext uri="{FF2B5EF4-FFF2-40B4-BE49-F238E27FC236}">
                <a16:creationId xmlns:a16="http://schemas.microsoft.com/office/drawing/2014/main" id="{356D50D0-9292-3D75-EAE7-760D6CA0E553}"/>
              </a:ext>
            </a:extLst>
          </p:cNvPr>
          <p:cNvSpPr>
            <a:spLocks noGrp="1"/>
          </p:cNvSpPr>
          <p:nvPr>
            <p:ph type="body" sz="quarter" idx="11" hasCustomPrompt="1"/>
          </p:nvPr>
        </p:nvSpPr>
        <p:spPr>
          <a:xfrm>
            <a:off x="838200" y="6137694"/>
            <a:ext cx="3587151" cy="474453"/>
          </a:xfrm>
        </p:spPr>
        <p:txBody>
          <a:bodyPr anchor="ctr">
            <a:normAutofit/>
          </a:bodyPr>
          <a:lstStyle>
            <a:lvl1pPr marL="0" indent="0">
              <a:spcBef>
                <a:spcPts val="0"/>
              </a:spcBef>
              <a:buNone/>
              <a:defRPr sz="2400">
                <a:solidFill>
                  <a:schemeClr val="accent1"/>
                </a:solidFill>
              </a:defRPr>
            </a:lvl1pPr>
            <a:lvl2pPr marL="457200" indent="0">
              <a:buNone/>
              <a:defRPr/>
            </a:lvl2pPr>
          </a:lstStyle>
          <a:p>
            <a:pPr lvl="0"/>
            <a:r>
              <a:rPr lang="fr-CA" dirty="0"/>
              <a:t>Rencontre #xx</a:t>
            </a:r>
          </a:p>
        </p:txBody>
      </p:sp>
    </p:spTree>
    <p:extLst>
      <p:ext uri="{BB962C8B-B14F-4D97-AF65-F5344CB8AC3E}">
        <p14:creationId xmlns:p14="http://schemas.microsoft.com/office/powerpoint/2010/main" val="2312141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87C1A-7073-6A01-AC2A-E9DF3E87F75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51CF3A09-80FD-C7A7-E296-7B7D29899B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8" name="Graphique 7">
            <a:extLst>
              <a:ext uri="{FF2B5EF4-FFF2-40B4-BE49-F238E27FC236}">
                <a16:creationId xmlns:a16="http://schemas.microsoft.com/office/drawing/2014/main" id="{57C1D2C3-8F07-540D-9072-1A9C2035D6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Tree>
    <p:extLst>
      <p:ext uri="{BB962C8B-B14F-4D97-AF65-F5344CB8AC3E}">
        <p14:creationId xmlns:p14="http://schemas.microsoft.com/office/powerpoint/2010/main" val="3325599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4EE8725-B9CE-ECAD-6EB6-9A7D305D656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0EABC049-BE1E-0E2E-29B3-A15742A1A56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8" name="Graphique 7">
            <a:extLst>
              <a:ext uri="{FF2B5EF4-FFF2-40B4-BE49-F238E27FC236}">
                <a16:creationId xmlns:a16="http://schemas.microsoft.com/office/drawing/2014/main" id="{DC8CA859-310B-9497-0691-0486014F75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Tree>
    <p:extLst>
      <p:ext uri="{BB962C8B-B14F-4D97-AF65-F5344CB8AC3E}">
        <p14:creationId xmlns:p14="http://schemas.microsoft.com/office/powerpoint/2010/main" val="198648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apositive de titre">
    <p:bg>
      <p:bgPr>
        <a:solidFill>
          <a:schemeClr val="tx1"/>
        </a:solidFill>
        <a:effectLst/>
      </p:bgPr>
    </p:bg>
    <p:spTree>
      <p:nvGrpSpPr>
        <p:cNvPr id="1" name=""/>
        <p:cNvGrpSpPr/>
        <p:nvPr/>
      </p:nvGrpSpPr>
      <p:grpSpPr>
        <a:xfrm>
          <a:off x="0" y="0"/>
          <a:ext cx="0" cy="0"/>
          <a:chOff x="0" y="0"/>
          <a:chExt cx="0" cy="0"/>
        </a:xfrm>
      </p:grpSpPr>
      <p:pic>
        <p:nvPicPr>
          <p:cNvPr id="4" name="Graphique 3">
            <a:extLst>
              <a:ext uri="{FF2B5EF4-FFF2-40B4-BE49-F238E27FC236}">
                <a16:creationId xmlns:a16="http://schemas.microsoft.com/office/drawing/2014/main" id="{D7E94ADA-1E06-EB66-7891-90E4B90EEA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2168" y="2304288"/>
            <a:ext cx="5774625" cy="1865160"/>
          </a:xfrm>
          <a:prstGeom prst="rect">
            <a:avLst/>
          </a:prstGeom>
        </p:spPr>
      </p:pic>
      <p:sp>
        <p:nvSpPr>
          <p:cNvPr id="2" name="Forme libre : forme 1">
            <a:extLst>
              <a:ext uri="{FF2B5EF4-FFF2-40B4-BE49-F238E27FC236}">
                <a16:creationId xmlns:a16="http://schemas.microsoft.com/office/drawing/2014/main" id="{2EA9D1B2-32B2-EC5C-C26E-DB4CBEFA8D9A}"/>
              </a:ext>
            </a:extLst>
          </p:cNvPr>
          <p:cNvSpPr/>
          <p:nvPr userDrawn="1"/>
        </p:nvSpPr>
        <p:spPr>
          <a:xfrm rot="19448915">
            <a:off x="6564453" y="616348"/>
            <a:ext cx="6385258" cy="2930064"/>
          </a:xfrm>
          <a:custGeom>
            <a:avLst/>
            <a:gdLst>
              <a:gd name="connsiteX0" fmla="*/ 4718901 w 6385258"/>
              <a:gd name="connsiteY0" fmla="*/ 0 h 2930064"/>
              <a:gd name="connsiteX1" fmla="*/ 6385258 w 6385258"/>
              <a:gd name="connsiteY1" fmla="*/ 1204089 h 2930064"/>
              <a:gd name="connsiteX2" fmla="*/ 5138089 w 6385258"/>
              <a:gd name="connsiteY2" fmla="*/ 2930064 h 2930064"/>
              <a:gd name="connsiteX3" fmla="*/ 1463508 w 6385258"/>
              <a:gd name="connsiteY3" fmla="*/ 2930064 h 2930064"/>
              <a:gd name="connsiteX4" fmla="*/ 0 w 6385258"/>
              <a:gd name="connsiteY4" fmla="*/ 1465032 h 2930064"/>
              <a:gd name="connsiteX5" fmla="*/ 1463508 w 6385258"/>
              <a:gd name="connsiteY5" fmla="*/ 0 h 29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5258" h="2930064">
                <a:moveTo>
                  <a:pt x="4718901" y="0"/>
                </a:moveTo>
                <a:lnTo>
                  <a:pt x="6385258" y="1204089"/>
                </a:lnTo>
                <a:lnTo>
                  <a:pt x="5138089" y="2930064"/>
                </a:lnTo>
                <a:lnTo>
                  <a:pt x="1463508" y="2930064"/>
                </a:lnTo>
                <a:cubicBezTo>
                  <a:pt x="655315" y="2930064"/>
                  <a:pt x="0" y="2274191"/>
                  <a:pt x="0" y="1465032"/>
                </a:cubicBezTo>
                <a:cubicBezTo>
                  <a:pt x="0" y="655873"/>
                  <a:pt x="655315" y="0"/>
                  <a:pt x="1463508"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3" name="Forme libre : forme 2">
            <a:extLst>
              <a:ext uri="{FF2B5EF4-FFF2-40B4-BE49-F238E27FC236}">
                <a16:creationId xmlns:a16="http://schemas.microsoft.com/office/drawing/2014/main" id="{5A35376B-8BE6-D02F-2360-2FECA81D4E35}"/>
              </a:ext>
            </a:extLst>
          </p:cNvPr>
          <p:cNvSpPr/>
          <p:nvPr userDrawn="1"/>
        </p:nvSpPr>
        <p:spPr>
          <a:xfrm rot="19433306">
            <a:off x="4318874" y="4408996"/>
            <a:ext cx="7445265" cy="3005515"/>
          </a:xfrm>
          <a:custGeom>
            <a:avLst/>
            <a:gdLst>
              <a:gd name="connsiteX0" fmla="*/ 6786469 w 7445265"/>
              <a:gd name="connsiteY0" fmla="*/ 256636 h 3005515"/>
              <a:gd name="connsiteX1" fmla="*/ 7445265 w 7445265"/>
              <a:gd name="connsiteY1" fmla="*/ 1502758 h 3005515"/>
              <a:gd name="connsiteX2" fmla="*/ 5951108 w 7445265"/>
              <a:gd name="connsiteY2" fmla="*/ 3005515 h 3005515"/>
              <a:gd name="connsiteX3" fmla="*/ 4119843 w 7445265"/>
              <a:gd name="connsiteY3" fmla="*/ 3005515 h 3005515"/>
              <a:gd name="connsiteX4" fmla="*/ 0 w 7445265"/>
              <a:gd name="connsiteY4" fmla="*/ 0 h 3005515"/>
              <a:gd name="connsiteX5" fmla="*/ 5951107 w 7445265"/>
              <a:gd name="connsiteY5" fmla="*/ 0 h 3005515"/>
              <a:gd name="connsiteX6" fmla="*/ 6786469 w 7445265"/>
              <a:gd name="connsiteY6" fmla="*/ 256636 h 30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5265" h="3005515">
                <a:moveTo>
                  <a:pt x="6786469" y="256636"/>
                </a:moveTo>
                <a:cubicBezTo>
                  <a:pt x="7183921" y="526683"/>
                  <a:pt x="7445265" y="984010"/>
                  <a:pt x="7445265" y="1502758"/>
                </a:cubicBezTo>
                <a:cubicBezTo>
                  <a:pt x="7445265" y="2332753"/>
                  <a:pt x="6776226" y="3005515"/>
                  <a:pt x="5951108" y="3005515"/>
                </a:cubicBezTo>
                <a:lnTo>
                  <a:pt x="4119843" y="3005515"/>
                </a:lnTo>
                <a:lnTo>
                  <a:pt x="0" y="0"/>
                </a:lnTo>
                <a:lnTo>
                  <a:pt x="5951107" y="0"/>
                </a:lnTo>
                <a:cubicBezTo>
                  <a:pt x="6260527" y="0"/>
                  <a:pt x="6547998" y="94607"/>
                  <a:pt x="6786469" y="256636"/>
                </a:cubicBez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Tree>
    <p:extLst>
      <p:ext uri="{BB962C8B-B14F-4D97-AF65-F5344CB8AC3E}">
        <p14:creationId xmlns:p14="http://schemas.microsoft.com/office/powerpoint/2010/main" val="334477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tx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F65AFF7-AD7A-BE8D-F5E4-DE2E31655F6E}"/>
              </a:ext>
            </a:extLst>
          </p:cNvPr>
          <p:cNvSpPr>
            <a:spLocks noGrp="1"/>
          </p:cNvSpPr>
          <p:nvPr>
            <p:ph idx="1"/>
          </p:nvPr>
        </p:nvSpPr>
        <p:spPr>
          <a:xfrm>
            <a:off x="838200" y="1440000"/>
            <a:ext cx="10515600" cy="4500000"/>
          </a:xfrm>
        </p:spPr>
        <p:txBody>
          <a:bodyPr/>
          <a:lstStyle>
            <a:lvl1pPr>
              <a:buClr>
                <a:schemeClr val="accent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pic>
        <p:nvPicPr>
          <p:cNvPr id="4" name="Graphique 3">
            <a:extLst>
              <a:ext uri="{FF2B5EF4-FFF2-40B4-BE49-F238E27FC236}">
                <a16:creationId xmlns:a16="http://schemas.microsoft.com/office/drawing/2014/main" id="{2AC2BA58-BBB3-1BE5-6545-759F873B7E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5" name="Espace réservé du numéro de diapositive 4">
            <a:extLst>
              <a:ext uri="{FF2B5EF4-FFF2-40B4-BE49-F238E27FC236}">
                <a16:creationId xmlns:a16="http://schemas.microsoft.com/office/drawing/2014/main" id="{E0B57CD0-7F42-547B-24F9-D9CCB0A8EF0F}"/>
              </a:ext>
            </a:extLst>
          </p:cNvPr>
          <p:cNvSpPr>
            <a:spLocks noGrp="1"/>
          </p:cNvSpPr>
          <p:nvPr>
            <p:ph type="sldNum" sz="quarter" idx="10"/>
          </p:nvPr>
        </p:nvSpPr>
        <p:spPr/>
        <p:txBody>
          <a:bodyPr/>
          <a:lstStyle/>
          <a:p>
            <a:fld id="{A5E0A162-6A84-4D2A-B2F5-7C905AE081B4}" type="slidenum">
              <a:rPr lang="fr-CA" smtClean="0"/>
              <a:t>‹N°›</a:t>
            </a:fld>
            <a:endParaRPr lang="fr-CA"/>
          </a:p>
        </p:txBody>
      </p:sp>
      <p:sp>
        <p:nvSpPr>
          <p:cNvPr id="6" name="Titre 5">
            <a:extLst>
              <a:ext uri="{FF2B5EF4-FFF2-40B4-BE49-F238E27FC236}">
                <a16:creationId xmlns:a16="http://schemas.microsoft.com/office/drawing/2014/main" id="{229E4841-9A0D-9A24-D540-F56790998DDA}"/>
              </a:ext>
            </a:extLst>
          </p:cNvPr>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87031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sans logo">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71A5-C31A-1AE4-4495-5EB198DDCD32}"/>
              </a:ext>
            </a:extLst>
          </p:cNvPr>
          <p:cNvSpPr>
            <a:spLocks noGrp="1"/>
          </p:cNvSpPr>
          <p:nvPr>
            <p:ph type="title"/>
          </p:nvPr>
        </p:nvSpPr>
        <p:spPr>
          <a:xfrm>
            <a:off x="838200" y="365124"/>
            <a:ext cx="10515600" cy="720000"/>
          </a:xfrm>
        </p:spPr>
        <p:txBody>
          <a:bodyPr/>
          <a:lstStyle>
            <a:lvl1pPr>
              <a:defRPr>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0F65AFF7-AD7A-BE8D-F5E4-DE2E31655F6E}"/>
              </a:ext>
            </a:extLst>
          </p:cNvPr>
          <p:cNvSpPr>
            <a:spLocks noGrp="1"/>
          </p:cNvSpPr>
          <p:nvPr>
            <p:ph idx="1"/>
          </p:nvPr>
        </p:nvSpPr>
        <p:spPr>
          <a:xfrm>
            <a:off x="838200" y="1440000"/>
            <a:ext cx="10515600" cy="4680000"/>
          </a:xfrm>
        </p:spPr>
        <p:txBody>
          <a:bodyPr/>
          <a:lstStyle>
            <a:lvl1pPr>
              <a:spcBef>
                <a:spcPts val="2400"/>
              </a:spcBef>
              <a:spcAft>
                <a:spcPts val="0"/>
              </a:spcAft>
              <a:buClr>
                <a:schemeClr val="accent1"/>
              </a:buClr>
              <a:defRPr>
                <a:solidFill>
                  <a:schemeClr val="bg1"/>
                </a:solidFill>
              </a:defRPr>
            </a:lvl1pPr>
            <a:lvl2pPr>
              <a:spcBef>
                <a:spcPts val="600"/>
              </a:spcBef>
              <a:spcAft>
                <a:spcPts val="0"/>
              </a:spcAft>
              <a:defRPr>
                <a:solidFill>
                  <a:schemeClr val="bg1"/>
                </a:solidFill>
              </a:defRPr>
            </a:lvl2pPr>
            <a:lvl3pPr>
              <a:spcBef>
                <a:spcPts val="600"/>
              </a:spcBef>
              <a:spcAft>
                <a:spcPts val="0"/>
              </a:spcAft>
              <a:defRPr>
                <a:solidFill>
                  <a:schemeClr val="bg1"/>
                </a:solidFill>
              </a:defRPr>
            </a:lvl3pPr>
            <a:lvl4pPr>
              <a:spcBef>
                <a:spcPts val="600"/>
              </a:spcBef>
              <a:spcAft>
                <a:spcPts val="0"/>
              </a:spcAft>
              <a:defRPr>
                <a:solidFill>
                  <a:schemeClr val="bg1"/>
                </a:solidFill>
              </a:defRPr>
            </a:lvl4pPr>
            <a:lvl5pPr>
              <a:spcBef>
                <a:spcPts val="600"/>
              </a:spcBef>
              <a:spcAft>
                <a:spcPts val="0"/>
              </a:spcAft>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5" name="Espace réservé du numéro de diapositive 4">
            <a:extLst>
              <a:ext uri="{FF2B5EF4-FFF2-40B4-BE49-F238E27FC236}">
                <a16:creationId xmlns:a16="http://schemas.microsoft.com/office/drawing/2014/main" id="{F3C52826-3802-32B2-2F1B-F3F0D6809001}"/>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139222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u sans titre ni logo">
    <p:bg>
      <p:bgPr>
        <a:solidFill>
          <a:schemeClr val="tx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F65AFF7-AD7A-BE8D-F5E4-DE2E31655F6E}"/>
              </a:ext>
            </a:extLst>
          </p:cNvPr>
          <p:cNvSpPr>
            <a:spLocks noGrp="1"/>
          </p:cNvSpPr>
          <p:nvPr>
            <p:ph idx="1"/>
          </p:nvPr>
        </p:nvSpPr>
        <p:spPr>
          <a:xfrm>
            <a:off x="838200" y="405443"/>
            <a:ext cx="10515600" cy="5771622"/>
          </a:xfrm>
        </p:spPr>
        <p:txBody>
          <a:bodyPr/>
          <a:lstStyle>
            <a:lvl1pPr>
              <a:buClr>
                <a:schemeClr val="accent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4" name="Espace réservé du numéro de diapositive 3">
            <a:extLst>
              <a:ext uri="{FF2B5EF4-FFF2-40B4-BE49-F238E27FC236}">
                <a16:creationId xmlns:a16="http://schemas.microsoft.com/office/drawing/2014/main" id="{FEE88426-3869-7B62-D87D-33CB5199DD90}"/>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57548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53DD5F9E-03F3-BF26-55D0-C680C0194A50}"/>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D4E1A781-0AE8-7BB6-84A3-36EC64124B33}"/>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123509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re de se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AB44F7B3-5274-5147-A79D-05B1EB6F4472}"/>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rgbClr val="0C345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6204935D-FA87-B219-579C-D8A160CA009C}"/>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chemeClr val="accent3"/>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268565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re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4914152B-3BF2-26B1-36D9-73C500F56B9D}"/>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7E8F5183-57ED-7284-6E14-80ACE14FC904}"/>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15083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F5CDB0-F450-D2D6-E649-7444689BB33F}"/>
              </a:ext>
            </a:extLst>
          </p:cNvPr>
          <p:cNvSpPr>
            <a:spLocks noGrp="1"/>
          </p:cNvSpPr>
          <p:nvPr>
            <p:ph type="title"/>
          </p:nvPr>
        </p:nvSpPr>
        <p:spPr>
          <a:xfrm>
            <a:off x="838200" y="360000"/>
            <a:ext cx="10515600" cy="720000"/>
          </a:xfrm>
          <a:prstGeom prst="rect">
            <a:avLst/>
          </a:prstGeom>
        </p:spPr>
        <p:txBody>
          <a:bodyPr vert="horz" lIns="91440" tIns="45720" rIns="91440" bIns="45720" rtlCol="0" anchor="ctr">
            <a:normAutofit/>
          </a:body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F40C8EF6-15D6-11D1-8D7E-B7DF06AAC753}"/>
              </a:ext>
            </a:extLst>
          </p:cNvPr>
          <p:cNvSpPr>
            <a:spLocks noGrp="1"/>
          </p:cNvSpPr>
          <p:nvPr>
            <p:ph type="body" idx="1"/>
          </p:nvPr>
        </p:nvSpPr>
        <p:spPr>
          <a:xfrm>
            <a:off x="838200" y="1368000"/>
            <a:ext cx="10515600" cy="47880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6" name="Espace réservé du numéro de diapositive 5">
            <a:extLst>
              <a:ext uri="{FF2B5EF4-FFF2-40B4-BE49-F238E27FC236}">
                <a16:creationId xmlns:a16="http://schemas.microsoft.com/office/drawing/2014/main" id="{D92ADA28-D23F-6CC3-758D-A1B10539D4D3}"/>
              </a:ext>
            </a:extLst>
          </p:cNvPr>
          <p:cNvSpPr>
            <a:spLocks noGrp="1"/>
          </p:cNvSpPr>
          <p:nvPr>
            <p:ph type="sldNum" sz="quarter" idx="4"/>
          </p:nvPr>
        </p:nvSpPr>
        <p:spPr>
          <a:xfrm>
            <a:off x="8610600" y="6293197"/>
            <a:ext cx="2743200" cy="365125"/>
          </a:xfrm>
          <a:prstGeom prst="rect">
            <a:avLst/>
          </a:prstGeom>
        </p:spPr>
        <p:txBody>
          <a:bodyPr vert="horz" lIns="91440" tIns="45720" rIns="91440" bIns="45720" rtlCol="0" anchor="ctr"/>
          <a:lstStyle>
            <a:lvl1pPr algn="r">
              <a:defRPr sz="1200">
                <a:solidFill>
                  <a:schemeClr val="bg1"/>
                </a:solidFill>
              </a:defRPr>
            </a:lvl1pPr>
          </a:lstStyle>
          <a:p>
            <a:fld id="{A5E0A162-6A84-4D2A-B2F5-7C905AE081B4}" type="slidenum">
              <a:rPr lang="fr-CA" smtClean="0"/>
              <a:t>‹N°›</a:t>
            </a:fld>
            <a:endParaRPr lang="fr-CA"/>
          </a:p>
        </p:txBody>
      </p:sp>
    </p:spTree>
    <p:extLst>
      <p:ext uri="{BB962C8B-B14F-4D97-AF65-F5344CB8AC3E}">
        <p14:creationId xmlns:p14="http://schemas.microsoft.com/office/powerpoint/2010/main" val="4272060578"/>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62" r:id="rId3"/>
    <p:sldLayoutId id="2147483663" r:id="rId4"/>
    <p:sldLayoutId id="2147483678" r:id="rId5"/>
    <p:sldLayoutId id="2147483679" r:id="rId6"/>
    <p:sldLayoutId id="2147483664" r:id="rId7"/>
    <p:sldLayoutId id="2147483665" r:id="rId8"/>
    <p:sldLayoutId id="2147483666" r:id="rId9"/>
    <p:sldLayoutId id="2147483667" r:id="rId10"/>
    <p:sldLayoutId id="2147483668" r:id="rId11"/>
    <p:sldLayoutId id="2147483680" r:id="rId12"/>
    <p:sldLayoutId id="2147483669" r:id="rId13"/>
    <p:sldLayoutId id="2147483681" r:id="rId14"/>
    <p:sldLayoutId id="2147483670" r:id="rId15"/>
    <p:sldLayoutId id="2147483671" r:id="rId16"/>
    <p:sldLayoutId id="2147483672" r:id="rId17"/>
    <p:sldLayoutId id="2147483673" r:id="rId18"/>
    <p:sldLayoutId id="2147483674" r:id="rId19"/>
    <p:sldLayoutId id="2147483675" r:id="rId20"/>
    <p:sldLayoutId id="2147483676" r:id="rId2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2400"/>
        </a:spcBef>
        <a:buClr>
          <a:srgbClr val="00B0F0"/>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6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info.cegepmontpetit.ca/3U4-cybersec/cours/r01"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info.cegepmontpetit.ca/3U4-cybersec/cours/r01"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info.cegepmontpetit.ca/3U4-cybersec/cours/r01"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info.cegepmontpetit.ca/3U4-cybersec/"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A373FF3-ADF1-8E3B-55A6-74DBAEC2C7F6}"/>
              </a:ext>
            </a:extLst>
          </p:cNvPr>
          <p:cNvSpPr>
            <a:spLocks noGrp="1"/>
          </p:cNvSpPr>
          <p:nvPr>
            <p:ph type="ctrTitle"/>
          </p:nvPr>
        </p:nvSpPr>
        <p:spPr/>
        <p:txBody>
          <a:bodyPr anchor="t"/>
          <a:lstStyle/>
          <a:p>
            <a:pPr>
              <a:spcBef>
                <a:spcPts val="1200"/>
              </a:spcBef>
              <a:spcAft>
                <a:spcPts val="1200"/>
              </a:spcAft>
            </a:pPr>
            <a:r>
              <a:rPr lang="fr-CA" dirty="0"/>
              <a:t>Accueil _</a:t>
            </a:r>
            <a:br>
              <a:rPr lang="fr-CA" dirty="0"/>
            </a:br>
            <a:r>
              <a:rPr lang="fr-CA" dirty="0"/>
              <a:t>Fondements de la cybersécurité</a:t>
            </a:r>
          </a:p>
        </p:txBody>
      </p:sp>
      <p:sp>
        <p:nvSpPr>
          <p:cNvPr id="7" name="Espace réservé du texte 6">
            <a:extLst>
              <a:ext uri="{FF2B5EF4-FFF2-40B4-BE49-F238E27FC236}">
                <a16:creationId xmlns:a16="http://schemas.microsoft.com/office/drawing/2014/main" id="{EEB90CD1-3A00-D892-C029-971DF5356B40}"/>
              </a:ext>
            </a:extLst>
          </p:cNvPr>
          <p:cNvSpPr>
            <a:spLocks noGrp="1"/>
          </p:cNvSpPr>
          <p:nvPr>
            <p:ph type="body" sz="quarter" idx="10"/>
          </p:nvPr>
        </p:nvSpPr>
        <p:spPr/>
        <p:txBody>
          <a:bodyPr/>
          <a:lstStyle/>
          <a:p>
            <a:r>
              <a:rPr lang="fr-CA" dirty="0"/>
              <a:t>420-3U4-EM Introduction à la cybersécurité</a:t>
            </a:r>
          </a:p>
        </p:txBody>
      </p:sp>
      <p:sp>
        <p:nvSpPr>
          <p:cNvPr id="8" name="Espace réservé du texte 7">
            <a:extLst>
              <a:ext uri="{FF2B5EF4-FFF2-40B4-BE49-F238E27FC236}">
                <a16:creationId xmlns:a16="http://schemas.microsoft.com/office/drawing/2014/main" id="{F7DC425D-D6E2-3977-5100-4C6846663041}"/>
              </a:ext>
            </a:extLst>
          </p:cNvPr>
          <p:cNvSpPr>
            <a:spLocks noGrp="1"/>
          </p:cNvSpPr>
          <p:nvPr>
            <p:ph type="body" sz="quarter" idx="11"/>
          </p:nvPr>
        </p:nvSpPr>
        <p:spPr/>
        <p:txBody>
          <a:bodyPr/>
          <a:lstStyle/>
          <a:p>
            <a:r>
              <a:rPr lang="fr-CA" dirty="0"/>
              <a:t>Rencontre #01</a:t>
            </a:r>
          </a:p>
        </p:txBody>
      </p:sp>
    </p:spTree>
    <p:extLst>
      <p:ext uri="{BB962C8B-B14F-4D97-AF65-F5344CB8AC3E}">
        <p14:creationId xmlns:p14="http://schemas.microsoft.com/office/powerpoint/2010/main" val="64864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67DBC-31DD-D559-BCAA-09D823188E58}"/>
              </a:ext>
            </a:extLst>
          </p:cNvPr>
          <p:cNvSpPr>
            <a:spLocks noGrp="1"/>
          </p:cNvSpPr>
          <p:nvPr>
            <p:ph type="title"/>
          </p:nvPr>
        </p:nvSpPr>
        <p:spPr/>
        <p:txBody>
          <a:bodyPr/>
          <a:lstStyle/>
          <a:p>
            <a:r>
              <a:rPr lang="fr-CA" dirty="0"/>
              <a:t>Exemples de cybermenaces</a:t>
            </a:r>
          </a:p>
        </p:txBody>
      </p:sp>
      <p:sp>
        <p:nvSpPr>
          <p:cNvPr id="3" name="Espace réservé du contenu 2">
            <a:extLst>
              <a:ext uri="{FF2B5EF4-FFF2-40B4-BE49-F238E27FC236}">
                <a16:creationId xmlns:a16="http://schemas.microsoft.com/office/drawing/2014/main" id="{C1BFCD23-1DA2-7E98-3581-361C0B037B1E}"/>
              </a:ext>
            </a:extLst>
          </p:cNvPr>
          <p:cNvSpPr>
            <a:spLocks noGrp="1"/>
          </p:cNvSpPr>
          <p:nvPr>
            <p:ph idx="1"/>
          </p:nvPr>
        </p:nvSpPr>
        <p:spPr>
          <a:xfrm>
            <a:off x="838199" y="1440000"/>
            <a:ext cx="10674531" cy="4680000"/>
          </a:xfrm>
        </p:spPr>
        <p:txBody>
          <a:bodyPr/>
          <a:lstStyle/>
          <a:p>
            <a:r>
              <a:rPr lang="fr-CA" dirty="0"/>
              <a:t>Le vol de mes données confidentielles</a:t>
            </a:r>
          </a:p>
          <a:p>
            <a:r>
              <a:rPr lang="fr-CA" dirty="0"/>
              <a:t>Mon ordinateur est contrôlé par un hacker</a:t>
            </a:r>
          </a:p>
          <a:p>
            <a:r>
              <a:rPr lang="fr-CA" dirty="0"/>
              <a:t>Le service est dégradé, je n’ai plus accès à rien</a:t>
            </a:r>
          </a:p>
          <a:p>
            <a:r>
              <a:rPr lang="fr-CA" dirty="0"/>
              <a:t>Un service que je crois légitime est faux</a:t>
            </a:r>
          </a:p>
          <a:p>
            <a:r>
              <a:rPr lang="fr-CA" dirty="0"/>
              <a:t>Toutes mes données sont effacées</a:t>
            </a:r>
          </a:p>
          <a:p>
            <a:endParaRPr lang="fr-CA" dirty="0"/>
          </a:p>
        </p:txBody>
      </p:sp>
      <p:sp>
        <p:nvSpPr>
          <p:cNvPr id="4" name="Espace réservé du numéro de diapositive 3">
            <a:extLst>
              <a:ext uri="{FF2B5EF4-FFF2-40B4-BE49-F238E27FC236}">
                <a16:creationId xmlns:a16="http://schemas.microsoft.com/office/drawing/2014/main" id="{D38C0EDE-D3DC-34F8-1982-8EBB650B7794}"/>
              </a:ext>
            </a:extLst>
          </p:cNvPr>
          <p:cNvSpPr>
            <a:spLocks noGrp="1"/>
          </p:cNvSpPr>
          <p:nvPr>
            <p:ph type="sldNum" sz="quarter" idx="10"/>
          </p:nvPr>
        </p:nvSpPr>
        <p:spPr/>
        <p:txBody>
          <a:bodyPr/>
          <a:lstStyle/>
          <a:p>
            <a:fld id="{A5E0A162-6A84-4D2A-B2F5-7C905AE081B4}" type="slidenum">
              <a:rPr lang="fr-CA" smtClean="0"/>
              <a:t>10</a:t>
            </a:fld>
            <a:endParaRPr lang="fr-CA"/>
          </a:p>
        </p:txBody>
      </p:sp>
    </p:spTree>
    <p:extLst>
      <p:ext uri="{BB962C8B-B14F-4D97-AF65-F5344CB8AC3E}">
        <p14:creationId xmlns:p14="http://schemas.microsoft.com/office/powerpoint/2010/main" val="218780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D27976-ABD7-40AB-E096-05386CA4BD27}"/>
              </a:ext>
            </a:extLst>
          </p:cNvPr>
          <p:cNvSpPr>
            <a:spLocks noGrp="1"/>
          </p:cNvSpPr>
          <p:nvPr>
            <p:ph type="title"/>
          </p:nvPr>
        </p:nvSpPr>
        <p:spPr/>
        <p:txBody>
          <a:bodyPr/>
          <a:lstStyle/>
          <a:p>
            <a:r>
              <a:rPr lang="fr-CA" dirty="0"/>
              <a:t>Comment se protéger?</a:t>
            </a:r>
          </a:p>
        </p:txBody>
      </p:sp>
      <p:sp>
        <p:nvSpPr>
          <p:cNvPr id="3" name="Espace réservé du contenu 2">
            <a:extLst>
              <a:ext uri="{FF2B5EF4-FFF2-40B4-BE49-F238E27FC236}">
                <a16:creationId xmlns:a16="http://schemas.microsoft.com/office/drawing/2014/main" id="{B7C6B8DE-057A-8BD6-28E0-D6BC3BA2D522}"/>
              </a:ext>
            </a:extLst>
          </p:cNvPr>
          <p:cNvSpPr>
            <a:spLocks noGrp="1"/>
          </p:cNvSpPr>
          <p:nvPr>
            <p:ph idx="1"/>
          </p:nvPr>
        </p:nvSpPr>
        <p:spPr/>
        <p:txBody>
          <a:bodyPr/>
          <a:lstStyle/>
          <a:p>
            <a:r>
              <a:rPr lang="fr-CA" dirty="0"/>
              <a:t>Mot de passe?</a:t>
            </a:r>
          </a:p>
          <a:p>
            <a:r>
              <a:rPr lang="fr-CA" dirty="0"/>
              <a:t>Antivirus?</a:t>
            </a:r>
          </a:p>
          <a:p>
            <a:r>
              <a:rPr lang="fr-CA" dirty="0"/>
              <a:t>Pare-feu?</a:t>
            </a:r>
          </a:p>
          <a:p>
            <a:r>
              <a:rPr lang="fr-CA" dirty="0"/>
              <a:t>VPN?</a:t>
            </a:r>
          </a:p>
          <a:p>
            <a:r>
              <a:rPr lang="fr-CA" dirty="0"/>
              <a:t>Chiffrement (</a:t>
            </a:r>
            <a:r>
              <a:rPr lang="fr-CA" i="1" dirty="0" err="1"/>
              <a:t>encryption</a:t>
            </a:r>
            <a:r>
              <a:rPr lang="fr-CA" dirty="0"/>
              <a:t>)?</a:t>
            </a:r>
          </a:p>
          <a:p>
            <a:r>
              <a:rPr lang="fr-CA" dirty="0"/>
              <a:t>Et si c’est notre application, peut-on la rendre sécuritaire?</a:t>
            </a:r>
          </a:p>
          <a:p>
            <a:endParaRPr lang="fr-CA" dirty="0"/>
          </a:p>
          <a:p>
            <a:endParaRPr lang="fr-CA" dirty="0"/>
          </a:p>
          <a:p>
            <a:endParaRPr lang="fr-CA" dirty="0"/>
          </a:p>
        </p:txBody>
      </p:sp>
      <p:sp>
        <p:nvSpPr>
          <p:cNvPr id="4" name="Espace réservé du numéro de diapositive 3">
            <a:extLst>
              <a:ext uri="{FF2B5EF4-FFF2-40B4-BE49-F238E27FC236}">
                <a16:creationId xmlns:a16="http://schemas.microsoft.com/office/drawing/2014/main" id="{6A4C86B1-4392-D1D6-36B4-C3CDA6152009}"/>
              </a:ext>
            </a:extLst>
          </p:cNvPr>
          <p:cNvSpPr>
            <a:spLocks noGrp="1"/>
          </p:cNvSpPr>
          <p:nvPr>
            <p:ph type="sldNum" sz="quarter" idx="10"/>
          </p:nvPr>
        </p:nvSpPr>
        <p:spPr/>
        <p:txBody>
          <a:bodyPr/>
          <a:lstStyle/>
          <a:p>
            <a:fld id="{A5E0A162-6A84-4D2A-B2F5-7C905AE081B4}" type="slidenum">
              <a:rPr lang="fr-CA" smtClean="0"/>
              <a:t>11</a:t>
            </a:fld>
            <a:endParaRPr lang="fr-CA"/>
          </a:p>
        </p:txBody>
      </p:sp>
    </p:spTree>
    <p:extLst>
      <p:ext uri="{BB962C8B-B14F-4D97-AF65-F5344CB8AC3E}">
        <p14:creationId xmlns:p14="http://schemas.microsoft.com/office/powerpoint/2010/main" val="303408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FA7B89-6E72-4EEE-7F43-9016E1D7AC2E}"/>
              </a:ext>
            </a:extLst>
          </p:cNvPr>
          <p:cNvSpPr>
            <a:spLocks noGrp="1"/>
          </p:cNvSpPr>
          <p:nvPr>
            <p:ph type="title"/>
          </p:nvPr>
        </p:nvSpPr>
        <p:spPr/>
        <p:txBody>
          <a:bodyPr>
            <a:normAutofit/>
          </a:bodyPr>
          <a:lstStyle/>
          <a:p>
            <a:r>
              <a:rPr lang="fr-CA" dirty="0"/>
              <a:t>Activité: hachage de mot de passe</a:t>
            </a:r>
          </a:p>
        </p:txBody>
      </p:sp>
      <p:sp>
        <p:nvSpPr>
          <p:cNvPr id="3" name="Espace réservé du contenu 2">
            <a:extLst>
              <a:ext uri="{FF2B5EF4-FFF2-40B4-BE49-F238E27FC236}">
                <a16:creationId xmlns:a16="http://schemas.microsoft.com/office/drawing/2014/main" id="{1BFFFF50-F2E6-64C0-797C-1BF25721477D}"/>
              </a:ext>
            </a:extLst>
          </p:cNvPr>
          <p:cNvSpPr>
            <a:spLocks noGrp="1"/>
          </p:cNvSpPr>
          <p:nvPr>
            <p:ph idx="1"/>
          </p:nvPr>
        </p:nvSpPr>
        <p:spPr>
          <a:xfrm>
            <a:off x="838200" y="1440000"/>
            <a:ext cx="10515600" cy="5052876"/>
          </a:xfrm>
        </p:spPr>
        <p:txBody>
          <a:bodyPr>
            <a:normAutofit/>
          </a:bodyPr>
          <a:lstStyle/>
          <a:p>
            <a:r>
              <a:rPr lang="fr-CA" dirty="0"/>
              <a:t>Les mots de passe ne sont pas stockés en texte clair dans les bases de données. Ils sont chiffrés avec un </a:t>
            </a:r>
            <a:r>
              <a:rPr lang="fr-CA" b="1" dirty="0">
                <a:solidFill>
                  <a:schemeClr val="accent1"/>
                </a:solidFill>
              </a:rPr>
              <a:t>algorithme de hachage</a:t>
            </a:r>
            <a:r>
              <a:rPr lang="fr-CA" dirty="0"/>
              <a:t>.</a:t>
            </a:r>
          </a:p>
          <a:p>
            <a:r>
              <a:rPr lang="fr-CA" dirty="0"/>
              <a:t>Cela permet de convertir une chaîne en quelque chose d’illisible.</a:t>
            </a:r>
          </a:p>
          <a:p>
            <a:r>
              <a:rPr lang="fr-CA" dirty="0"/>
              <a:t>Il existe plusieurs algorithmes de hachage. Un des plus répandus est </a:t>
            </a:r>
            <a:r>
              <a:rPr lang="fr-CA" b="1" dirty="0">
                <a:solidFill>
                  <a:schemeClr val="accent1"/>
                </a:solidFill>
              </a:rPr>
              <a:t>MD5</a:t>
            </a:r>
            <a:r>
              <a:rPr lang="fr-CA" dirty="0"/>
              <a:t>.</a:t>
            </a:r>
          </a:p>
          <a:p>
            <a:r>
              <a:rPr lang="fr-CA" dirty="0"/>
              <a:t>Essayez de créer des </a:t>
            </a:r>
            <a:r>
              <a:rPr lang="fr-CA" i="1" dirty="0"/>
              <a:t>hash</a:t>
            </a:r>
            <a:r>
              <a:rPr lang="fr-CA" dirty="0"/>
              <a:t> en suivant les instructions sur le site du cours:</a:t>
            </a:r>
          </a:p>
          <a:p>
            <a:pPr lvl="1"/>
            <a:r>
              <a:rPr lang="fr-CA" dirty="0">
                <a:hlinkClick r:id="rId3"/>
              </a:rPr>
              <a:t>https://info.cegepmontpetit.ca/3U4-cybersec/cours/r01</a:t>
            </a:r>
            <a:endParaRPr lang="fr-CA" dirty="0"/>
          </a:p>
          <a:p>
            <a:endParaRPr lang="fr-CA" dirty="0"/>
          </a:p>
        </p:txBody>
      </p:sp>
      <p:sp>
        <p:nvSpPr>
          <p:cNvPr id="4" name="Espace réservé du numéro de diapositive 3">
            <a:extLst>
              <a:ext uri="{FF2B5EF4-FFF2-40B4-BE49-F238E27FC236}">
                <a16:creationId xmlns:a16="http://schemas.microsoft.com/office/drawing/2014/main" id="{5FD537B2-E872-7610-9B5B-9791116D343F}"/>
              </a:ext>
            </a:extLst>
          </p:cNvPr>
          <p:cNvSpPr>
            <a:spLocks noGrp="1"/>
          </p:cNvSpPr>
          <p:nvPr>
            <p:ph type="sldNum" sz="quarter" idx="10"/>
          </p:nvPr>
        </p:nvSpPr>
        <p:spPr/>
        <p:txBody>
          <a:bodyPr/>
          <a:lstStyle/>
          <a:p>
            <a:fld id="{A5E0A162-6A84-4D2A-B2F5-7C905AE081B4}" type="slidenum">
              <a:rPr lang="fr-CA" smtClean="0"/>
              <a:t>12</a:t>
            </a:fld>
            <a:endParaRPr lang="fr-CA"/>
          </a:p>
        </p:txBody>
      </p:sp>
    </p:spTree>
    <p:extLst>
      <p:ext uri="{BB962C8B-B14F-4D97-AF65-F5344CB8AC3E}">
        <p14:creationId xmlns:p14="http://schemas.microsoft.com/office/powerpoint/2010/main" val="3598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1F4DB-B743-E2DF-5203-482B46A1FA83}"/>
              </a:ext>
            </a:extLst>
          </p:cNvPr>
          <p:cNvSpPr>
            <a:spLocks noGrp="1"/>
          </p:cNvSpPr>
          <p:nvPr>
            <p:ph type="title"/>
          </p:nvPr>
        </p:nvSpPr>
        <p:spPr/>
        <p:txBody>
          <a:bodyPr/>
          <a:lstStyle/>
          <a:p>
            <a:r>
              <a:rPr lang="fr-CA" dirty="0"/>
              <a:t>Retour sur l’activité de hachage…</a:t>
            </a:r>
          </a:p>
        </p:txBody>
      </p:sp>
      <p:sp>
        <p:nvSpPr>
          <p:cNvPr id="3" name="Espace réservé du contenu 2">
            <a:extLst>
              <a:ext uri="{FF2B5EF4-FFF2-40B4-BE49-F238E27FC236}">
                <a16:creationId xmlns:a16="http://schemas.microsoft.com/office/drawing/2014/main" id="{CCDEE2F6-8B96-BBD2-7EFF-CD8ED5D971D4}"/>
              </a:ext>
            </a:extLst>
          </p:cNvPr>
          <p:cNvSpPr>
            <a:spLocks noGrp="1"/>
          </p:cNvSpPr>
          <p:nvPr>
            <p:ph idx="1"/>
          </p:nvPr>
        </p:nvSpPr>
        <p:spPr/>
        <p:txBody>
          <a:bodyPr/>
          <a:lstStyle/>
          <a:p>
            <a:r>
              <a:rPr lang="fr-CA" dirty="0"/>
              <a:t>Est-ce que tous les hash ont la même longueur?</a:t>
            </a:r>
          </a:p>
          <a:p>
            <a:r>
              <a:rPr lang="fr-CA" dirty="0"/>
              <a:t>Y a-t-il un nombre de hash limité?</a:t>
            </a:r>
          </a:p>
          <a:p>
            <a:r>
              <a:rPr lang="fr-CA" dirty="0"/>
              <a:t>Est-ce que le nombre de mot de passe est limité?</a:t>
            </a:r>
          </a:p>
          <a:p>
            <a:r>
              <a:rPr lang="fr-CA" dirty="0"/>
              <a:t>Quelles sont les chances que deux mots de passe aient le même </a:t>
            </a:r>
            <a:r>
              <a:rPr lang="fr-CA" i="1" dirty="0"/>
              <a:t>hash</a:t>
            </a:r>
            <a:r>
              <a:rPr lang="fr-CA" dirty="0"/>
              <a:t>?</a:t>
            </a:r>
          </a:p>
          <a:p>
            <a:r>
              <a:rPr lang="fr-CA" dirty="0"/>
              <a:t>Comment retrouver le mot de passe à partir du </a:t>
            </a:r>
            <a:r>
              <a:rPr lang="fr-CA" i="1" dirty="0"/>
              <a:t>hash</a:t>
            </a:r>
            <a:r>
              <a:rPr lang="fr-CA" dirty="0"/>
              <a:t>?</a:t>
            </a:r>
          </a:p>
          <a:p>
            <a:endParaRPr lang="fr-CA" dirty="0"/>
          </a:p>
        </p:txBody>
      </p:sp>
      <p:sp>
        <p:nvSpPr>
          <p:cNvPr id="4" name="Espace réservé du numéro de diapositive 3">
            <a:extLst>
              <a:ext uri="{FF2B5EF4-FFF2-40B4-BE49-F238E27FC236}">
                <a16:creationId xmlns:a16="http://schemas.microsoft.com/office/drawing/2014/main" id="{66E6F19D-25CD-C086-3F20-0CA3F537F7BC}"/>
              </a:ext>
            </a:extLst>
          </p:cNvPr>
          <p:cNvSpPr>
            <a:spLocks noGrp="1"/>
          </p:cNvSpPr>
          <p:nvPr>
            <p:ph type="sldNum" sz="quarter" idx="10"/>
          </p:nvPr>
        </p:nvSpPr>
        <p:spPr/>
        <p:txBody>
          <a:bodyPr/>
          <a:lstStyle/>
          <a:p>
            <a:fld id="{A5E0A162-6A84-4D2A-B2F5-7C905AE081B4}" type="slidenum">
              <a:rPr lang="fr-CA" smtClean="0"/>
              <a:t>13</a:t>
            </a:fld>
            <a:endParaRPr lang="fr-CA"/>
          </a:p>
        </p:txBody>
      </p:sp>
    </p:spTree>
    <p:extLst>
      <p:ext uri="{BB962C8B-B14F-4D97-AF65-F5344CB8AC3E}">
        <p14:creationId xmlns:p14="http://schemas.microsoft.com/office/powerpoint/2010/main" val="265001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229EC-5594-7A12-576D-DE66BD242FCB}"/>
              </a:ext>
            </a:extLst>
          </p:cNvPr>
          <p:cNvSpPr>
            <a:spLocks noGrp="1"/>
          </p:cNvSpPr>
          <p:nvPr>
            <p:ph type="title"/>
          </p:nvPr>
        </p:nvSpPr>
        <p:spPr/>
        <p:txBody>
          <a:bodyPr>
            <a:normAutofit/>
          </a:bodyPr>
          <a:lstStyle/>
          <a:p>
            <a:r>
              <a:rPr lang="fr-CA" dirty="0"/>
              <a:t>Activité: craquage de mot de passe</a:t>
            </a:r>
          </a:p>
        </p:txBody>
      </p:sp>
      <p:sp>
        <p:nvSpPr>
          <p:cNvPr id="3" name="Espace réservé du contenu 2">
            <a:extLst>
              <a:ext uri="{FF2B5EF4-FFF2-40B4-BE49-F238E27FC236}">
                <a16:creationId xmlns:a16="http://schemas.microsoft.com/office/drawing/2014/main" id="{F86CB4B7-C666-740E-6E71-758D772CD9C7}"/>
              </a:ext>
            </a:extLst>
          </p:cNvPr>
          <p:cNvSpPr>
            <a:spLocks noGrp="1"/>
          </p:cNvSpPr>
          <p:nvPr>
            <p:ph idx="1"/>
          </p:nvPr>
        </p:nvSpPr>
        <p:spPr/>
        <p:txBody>
          <a:bodyPr/>
          <a:lstStyle/>
          <a:p>
            <a:r>
              <a:rPr lang="fr-CA" dirty="0"/>
              <a:t>On a discuté qu’une fonction de hachage est </a:t>
            </a:r>
            <a:r>
              <a:rPr lang="fr-CA" b="1" dirty="0">
                <a:solidFill>
                  <a:schemeClr val="accent1"/>
                </a:solidFill>
              </a:rPr>
              <a:t>irréversible</a:t>
            </a:r>
            <a:r>
              <a:rPr lang="fr-CA" dirty="0"/>
              <a:t>. </a:t>
            </a:r>
          </a:p>
          <a:p>
            <a:r>
              <a:rPr lang="fr-CA" dirty="0"/>
              <a:t>Il existe toutefois des outils qui permettent de « convertir » un hash en texte. Comment ça marche?</a:t>
            </a:r>
          </a:p>
          <a:p>
            <a:r>
              <a:rPr lang="fr-CA" dirty="0"/>
              <a:t>Essayez de craquer des </a:t>
            </a:r>
            <a:r>
              <a:rPr lang="fr-CA" i="1" dirty="0"/>
              <a:t>hash</a:t>
            </a:r>
            <a:r>
              <a:rPr lang="fr-CA" dirty="0"/>
              <a:t> en suivant les instructions sur le site du cours:</a:t>
            </a:r>
          </a:p>
          <a:p>
            <a:pPr lvl="1"/>
            <a:r>
              <a:rPr lang="fr-CA" dirty="0">
                <a:hlinkClick r:id="rId3"/>
              </a:rPr>
              <a:t>https://info.cegepmontpetit.ca/3U4-cybersec/cours/r01</a:t>
            </a:r>
            <a:endParaRPr lang="fr-CA" dirty="0"/>
          </a:p>
        </p:txBody>
      </p:sp>
      <p:sp>
        <p:nvSpPr>
          <p:cNvPr id="4" name="Espace réservé du numéro de diapositive 3">
            <a:extLst>
              <a:ext uri="{FF2B5EF4-FFF2-40B4-BE49-F238E27FC236}">
                <a16:creationId xmlns:a16="http://schemas.microsoft.com/office/drawing/2014/main" id="{C506F057-C9E0-AD8C-080B-1DC000DD39D4}"/>
              </a:ext>
            </a:extLst>
          </p:cNvPr>
          <p:cNvSpPr>
            <a:spLocks noGrp="1"/>
          </p:cNvSpPr>
          <p:nvPr>
            <p:ph type="sldNum" sz="quarter" idx="10"/>
          </p:nvPr>
        </p:nvSpPr>
        <p:spPr/>
        <p:txBody>
          <a:bodyPr/>
          <a:lstStyle/>
          <a:p>
            <a:fld id="{A5E0A162-6A84-4D2A-B2F5-7C905AE081B4}" type="slidenum">
              <a:rPr lang="fr-CA" smtClean="0"/>
              <a:t>14</a:t>
            </a:fld>
            <a:endParaRPr lang="fr-CA"/>
          </a:p>
        </p:txBody>
      </p:sp>
    </p:spTree>
    <p:extLst>
      <p:ext uri="{BB962C8B-B14F-4D97-AF65-F5344CB8AC3E}">
        <p14:creationId xmlns:p14="http://schemas.microsoft.com/office/powerpoint/2010/main" val="99325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9E65F5-007A-59F8-A8FA-9A5C74FCE1EA}"/>
              </a:ext>
            </a:extLst>
          </p:cNvPr>
          <p:cNvSpPr>
            <a:spLocks noGrp="1"/>
          </p:cNvSpPr>
          <p:nvPr>
            <p:ph type="title"/>
          </p:nvPr>
        </p:nvSpPr>
        <p:spPr/>
        <p:txBody>
          <a:bodyPr/>
          <a:lstStyle/>
          <a:p>
            <a:r>
              <a:rPr lang="fr-CA" dirty="0"/>
              <a:t>Retour sur l’activité de craquage…</a:t>
            </a:r>
          </a:p>
        </p:txBody>
      </p:sp>
      <p:sp>
        <p:nvSpPr>
          <p:cNvPr id="3" name="Espace réservé du contenu 2">
            <a:extLst>
              <a:ext uri="{FF2B5EF4-FFF2-40B4-BE49-F238E27FC236}">
                <a16:creationId xmlns:a16="http://schemas.microsoft.com/office/drawing/2014/main" id="{DE56A858-E91B-9CED-CDA2-17F47A012E25}"/>
              </a:ext>
            </a:extLst>
          </p:cNvPr>
          <p:cNvSpPr>
            <a:spLocks noGrp="1"/>
          </p:cNvSpPr>
          <p:nvPr>
            <p:ph idx="1"/>
          </p:nvPr>
        </p:nvSpPr>
        <p:spPr/>
        <p:txBody>
          <a:bodyPr/>
          <a:lstStyle/>
          <a:p>
            <a:r>
              <a:rPr lang="fr-CA" dirty="0"/>
              <a:t>Selon vous, comment fonctionne le site </a:t>
            </a:r>
            <a:r>
              <a:rPr lang="fr-CA" dirty="0" err="1"/>
              <a:t>CrackStation</a:t>
            </a:r>
            <a:r>
              <a:rPr lang="fr-CA" dirty="0"/>
              <a:t>?</a:t>
            </a:r>
          </a:p>
          <a:p>
            <a:r>
              <a:rPr lang="fr-CA" dirty="0"/>
              <a:t>Est-ce que tous vos mots de passe </a:t>
            </a:r>
            <a:r>
              <a:rPr lang="fr-CA" i="1" dirty="0" err="1"/>
              <a:t>hashés</a:t>
            </a:r>
            <a:r>
              <a:rPr lang="fr-CA" dirty="0"/>
              <a:t> ont été craqués avec succès?</a:t>
            </a:r>
          </a:p>
          <a:p>
            <a:r>
              <a:rPr lang="fr-CA" dirty="0"/>
              <a:t>Si non, pourquoi certains ont résisté à l’attaque?</a:t>
            </a:r>
          </a:p>
          <a:p>
            <a:r>
              <a:rPr lang="fr-CA" dirty="0"/>
              <a:t>Qu’est-ce qui vous semble important pour qu’un mot de passe soit sécuritaire?</a:t>
            </a:r>
          </a:p>
        </p:txBody>
      </p:sp>
      <p:sp>
        <p:nvSpPr>
          <p:cNvPr id="4" name="Espace réservé du numéro de diapositive 3">
            <a:extLst>
              <a:ext uri="{FF2B5EF4-FFF2-40B4-BE49-F238E27FC236}">
                <a16:creationId xmlns:a16="http://schemas.microsoft.com/office/drawing/2014/main" id="{3842453E-E6F4-D770-554D-1996F8A93C2F}"/>
              </a:ext>
            </a:extLst>
          </p:cNvPr>
          <p:cNvSpPr>
            <a:spLocks noGrp="1"/>
          </p:cNvSpPr>
          <p:nvPr>
            <p:ph type="sldNum" sz="quarter" idx="10"/>
          </p:nvPr>
        </p:nvSpPr>
        <p:spPr/>
        <p:txBody>
          <a:bodyPr/>
          <a:lstStyle/>
          <a:p>
            <a:fld id="{A5E0A162-6A84-4D2A-B2F5-7C905AE081B4}" type="slidenum">
              <a:rPr lang="fr-CA" smtClean="0"/>
              <a:t>15</a:t>
            </a:fld>
            <a:endParaRPr lang="fr-CA"/>
          </a:p>
        </p:txBody>
      </p:sp>
    </p:spTree>
    <p:extLst>
      <p:ext uri="{BB962C8B-B14F-4D97-AF65-F5344CB8AC3E}">
        <p14:creationId xmlns:p14="http://schemas.microsoft.com/office/powerpoint/2010/main" val="325899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54F54-8BCA-C420-F619-2C7CCCF824E7}"/>
              </a:ext>
            </a:extLst>
          </p:cNvPr>
          <p:cNvSpPr>
            <a:spLocks noGrp="1"/>
          </p:cNvSpPr>
          <p:nvPr>
            <p:ph type="title"/>
          </p:nvPr>
        </p:nvSpPr>
        <p:spPr/>
        <p:txBody>
          <a:bodyPr/>
          <a:lstStyle/>
          <a:p>
            <a:r>
              <a:rPr lang="fr-CA" dirty="0"/>
              <a:t>Activité: salage de mot de passe</a:t>
            </a:r>
          </a:p>
        </p:txBody>
      </p:sp>
      <p:sp>
        <p:nvSpPr>
          <p:cNvPr id="3" name="Espace réservé du contenu 2">
            <a:extLst>
              <a:ext uri="{FF2B5EF4-FFF2-40B4-BE49-F238E27FC236}">
                <a16:creationId xmlns:a16="http://schemas.microsoft.com/office/drawing/2014/main" id="{4DFDC8C8-C88A-2675-3C2F-AB5229CC0568}"/>
              </a:ext>
            </a:extLst>
          </p:cNvPr>
          <p:cNvSpPr>
            <a:spLocks noGrp="1"/>
          </p:cNvSpPr>
          <p:nvPr>
            <p:ph idx="1"/>
          </p:nvPr>
        </p:nvSpPr>
        <p:spPr/>
        <p:txBody>
          <a:bodyPr/>
          <a:lstStyle/>
          <a:p>
            <a:r>
              <a:rPr lang="fr-CA" dirty="0"/>
              <a:t>On peut réduire le risque qu’un hash soit craqué en lui introduisant un </a:t>
            </a:r>
            <a:r>
              <a:rPr lang="fr-CA" b="1" dirty="0">
                <a:solidFill>
                  <a:schemeClr val="accent1"/>
                </a:solidFill>
              </a:rPr>
              <a:t>sel</a:t>
            </a:r>
            <a:r>
              <a:rPr lang="fr-CA" dirty="0"/>
              <a:t> (</a:t>
            </a:r>
            <a:r>
              <a:rPr lang="fr-CA" i="1" dirty="0" err="1"/>
              <a:t>salt</a:t>
            </a:r>
            <a:r>
              <a:rPr lang="fr-CA" dirty="0"/>
              <a:t>).</a:t>
            </a:r>
          </a:p>
          <a:p>
            <a:endParaRPr lang="fr-CA" dirty="0"/>
          </a:p>
          <a:p>
            <a:endParaRPr lang="fr-CA" dirty="0"/>
          </a:p>
          <a:p>
            <a:endParaRPr lang="fr-CA" dirty="0"/>
          </a:p>
          <a:p>
            <a:r>
              <a:rPr lang="fr-CA" dirty="0"/>
              <a:t>Essayez de saler vos </a:t>
            </a:r>
            <a:r>
              <a:rPr lang="fr-CA" i="1" dirty="0"/>
              <a:t>hash</a:t>
            </a:r>
            <a:r>
              <a:rPr lang="fr-CA" dirty="0"/>
              <a:t> et de les craquer en suivant les instructions sur le site du cours:</a:t>
            </a:r>
          </a:p>
          <a:p>
            <a:pPr lvl="1"/>
            <a:r>
              <a:rPr lang="fr-CA" dirty="0">
                <a:hlinkClick r:id="rId2"/>
              </a:rPr>
              <a:t>https://info.cegepmontpetit.ca/3U4-cybersec/cours/r01</a:t>
            </a:r>
            <a:endParaRPr lang="fr-CA" dirty="0"/>
          </a:p>
        </p:txBody>
      </p:sp>
      <p:sp>
        <p:nvSpPr>
          <p:cNvPr id="4" name="Espace réservé du numéro de diapositive 3">
            <a:extLst>
              <a:ext uri="{FF2B5EF4-FFF2-40B4-BE49-F238E27FC236}">
                <a16:creationId xmlns:a16="http://schemas.microsoft.com/office/drawing/2014/main" id="{0A51E4D0-ADA0-764D-D27B-E564A64F458E}"/>
              </a:ext>
            </a:extLst>
          </p:cNvPr>
          <p:cNvSpPr>
            <a:spLocks noGrp="1"/>
          </p:cNvSpPr>
          <p:nvPr>
            <p:ph type="sldNum" sz="quarter" idx="10"/>
          </p:nvPr>
        </p:nvSpPr>
        <p:spPr/>
        <p:txBody>
          <a:bodyPr/>
          <a:lstStyle/>
          <a:p>
            <a:fld id="{A5E0A162-6A84-4D2A-B2F5-7C905AE081B4}" type="slidenum">
              <a:rPr lang="fr-CA" smtClean="0"/>
              <a:t>16</a:t>
            </a:fld>
            <a:endParaRPr lang="fr-CA"/>
          </a:p>
        </p:txBody>
      </p:sp>
      <p:sp>
        <p:nvSpPr>
          <p:cNvPr id="5" name="Rectangle 4">
            <a:extLst>
              <a:ext uri="{FF2B5EF4-FFF2-40B4-BE49-F238E27FC236}">
                <a16:creationId xmlns:a16="http://schemas.microsoft.com/office/drawing/2014/main" id="{46469C1D-CBC0-E368-FC67-C79F64A7CFBD}"/>
              </a:ext>
            </a:extLst>
          </p:cNvPr>
          <p:cNvSpPr/>
          <p:nvPr/>
        </p:nvSpPr>
        <p:spPr>
          <a:xfrm>
            <a:off x="2133600" y="2652159"/>
            <a:ext cx="2438398" cy="531222"/>
          </a:xfrm>
          <a:prstGeom prst="rect">
            <a:avLst/>
          </a:prstGeom>
          <a:solidFill>
            <a:schemeClr val="tx1">
              <a:lumMod val="50000"/>
              <a:lumOff val="50000"/>
            </a:schemeClr>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2400" b="1" dirty="0"/>
              <a:t>Mot de passe</a:t>
            </a:r>
          </a:p>
        </p:txBody>
      </p:sp>
      <p:sp>
        <p:nvSpPr>
          <p:cNvPr id="7" name="Rectangle 6">
            <a:extLst>
              <a:ext uri="{FF2B5EF4-FFF2-40B4-BE49-F238E27FC236}">
                <a16:creationId xmlns:a16="http://schemas.microsoft.com/office/drawing/2014/main" id="{172BBA1C-9D89-2FB1-F1C9-84D03507248D}"/>
              </a:ext>
            </a:extLst>
          </p:cNvPr>
          <p:cNvSpPr/>
          <p:nvPr/>
        </p:nvSpPr>
        <p:spPr>
          <a:xfrm>
            <a:off x="7088776" y="2652159"/>
            <a:ext cx="2592432" cy="531222"/>
          </a:xfrm>
          <a:prstGeom prst="rect">
            <a:avLst/>
          </a:prstGeom>
          <a:solidFill>
            <a:srgbClr val="7030A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2800" b="1" dirty="0">
                <a:latin typeface="Consolas" panose="020B0609020204030204" pitchFamily="49" charset="0"/>
              </a:rPr>
              <a:t>d41e98d1eaf…</a:t>
            </a:r>
          </a:p>
        </p:txBody>
      </p:sp>
      <p:cxnSp>
        <p:nvCxnSpPr>
          <p:cNvPr id="8" name="Connecteur droit avec flèche 7">
            <a:extLst>
              <a:ext uri="{FF2B5EF4-FFF2-40B4-BE49-F238E27FC236}">
                <a16:creationId xmlns:a16="http://schemas.microsoft.com/office/drawing/2014/main" id="{55E38E9E-9DAC-1FF7-6BC8-08177134ED3E}"/>
              </a:ext>
            </a:extLst>
          </p:cNvPr>
          <p:cNvCxnSpPr>
            <a:cxnSpLocks/>
            <a:stCxn id="5" idx="3"/>
            <a:endCxn id="7" idx="1"/>
          </p:cNvCxnSpPr>
          <p:nvPr/>
        </p:nvCxnSpPr>
        <p:spPr>
          <a:xfrm>
            <a:off x="4571998" y="2917770"/>
            <a:ext cx="2516778" cy="0"/>
          </a:xfrm>
          <a:prstGeom prst="straightConnector1">
            <a:avLst/>
          </a:prstGeom>
          <a:solidFill>
            <a:srgbClr val="7030A0"/>
          </a:solidFill>
          <a:ln w="28575">
            <a:solidFill>
              <a:schemeClr val="bg1"/>
            </a:solidFill>
            <a:headEnd type="none" w="med" len="med"/>
            <a:tailEnd type="arrow" w="lg" len="lg"/>
          </a:ln>
        </p:spPr>
        <p:style>
          <a:lnRef idx="2">
            <a:schemeClr val="accent1">
              <a:shade val="15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721065DF-618E-7B82-38C2-C5A55177D15E}"/>
              </a:ext>
            </a:extLst>
          </p:cNvPr>
          <p:cNvSpPr/>
          <p:nvPr/>
        </p:nvSpPr>
        <p:spPr>
          <a:xfrm>
            <a:off x="3103519" y="3434746"/>
            <a:ext cx="2438398" cy="531222"/>
          </a:xfrm>
          <a:prstGeom prst="rect">
            <a:avLst/>
          </a:prstGeom>
          <a:solidFill>
            <a:schemeClr val="tx1">
              <a:lumMod val="50000"/>
              <a:lumOff val="50000"/>
            </a:schemeClr>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2400" b="1" dirty="0"/>
              <a:t>Mot de passe</a:t>
            </a:r>
          </a:p>
        </p:txBody>
      </p:sp>
      <p:sp>
        <p:nvSpPr>
          <p:cNvPr id="18" name="Rectangle 17">
            <a:extLst>
              <a:ext uri="{FF2B5EF4-FFF2-40B4-BE49-F238E27FC236}">
                <a16:creationId xmlns:a16="http://schemas.microsoft.com/office/drawing/2014/main" id="{E72CD25C-00B7-D50F-A2FD-DA5595CCBBE6}"/>
              </a:ext>
            </a:extLst>
          </p:cNvPr>
          <p:cNvSpPr/>
          <p:nvPr/>
        </p:nvSpPr>
        <p:spPr>
          <a:xfrm>
            <a:off x="7088776" y="3434348"/>
            <a:ext cx="2592432" cy="531222"/>
          </a:xfrm>
          <a:prstGeom prst="rect">
            <a:avLst/>
          </a:prstGeom>
          <a:solidFill>
            <a:srgbClr val="7030A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2800" b="1" dirty="0">
                <a:latin typeface="Consolas" panose="020B0609020204030204" pitchFamily="49" charset="0"/>
              </a:rPr>
              <a:t>7f1bb6b9d93…</a:t>
            </a:r>
          </a:p>
        </p:txBody>
      </p:sp>
      <p:cxnSp>
        <p:nvCxnSpPr>
          <p:cNvPr id="19" name="Connecteur droit avec flèche 18">
            <a:extLst>
              <a:ext uri="{FF2B5EF4-FFF2-40B4-BE49-F238E27FC236}">
                <a16:creationId xmlns:a16="http://schemas.microsoft.com/office/drawing/2014/main" id="{DF6C5665-AAF0-C311-9225-5274B2B87927}"/>
              </a:ext>
            </a:extLst>
          </p:cNvPr>
          <p:cNvCxnSpPr>
            <a:cxnSpLocks/>
            <a:stCxn id="16" idx="3"/>
            <a:endCxn id="18" idx="1"/>
          </p:cNvCxnSpPr>
          <p:nvPr/>
        </p:nvCxnSpPr>
        <p:spPr>
          <a:xfrm flipV="1">
            <a:off x="5541917" y="3699959"/>
            <a:ext cx="1546859" cy="398"/>
          </a:xfrm>
          <a:prstGeom prst="straightConnector1">
            <a:avLst/>
          </a:prstGeom>
          <a:solidFill>
            <a:srgbClr val="7030A0"/>
          </a:solidFill>
          <a:ln w="28575">
            <a:solidFill>
              <a:schemeClr val="bg1"/>
            </a:solidFill>
            <a:headEnd type="none" w="med" len="med"/>
            <a:tailEnd type="arrow" w="lg" len="lg"/>
          </a:ln>
        </p:spPr>
        <p:style>
          <a:lnRef idx="2">
            <a:schemeClr val="accent1">
              <a:shade val="15000"/>
            </a:schemeClr>
          </a:lnRef>
          <a:fillRef idx="1">
            <a:schemeClr val="accent1"/>
          </a:fillRef>
          <a:effectRef idx="0">
            <a:schemeClr val="accent1"/>
          </a:effectRef>
          <a:fontRef idx="minor">
            <a:schemeClr val="lt1"/>
          </a:fontRef>
        </p:style>
      </p:cxnSp>
      <p:sp>
        <p:nvSpPr>
          <p:cNvPr id="6" name="Rectangle 5">
            <a:extLst>
              <a:ext uri="{FF2B5EF4-FFF2-40B4-BE49-F238E27FC236}">
                <a16:creationId xmlns:a16="http://schemas.microsoft.com/office/drawing/2014/main" id="{E050C31B-AE92-7ED4-FCE0-95C0284B26CC}"/>
              </a:ext>
            </a:extLst>
          </p:cNvPr>
          <p:cNvSpPr/>
          <p:nvPr/>
        </p:nvSpPr>
        <p:spPr>
          <a:xfrm>
            <a:off x="2133600" y="3434746"/>
            <a:ext cx="969919" cy="531222"/>
          </a:xfrm>
          <a:prstGeom prst="rect">
            <a:avLst/>
          </a:prstGeom>
          <a:solidFill>
            <a:schemeClr val="accent6"/>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2400" b="1" dirty="0"/>
              <a:t>Sel</a:t>
            </a:r>
          </a:p>
        </p:txBody>
      </p:sp>
    </p:spTree>
    <p:extLst>
      <p:ext uri="{BB962C8B-B14F-4D97-AF65-F5344CB8AC3E}">
        <p14:creationId xmlns:p14="http://schemas.microsoft.com/office/powerpoint/2010/main" val="10126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000"/>
                            </p:stCondLst>
                            <p:childTnLst>
                              <p:par>
                                <p:cTn id="20" presetID="9"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anim calcmode="lin" valueType="num">
                                      <p:cBhvr>
                                        <p:cTn id="34" dur="500" fill="hold"/>
                                        <p:tgtEl>
                                          <p:spTgt spid="16"/>
                                        </p:tgtEl>
                                        <p:attrNameLst>
                                          <p:attrName>ppt_x</p:attrName>
                                        </p:attrNameLst>
                                      </p:cBhvr>
                                      <p:tavLst>
                                        <p:tav tm="0">
                                          <p:val>
                                            <p:strVal val="#ppt_x"/>
                                          </p:val>
                                        </p:tav>
                                        <p:tav tm="100000">
                                          <p:val>
                                            <p:strVal val="#ppt_x"/>
                                          </p:val>
                                        </p:tav>
                                      </p:tavLst>
                                    </p:anim>
                                    <p:anim calcmode="lin" valueType="num">
                                      <p:cBhvr>
                                        <p:cTn id="35" dur="500" fill="hold"/>
                                        <p:tgtEl>
                                          <p:spTgt spid="16"/>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1500"/>
                            </p:stCondLst>
                            <p:childTnLst>
                              <p:par>
                                <p:cTn id="41" presetID="9"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6" grpId="0" animBg="1"/>
      <p:bldP spid="18"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42FA4B66-7443-3714-1E5F-D3C82F76A1EE}"/>
              </a:ext>
            </a:extLst>
          </p:cNvPr>
          <p:cNvSpPr>
            <a:spLocks noGrp="1"/>
          </p:cNvSpPr>
          <p:nvPr>
            <p:ph type="title"/>
          </p:nvPr>
        </p:nvSpPr>
        <p:spPr/>
        <p:txBody>
          <a:bodyPr/>
          <a:lstStyle/>
          <a:p>
            <a:r>
              <a:rPr lang="fr-CA" dirty="0"/>
              <a:t>Retour sur l’activité de salage</a:t>
            </a:r>
          </a:p>
        </p:txBody>
      </p:sp>
      <p:sp>
        <p:nvSpPr>
          <p:cNvPr id="13" name="Espace réservé du contenu 12">
            <a:extLst>
              <a:ext uri="{FF2B5EF4-FFF2-40B4-BE49-F238E27FC236}">
                <a16:creationId xmlns:a16="http://schemas.microsoft.com/office/drawing/2014/main" id="{25037794-2485-29E0-576D-ECC7098279EA}"/>
              </a:ext>
            </a:extLst>
          </p:cNvPr>
          <p:cNvSpPr>
            <a:spLocks noGrp="1"/>
          </p:cNvSpPr>
          <p:nvPr>
            <p:ph idx="1"/>
          </p:nvPr>
        </p:nvSpPr>
        <p:spPr/>
        <p:txBody>
          <a:bodyPr/>
          <a:lstStyle/>
          <a:p>
            <a:r>
              <a:rPr lang="fr-CA" dirty="0"/>
              <a:t>Un mot de passe salé est-il toujours plus sécuritaire?</a:t>
            </a:r>
          </a:p>
          <a:p>
            <a:r>
              <a:rPr lang="fr-CA" dirty="0"/>
              <a:t>Pourquoi le site </a:t>
            </a:r>
            <a:r>
              <a:rPr lang="fr-CA" dirty="0" err="1"/>
              <a:t>CrackStation</a:t>
            </a:r>
            <a:r>
              <a:rPr lang="fr-CA" dirty="0"/>
              <a:t> a plus de difficulté à craquer les mots de passe salés?</a:t>
            </a:r>
          </a:p>
        </p:txBody>
      </p:sp>
      <p:sp>
        <p:nvSpPr>
          <p:cNvPr id="4" name="Espace réservé du numéro de diapositive 3">
            <a:extLst>
              <a:ext uri="{FF2B5EF4-FFF2-40B4-BE49-F238E27FC236}">
                <a16:creationId xmlns:a16="http://schemas.microsoft.com/office/drawing/2014/main" id="{525A5001-F111-5D4A-7325-7C02A959B63D}"/>
              </a:ext>
            </a:extLst>
          </p:cNvPr>
          <p:cNvSpPr>
            <a:spLocks noGrp="1"/>
          </p:cNvSpPr>
          <p:nvPr>
            <p:ph type="sldNum" sz="quarter" idx="10"/>
          </p:nvPr>
        </p:nvSpPr>
        <p:spPr/>
        <p:txBody>
          <a:bodyPr/>
          <a:lstStyle/>
          <a:p>
            <a:fld id="{A5E0A162-6A84-4D2A-B2F5-7C905AE081B4}" type="slidenum">
              <a:rPr lang="fr-CA" smtClean="0"/>
              <a:t>17</a:t>
            </a:fld>
            <a:endParaRPr lang="fr-CA"/>
          </a:p>
        </p:txBody>
      </p:sp>
    </p:spTree>
    <p:extLst>
      <p:ext uri="{BB962C8B-B14F-4D97-AF65-F5344CB8AC3E}">
        <p14:creationId xmlns:p14="http://schemas.microsoft.com/office/powerpoint/2010/main" val="76231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5A286-9FB3-35BF-4474-E05A75ED34E7}"/>
              </a:ext>
            </a:extLst>
          </p:cNvPr>
          <p:cNvSpPr>
            <a:spLocks noGrp="1"/>
          </p:cNvSpPr>
          <p:nvPr>
            <p:ph type="title"/>
          </p:nvPr>
        </p:nvSpPr>
        <p:spPr/>
        <p:txBody>
          <a:bodyPr/>
          <a:lstStyle/>
          <a:p>
            <a:r>
              <a:rPr lang="fr-CA" dirty="0"/>
              <a:t>Présentation du TP1</a:t>
            </a:r>
          </a:p>
        </p:txBody>
      </p:sp>
      <p:sp>
        <p:nvSpPr>
          <p:cNvPr id="3" name="Espace réservé du contenu 2">
            <a:extLst>
              <a:ext uri="{FF2B5EF4-FFF2-40B4-BE49-F238E27FC236}">
                <a16:creationId xmlns:a16="http://schemas.microsoft.com/office/drawing/2014/main" id="{651CA699-AB74-72C0-8C3B-88D58257C523}"/>
              </a:ext>
            </a:extLst>
          </p:cNvPr>
          <p:cNvSpPr>
            <a:spLocks noGrp="1"/>
          </p:cNvSpPr>
          <p:nvPr>
            <p:ph idx="1"/>
          </p:nvPr>
        </p:nvSpPr>
        <p:spPr/>
        <p:txBody>
          <a:bodyPr>
            <a:normAutofit/>
          </a:bodyPr>
          <a:lstStyle/>
          <a:p>
            <a:r>
              <a:rPr lang="fr-CA" dirty="0"/>
              <a:t>En équipes de 2, choisissez un événement réel ou fictif en lien avec la cybersécurité. Validez-le avec le prof.</a:t>
            </a:r>
          </a:p>
          <a:p>
            <a:r>
              <a:rPr lang="fr-CA" dirty="0"/>
              <a:t>Vous devez analyser cet événement à l’aide des notions qui seront vues dans les prochaines semaines.</a:t>
            </a:r>
          </a:p>
          <a:p>
            <a:r>
              <a:rPr lang="fr-CA" dirty="0"/>
              <a:t>Un rapport en format </a:t>
            </a:r>
            <a:r>
              <a:rPr lang="fr-CA" i="1" dirty="0" err="1"/>
              <a:t>markdown</a:t>
            </a:r>
            <a:r>
              <a:rPr lang="fr-CA" dirty="0"/>
              <a:t> est à remettre sur GitHub et une présentation orale aura lieu à la </a:t>
            </a:r>
            <a:r>
              <a:rPr lang="fr-CA" b="1" dirty="0"/>
              <a:t>rencontre #8</a:t>
            </a:r>
            <a:r>
              <a:rPr lang="fr-CA" dirty="0"/>
              <a:t>.</a:t>
            </a:r>
          </a:p>
          <a:p>
            <a:r>
              <a:rPr lang="fr-CA" dirty="0"/>
              <a:t>Voir le site du cours, section TP, pour l’énoncé.</a:t>
            </a:r>
          </a:p>
        </p:txBody>
      </p:sp>
      <p:sp>
        <p:nvSpPr>
          <p:cNvPr id="4" name="Espace réservé du numéro de diapositive 3">
            <a:extLst>
              <a:ext uri="{FF2B5EF4-FFF2-40B4-BE49-F238E27FC236}">
                <a16:creationId xmlns:a16="http://schemas.microsoft.com/office/drawing/2014/main" id="{1C32C0AA-5E99-9930-8878-0979869FDECA}"/>
              </a:ext>
            </a:extLst>
          </p:cNvPr>
          <p:cNvSpPr>
            <a:spLocks noGrp="1"/>
          </p:cNvSpPr>
          <p:nvPr>
            <p:ph type="sldNum" sz="quarter" idx="10"/>
          </p:nvPr>
        </p:nvSpPr>
        <p:spPr/>
        <p:txBody>
          <a:bodyPr/>
          <a:lstStyle/>
          <a:p>
            <a:fld id="{A5E0A162-6A84-4D2A-B2F5-7C905AE081B4}" type="slidenum">
              <a:rPr lang="fr-CA" smtClean="0"/>
              <a:t>18</a:t>
            </a:fld>
            <a:endParaRPr lang="fr-CA"/>
          </a:p>
        </p:txBody>
      </p:sp>
    </p:spTree>
    <p:extLst>
      <p:ext uri="{BB962C8B-B14F-4D97-AF65-F5344CB8AC3E}">
        <p14:creationId xmlns:p14="http://schemas.microsoft.com/office/powerpoint/2010/main" val="216282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4DEEAC9-FA83-FED5-99E1-C461DEB1D547}"/>
              </a:ext>
            </a:extLst>
          </p:cNvPr>
          <p:cNvSpPr>
            <a:spLocks noGrp="1"/>
          </p:cNvSpPr>
          <p:nvPr>
            <p:ph idx="1"/>
          </p:nvPr>
        </p:nvSpPr>
        <p:spPr/>
        <p:txBody>
          <a:bodyPr>
            <a:normAutofit/>
          </a:bodyPr>
          <a:lstStyle/>
          <a:p>
            <a:pPr marL="534988" indent="-534988">
              <a:buClr>
                <a:schemeClr val="bg1"/>
              </a:buClr>
              <a:buFont typeface="Wingdings" panose="05000000000000000000" pitchFamily="2" charset="2"/>
              <a:buChar char="q"/>
            </a:pPr>
            <a:r>
              <a:rPr lang="fr-CA" sz="3200" dirty="0"/>
              <a:t>Formez vos équipes</a:t>
            </a:r>
          </a:p>
          <a:p>
            <a:pPr marL="534988" indent="-534988">
              <a:buClr>
                <a:schemeClr val="bg1"/>
              </a:buClr>
              <a:buFont typeface="Wingdings" panose="05000000000000000000" pitchFamily="2" charset="2"/>
              <a:buChar char="q"/>
            </a:pPr>
            <a:r>
              <a:rPr lang="fr-CA" sz="3200" dirty="0"/>
              <a:t>Pensez à un sujet de TP</a:t>
            </a:r>
          </a:p>
          <a:p>
            <a:pPr marL="0" indent="0">
              <a:spcBef>
                <a:spcPts val="4200"/>
              </a:spcBef>
              <a:buNone/>
            </a:pPr>
            <a:r>
              <a:rPr lang="fr-CA" b="1" dirty="0"/>
              <a:t>Au prochain cours…</a:t>
            </a:r>
          </a:p>
          <a:p>
            <a:r>
              <a:rPr lang="fr-CA" dirty="0"/>
              <a:t>On explore davantage les mots de passe et les méthodes d’authentification.</a:t>
            </a:r>
          </a:p>
          <a:p>
            <a:r>
              <a:rPr lang="fr-CA" dirty="0"/>
              <a:t>On continue le travail sur le TP en équipes.</a:t>
            </a:r>
          </a:p>
          <a:p>
            <a:pPr marL="0" indent="0">
              <a:buNone/>
            </a:pPr>
            <a:endParaRPr lang="fr-CA" dirty="0"/>
          </a:p>
        </p:txBody>
      </p:sp>
      <p:sp>
        <p:nvSpPr>
          <p:cNvPr id="4" name="Espace réservé du numéro de diapositive 3">
            <a:extLst>
              <a:ext uri="{FF2B5EF4-FFF2-40B4-BE49-F238E27FC236}">
                <a16:creationId xmlns:a16="http://schemas.microsoft.com/office/drawing/2014/main" id="{143AC42A-1EDA-B555-472B-CD229C9E95D9}"/>
              </a:ext>
            </a:extLst>
          </p:cNvPr>
          <p:cNvSpPr>
            <a:spLocks noGrp="1"/>
          </p:cNvSpPr>
          <p:nvPr>
            <p:ph type="sldNum" sz="quarter" idx="10"/>
          </p:nvPr>
        </p:nvSpPr>
        <p:spPr/>
        <p:txBody>
          <a:bodyPr/>
          <a:lstStyle/>
          <a:p>
            <a:fld id="{A5E0A162-6A84-4D2A-B2F5-7C905AE081B4}" type="slidenum">
              <a:rPr lang="fr-CA" smtClean="0"/>
              <a:t>19</a:t>
            </a:fld>
            <a:endParaRPr lang="fr-CA"/>
          </a:p>
        </p:txBody>
      </p:sp>
      <p:sp>
        <p:nvSpPr>
          <p:cNvPr id="5" name="Titre 4">
            <a:extLst>
              <a:ext uri="{FF2B5EF4-FFF2-40B4-BE49-F238E27FC236}">
                <a16:creationId xmlns:a16="http://schemas.microsoft.com/office/drawing/2014/main" id="{3964243E-C6B6-732A-4776-612F08C887CB}"/>
              </a:ext>
            </a:extLst>
          </p:cNvPr>
          <p:cNvSpPr>
            <a:spLocks noGrp="1"/>
          </p:cNvSpPr>
          <p:nvPr>
            <p:ph type="title"/>
          </p:nvPr>
        </p:nvSpPr>
        <p:spPr/>
        <p:txBody>
          <a:bodyPr/>
          <a:lstStyle/>
          <a:p>
            <a:r>
              <a:rPr lang="fr-CA" dirty="0"/>
              <a:t>À faire pour le prochain cours…</a:t>
            </a:r>
          </a:p>
        </p:txBody>
      </p:sp>
    </p:spTree>
    <p:extLst>
      <p:ext uri="{BB962C8B-B14F-4D97-AF65-F5344CB8AC3E}">
        <p14:creationId xmlns:p14="http://schemas.microsoft.com/office/powerpoint/2010/main" val="184492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A6E519F-6A28-CA12-2AB4-BC246394EEC9}"/>
              </a:ext>
            </a:extLst>
          </p:cNvPr>
          <p:cNvSpPr>
            <a:spLocks noGrp="1"/>
          </p:cNvSpPr>
          <p:nvPr>
            <p:ph type="title"/>
          </p:nvPr>
        </p:nvSpPr>
        <p:spPr/>
        <p:txBody>
          <a:bodyPr/>
          <a:lstStyle/>
          <a:p>
            <a:r>
              <a:rPr lang="fr-CA" dirty="0"/>
              <a:t>Vos professeurs</a:t>
            </a:r>
          </a:p>
        </p:txBody>
      </p:sp>
      <p:sp>
        <p:nvSpPr>
          <p:cNvPr id="8" name="Espace réservé du texte 7">
            <a:extLst>
              <a:ext uri="{FF2B5EF4-FFF2-40B4-BE49-F238E27FC236}">
                <a16:creationId xmlns:a16="http://schemas.microsoft.com/office/drawing/2014/main" id="{489E1D9F-1B59-5239-092A-2A0B11FDB7BC}"/>
              </a:ext>
            </a:extLst>
          </p:cNvPr>
          <p:cNvSpPr>
            <a:spLocks noGrp="1"/>
          </p:cNvSpPr>
          <p:nvPr>
            <p:ph type="body" idx="1"/>
          </p:nvPr>
        </p:nvSpPr>
        <p:spPr>
          <a:xfrm>
            <a:off x="839788" y="1278732"/>
            <a:ext cx="5157787" cy="823912"/>
          </a:xfrm>
        </p:spPr>
        <p:txBody>
          <a:bodyPr/>
          <a:lstStyle/>
          <a:p>
            <a:pPr algn="ctr"/>
            <a:r>
              <a:rPr lang="fr-CA" dirty="0"/>
              <a:t>Vincent Carrier</a:t>
            </a:r>
          </a:p>
        </p:txBody>
      </p:sp>
      <p:pic>
        <p:nvPicPr>
          <p:cNvPr id="16" name="Picture 34" descr="A picture containing wall, indoor, person&#10;&#10;Description automatically generated">
            <a:extLst>
              <a:ext uri="{FF2B5EF4-FFF2-40B4-BE49-F238E27FC236}">
                <a16:creationId xmlns:a16="http://schemas.microsoft.com/office/drawing/2014/main" id="{1E205D4A-1F83-A382-094A-89402E33B9D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1858" t="13963" r="26940" b="-474"/>
          <a:stretch/>
        </p:blipFill>
        <p:spPr>
          <a:xfrm>
            <a:off x="1408331" y="2307265"/>
            <a:ext cx="4020699" cy="3821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rot lat="0" lon="0" rev="0"/>
            </a:camera>
            <a:lightRig rig="twoPt" dir="t">
              <a:rot lat="0" lon="0" rev="7200000"/>
            </a:lightRig>
          </a:scene3d>
          <a:sp3d>
            <a:bevelT w="25400" h="19050"/>
            <a:contourClr>
              <a:srgbClr val="FFFFFF"/>
            </a:contourClr>
          </a:sp3d>
        </p:spPr>
      </p:pic>
      <p:sp>
        <p:nvSpPr>
          <p:cNvPr id="10" name="Espace réservé du texte 9">
            <a:extLst>
              <a:ext uri="{FF2B5EF4-FFF2-40B4-BE49-F238E27FC236}">
                <a16:creationId xmlns:a16="http://schemas.microsoft.com/office/drawing/2014/main" id="{29F4C644-3A2E-4E3C-17B3-B75BA625FE80}"/>
              </a:ext>
            </a:extLst>
          </p:cNvPr>
          <p:cNvSpPr>
            <a:spLocks noGrp="1"/>
          </p:cNvSpPr>
          <p:nvPr>
            <p:ph type="body" sz="quarter" idx="3"/>
          </p:nvPr>
        </p:nvSpPr>
        <p:spPr>
          <a:xfrm>
            <a:off x="6172200" y="1278732"/>
            <a:ext cx="5183188" cy="823912"/>
          </a:xfrm>
        </p:spPr>
        <p:txBody>
          <a:bodyPr/>
          <a:lstStyle/>
          <a:p>
            <a:pPr algn="ctr"/>
            <a:r>
              <a:rPr lang="fr-CA" dirty="0"/>
              <a:t>Joris Deguet</a:t>
            </a:r>
          </a:p>
        </p:txBody>
      </p:sp>
      <p:pic>
        <p:nvPicPr>
          <p:cNvPr id="1028" name="Picture 4">
            <a:extLst>
              <a:ext uri="{FF2B5EF4-FFF2-40B4-BE49-F238E27FC236}">
                <a16:creationId xmlns:a16="http://schemas.microsoft.com/office/drawing/2014/main" id="{9369C481-743C-F2AC-4850-44B955594FF2}"/>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r="43692" b="19597"/>
          <a:stretch/>
        </p:blipFill>
        <p:spPr bwMode="auto">
          <a:xfrm>
            <a:off x="6753444" y="2307265"/>
            <a:ext cx="4020699" cy="38265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6552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D1912B1C-224E-EF88-FB78-080A4612DE24}"/>
              </a:ext>
            </a:extLst>
          </p:cNvPr>
          <p:cNvSpPr>
            <a:spLocks noGrp="1"/>
          </p:cNvSpPr>
          <p:nvPr>
            <p:ph idx="1"/>
          </p:nvPr>
        </p:nvSpPr>
        <p:spPr/>
        <p:txBody>
          <a:bodyPr anchor="ctr">
            <a:normAutofit/>
          </a:bodyPr>
          <a:lstStyle/>
          <a:p>
            <a:pPr marL="0" indent="0" algn="ctr">
              <a:buNone/>
            </a:pPr>
            <a:r>
              <a:rPr lang="fr-CA" sz="4000" b="1" dirty="0"/>
              <a:t>Pourquoi un cours de cybersécurité?</a:t>
            </a:r>
          </a:p>
        </p:txBody>
      </p:sp>
      <p:sp>
        <p:nvSpPr>
          <p:cNvPr id="7" name="Espace réservé du numéro de diapositive 6">
            <a:extLst>
              <a:ext uri="{FF2B5EF4-FFF2-40B4-BE49-F238E27FC236}">
                <a16:creationId xmlns:a16="http://schemas.microsoft.com/office/drawing/2014/main" id="{7C36574F-36C5-6F56-8587-3F57DAA482F3}"/>
              </a:ext>
            </a:extLst>
          </p:cNvPr>
          <p:cNvSpPr>
            <a:spLocks noGrp="1"/>
          </p:cNvSpPr>
          <p:nvPr>
            <p:ph type="sldNum" sz="quarter" idx="10"/>
          </p:nvPr>
        </p:nvSpPr>
        <p:spPr/>
        <p:txBody>
          <a:bodyPr/>
          <a:lstStyle/>
          <a:p>
            <a:fld id="{A5E0A162-6A84-4D2A-B2F5-7C905AE081B4}" type="slidenum">
              <a:rPr lang="fr-CA" smtClean="0"/>
              <a:t>3</a:t>
            </a:fld>
            <a:endParaRPr lang="fr-CA"/>
          </a:p>
        </p:txBody>
      </p:sp>
    </p:spTree>
    <p:extLst>
      <p:ext uri="{BB962C8B-B14F-4D97-AF65-F5344CB8AC3E}">
        <p14:creationId xmlns:p14="http://schemas.microsoft.com/office/powerpoint/2010/main" val="91691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9C28986-E008-A929-A2B6-666651A0F3A0}"/>
              </a:ext>
            </a:extLst>
          </p:cNvPr>
          <p:cNvSpPr>
            <a:spLocks noGrp="1"/>
          </p:cNvSpPr>
          <p:nvPr>
            <p:ph type="title"/>
          </p:nvPr>
        </p:nvSpPr>
        <p:spPr/>
        <p:txBody>
          <a:bodyPr/>
          <a:lstStyle/>
          <a:p>
            <a:r>
              <a:rPr lang="fr-CA" dirty="0"/>
              <a:t>Qu’est-ce que la </a:t>
            </a:r>
            <a:r>
              <a:rPr lang="fr-CA" dirty="0">
                <a:solidFill>
                  <a:schemeClr val="accent1"/>
                </a:solidFill>
              </a:rPr>
              <a:t>sécurité</a:t>
            </a:r>
            <a:r>
              <a:rPr lang="fr-CA" dirty="0"/>
              <a:t>?</a:t>
            </a:r>
          </a:p>
        </p:txBody>
      </p:sp>
      <p:sp>
        <p:nvSpPr>
          <p:cNvPr id="6" name="Espace réservé du contenu 5">
            <a:extLst>
              <a:ext uri="{FF2B5EF4-FFF2-40B4-BE49-F238E27FC236}">
                <a16:creationId xmlns:a16="http://schemas.microsoft.com/office/drawing/2014/main" id="{D10FA592-EA08-66F7-1682-B3EE57F4E9FA}"/>
              </a:ext>
            </a:extLst>
          </p:cNvPr>
          <p:cNvSpPr>
            <a:spLocks noGrp="1"/>
          </p:cNvSpPr>
          <p:nvPr>
            <p:ph idx="1"/>
          </p:nvPr>
        </p:nvSpPr>
        <p:spPr/>
        <p:txBody>
          <a:bodyPr/>
          <a:lstStyle/>
          <a:p>
            <a:r>
              <a:rPr lang="fr-CA" dirty="0"/>
              <a:t>La sécurité est une situation dans laquelle quelque chose n’est exposée à </a:t>
            </a:r>
            <a:r>
              <a:rPr lang="fr-CA" b="1" dirty="0"/>
              <a:t>aucun danger </a:t>
            </a:r>
            <a:r>
              <a:rPr lang="fr-CA" dirty="0"/>
              <a:t>et à </a:t>
            </a:r>
            <a:r>
              <a:rPr lang="fr-CA" b="1" dirty="0"/>
              <a:t>aucun risque </a:t>
            </a:r>
            <a:r>
              <a:rPr lang="fr-CA" i="1" dirty="0"/>
              <a:t>[…] </a:t>
            </a:r>
            <a:r>
              <a:rPr lang="fr-CA" dirty="0"/>
              <a:t>de </a:t>
            </a:r>
            <a:r>
              <a:rPr lang="fr-CA" b="1" dirty="0"/>
              <a:t>vol</a:t>
            </a:r>
            <a:r>
              <a:rPr lang="fr-CA" dirty="0"/>
              <a:t>, de </a:t>
            </a:r>
            <a:r>
              <a:rPr lang="fr-CA" b="1" dirty="0"/>
              <a:t>détérioration</a:t>
            </a:r>
            <a:r>
              <a:rPr lang="fr-CA" dirty="0"/>
              <a:t>. </a:t>
            </a:r>
            <a:r>
              <a:rPr lang="fr-CA" i="1" dirty="0"/>
              <a:t>(Larousse)</a:t>
            </a:r>
          </a:p>
          <a:p>
            <a:r>
              <a:rPr lang="fr-CA" dirty="0"/>
              <a:t>C’est en quelque sorte l’absence ou la limitation des </a:t>
            </a:r>
            <a:r>
              <a:rPr lang="fr-CA" b="1" dirty="0"/>
              <a:t>risques</a:t>
            </a:r>
            <a:r>
              <a:rPr lang="fr-CA" dirty="0"/>
              <a:t> dans un domaine précis.</a:t>
            </a:r>
          </a:p>
          <a:p>
            <a:r>
              <a:rPr lang="fr-CA" dirty="0"/>
              <a:t>On cherche à se prémunir contre diverses </a:t>
            </a:r>
            <a:r>
              <a:rPr lang="fr-CA" b="1" dirty="0"/>
              <a:t>menaces</a:t>
            </a:r>
            <a:r>
              <a:rPr lang="fr-CA" dirty="0"/>
              <a:t> à notre sécurité, tant naturelles qu’humaines.</a:t>
            </a:r>
          </a:p>
        </p:txBody>
      </p:sp>
      <p:sp>
        <p:nvSpPr>
          <p:cNvPr id="2" name="Espace réservé du numéro de diapositive 1">
            <a:extLst>
              <a:ext uri="{FF2B5EF4-FFF2-40B4-BE49-F238E27FC236}">
                <a16:creationId xmlns:a16="http://schemas.microsoft.com/office/drawing/2014/main" id="{D307A661-7811-FB6C-03C1-4F7B7D32FD8B}"/>
              </a:ext>
            </a:extLst>
          </p:cNvPr>
          <p:cNvSpPr>
            <a:spLocks noGrp="1"/>
          </p:cNvSpPr>
          <p:nvPr>
            <p:ph type="sldNum" sz="quarter" idx="10"/>
          </p:nvPr>
        </p:nvSpPr>
        <p:spPr/>
        <p:txBody>
          <a:bodyPr/>
          <a:lstStyle/>
          <a:p>
            <a:fld id="{A5E0A162-6A84-4D2A-B2F5-7C905AE081B4}" type="slidenum">
              <a:rPr lang="fr-CA" smtClean="0"/>
              <a:t>4</a:t>
            </a:fld>
            <a:endParaRPr lang="fr-CA"/>
          </a:p>
        </p:txBody>
      </p:sp>
    </p:spTree>
    <p:extLst>
      <p:ext uri="{BB962C8B-B14F-4D97-AF65-F5344CB8AC3E}">
        <p14:creationId xmlns:p14="http://schemas.microsoft.com/office/powerpoint/2010/main" val="180875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0A4E0BE4-25B3-E9E4-1958-5CD1E861C4FF}"/>
              </a:ext>
            </a:extLst>
          </p:cNvPr>
          <p:cNvSpPr>
            <a:spLocks noGrp="1"/>
          </p:cNvSpPr>
          <p:nvPr>
            <p:ph type="title"/>
          </p:nvPr>
        </p:nvSpPr>
        <p:spPr/>
        <p:txBody>
          <a:bodyPr>
            <a:normAutofit/>
          </a:bodyPr>
          <a:lstStyle/>
          <a:p>
            <a:r>
              <a:rPr lang="fr-CA" dirty="0"/>
              <a:t>Qu’est-ce que la </a:t>
            </a:r>
            <a:r>
              <a:rPr lang="fr-CA" dirty="0">
                <a:solidFill>
                  <a:schemeClr val="accent1"/>
                </a:solidFill>
              </a:rPr>
              <a:t>cybersécurité</a:t>
            </a:r>
            <a:r>
              <a:rPr lang="fr-CA" dirty="0"/>
              <a:t>?</a:t>
            </a:r>
          </a:p>
        </p:txBody>
      </p:sp>
      <p:sp>
        <p:nvSpPr>
          <p:cNvPr id="13" name="Espace réservé du contenu 12">
            <a:extLst>
              <a:ext uri="{FF2B5EF4-FFF2-40B4-BE49-F238E27FC236}">
                <a16:creationId xmlns:a16="http://schemas.microsoft.com/office/drawing/2014/main" id="{989C69AC-CBB5-F89A-34C3-5CEEE41CA393}"/>
              </a:ext>
            </a:extLst>
          </p:cNvPr>
          <p:cNvSpPr>
            <a:spLocks noGrp="1"/>
          </p:cNvSpPr>
          <p:nvPr>
            <p:ph idx="1"/>
          </p:nvPr>
        </p:nvSpPr>
        <p:spPr/>
        <p:txBody>
          <a:bodyPr/>
          <a:lstStyle/>
          <a:p>
            <a:r>
              <a:rPr lang="fr-CA" dirty="0"/>
              <a:t>C’est la </a:t>
            </a:r>
            <a:r>
              <a:rPr lang="fr-CA" b="1" dirty="0">
                <a:solidFill>
                  <a:schemeClr val="accent1"/>
                </a:solidFill>
              </a:rPr>
              <a:t>protection</a:t>
            </a:r>
            <a:r>
              <a:rPr lang="fr-CA" dirty="0"/>
              <a:t> des </a:t>
            </a:r>
            <a:r>
              <a:rPr lang="fr-CA" b="1" dirty="0"/>
              <a:t>informations</a:t>
            </a:r>
            <a:r>
              <a:rPr lang="fr-CA" dirty="0"/>
              <a:t>, des </a:t>
            </a:r>
            <a:r>
              <a:rPr lang="fr-CA" b="1" dirty="0"/>
              <a:t>systèmes</a:t>
            </a:r>
            <a:r>
              <a:rPr lang="fr-CA" dirty="0"/>
              <a:t> et des </a:t>
            </a:r>
            <a:r>
              <a:rPr lang="fr-CA" b="1" dirty="0"/>
              <a:t>services</a:t>
            </a:r>
            <a:r>
              <a:rPr lang="fr-CA" dirty="0"/>
              <a:t> contre des </a:t>
            </a:r>
            <a:r>
              <a:rPr lang="fr-CA" b="1" dirty="0"/>
              <a:t>menaces</a:t>
            </a:r>
            <a:r>
              <a:rPr lang="fr-CA" dirty="0"/>
              <a:t> telles que:</a:t>
            </a:r>
          </a:p>
          <a:p>
            <a:pPr lvl="1"/>
            <a:r>
              <a:rPr lang="fr-CA" dirty="0"/>
              <a:t>Désastres naturels</a:t>
            </a:r>
          </a:p>
          <a:p>
            <a:pPr lvl="1"/>
            <a:r>
              <a:rPr lang="fr-CA" dirty="0"/>
              <a:t>Erreurs</a:t>
            </a:r>
          </a:p>
          <a:p>
            <a:pPr lvl="1"/>
            <a:r>
              <a:rPr lang="fr-CA" dirty="0"/>
              <a:t>Fraude</a:t>
            </a:r>
          </a:p>
          <a:p>
            <a:pPr lvl="1"/>
            <a:r>
              <a:rPr lang="fr-CA" dirty="0"/>
              <a:t>Etc.</a:t>
            </a:r>
          </a:p>
          <a:p>
            <a:r>
              <a:rPr lang="fr-CA" dirty="0"/>
              <a:t>L’objectif est de </a:t>
            </a:r>
            <a:r>
              <a:rPr lang="fr-CA" b="1" dirty="0">
                <a:solidFill>
                  <a:schemeClr val="accent1"/>
                </a:solidFill>
              </a:rPr>
              <a:t>réduire</a:t>
            </a:r>
            <a:r>
              <a:rPr lang="fr-CA" b="1" dirty="0"/>
              <a:t> </a:t>
            </a:r>
            <a:r>
              <a:rPr lang="fr-CA" dirty="0"/>
              <a:t>la</a:t>
            </a:r>
            <a:r>
              <a:rPr lang="fr-CA" b="1" dirty="0"/>
              <a:t> probabilité </a:t>
            </a:r>
            <a:r>
              <a:rPr lang="fr-CA" dirty="0"/>
              <a:t>et l’</a:t>
            </a:r>
            <a:r>
              <a:rPr lang="fr-CA" b="1" dirty="0"/>
              <a:t>impact </a:t>
            </a:r>
            <a:r>
              <a:rPr lang="fr-CA" dirty="0"/>
              <a:t>de ces incidents au minimum.</a:t>
            </a:r>
          </a:p>
        </p:txBody>
      </p:sp>
      <p:sp>
        <p:nvSpPr>
          <p:cNvPr id="2" name="Espace réservé du numéro de diapositive 1">
            <a:extLst>
              <a:ext uri="{FF2B5EF4-FFF2-40B4-BE49-F238E27FC236}">
                <a16:creationId xmlns:a16="http://schemas.microsoft.com/office/drawing/2014/main" id="{E3E4BA6F-CAF6-2A8D-4252-891D7E9DD45F}"/>
              </a:ext>
            </a:extLst>
          </p:cNvPr>
          <p:cNvSpPr>
            <a:spLocks noGrp="1"/>
          </p:cNvSpPr>
          <p:nvPr>
            <p:ph type="sldNum" sz="quarter" idx="10"/>
          </p:nvPr>
        </p:nvSpPr>
        <p:spPr/>
        <p:txBody>
          <a:bodyPr/>
          <a:lstStyle/>
          <a:p>
            <a:fld id="{A5E0A162-6A84-4D2A-B2F5-7C905AE081B4}" type="slidenum">
              <a:rPr lang="fr-CA" smtClean="0"/>
              <a:t>5</a:t>
            </a:fld>
            <a:endParaRPr lang="fr-CA"/>
          </a:p>
        </p:txBody>
      </p:sp>
    </p:spTree>
    <p:extLst>
      <p:ext uri="{BB962C8B-B14F-4D97-AF65-F5344CB8AC3E}">
        <p14:creationId xmlns:p14="http://schemas.microsoft.com/office/powerpoint/2010/main" val="144799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left)">
                                      <p:cBhvr>
                                        <p:cTn id="11" dur="500"/>
                                        <p:tgtEl>
                                          <p:spTgt spid="1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left)">
                                      <p:cBhvr>
                                        <p:cTn id="15" dur="500"/>
                                        <p:tgtEl>
                                          <p:spTgt spid="1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wipe(left)">
                                      <p:cBhvr>
                                        <p:cTn id="19" dur="500"/>
                                        <p:tgtEl>
                                          <p:spTgt spid="1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wipe(left)">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A11B8-BCEC-9B48-B53B-6872B72A9FD1}"/>
              </a:ext>
            </a:extLst>
          </p:cNvPr>
          <p:cNvSpPr>
            <a:spLocks noGrp="1"/>
          </p:cNvSpPr>
          <p:nvPr>
            <p:ph type="title"/>
          </p:nvPr>
        </p:nvSpPr>
        <p:spPr/>
        <p:txBody>
          <a:bodyPr/>
          <a:lstStyle/>
          <a:p>
            <a:r>
              <a:rPr lang="fr-CA" dirty="0"/>
              <a:t>Déroulement du cours</a:t>
            </a:r>
          </a:p>
        </p:txBody>
      </p:sp>
      <p:sp>
        <p:nvSpPr>
          <p:cNvPr id="3" name="Espace réservé du contenu 2">
            <a:extLst>
              <a:ext uri="{FF2B5EF4-FFF2-40B4-BE49-F238E27FC236}">
                <a16:creationId xmlns:a16="http://schemas.microsoft.com/office/drawing/2014/main" id="{811BF028-BF60-9CE6-740E-E6DD54BBD98B}"/>
              </a:ext>
            </a:extLst>
          </p:cNvPr>
          <p:cNvSpPr>
            <a:spLocks noGrp="1"/>
          </p:cNvSpPr>
          <p:nvPr>
            <p:ph idx="1"/>
          </p:nvPr>
        </p:nvSpPr>
        <p:spPr/>
        <p:txBody>
          <a:bodyPr/>
          <a:lstStyle/>
          <a:p>
            <a:r>
              <a:rPr lang="fr-CA" dirty="0"/>
              <a:t>Le cours est séparé en 3 parties:</a:t>
            </a:r>
          </a:p>
          <a:p>
            <a:pPr lvl="1"/>
            <a:r>
              <a:rPr lang="fr-CA" b="1" dirty="0"/>
              <a:t>Fondements</a:t>
            </a:r>
            <a:r>
              <a:rPr lang="fr-CA" dirty="0"/>
              <a:t> de la cybersécurité et analyse du risque</a:t>
            </a:r>
          </a:p>
          <a:p>
            <a:pPr lvl="1"/>
            <a:r>
              <a:rPr lang="fr-CA" dirty="0"/>
              <a:t>Sécurité d’un </a:t>
            </a:r>
            <a:r>
              <a:rPr lang="fr-CA" b="1" dirty="0"/>
              <a:t>réseau</a:t>
            </a:r>
            <a:r>
              <a:rPr lang="fr-CA" dirty="0"/>
              <a:t> et d’un poste de travail</a:t>
            </a:r>
          </a:p>
          <a:p>
            <a:pPr lvl="1"/>
            <a:r>
              <a:rPr lang="fr-CA" dirty="0"/>
              <a:t>Sécurité d’une </a:t>
            </a:r>
            <a:r>
              <a:rPr lang="fr-CA" b="1" dirty="0"/>
              <a:t>application</a:t>
            </a:r>
            <a:r>
              <a:rPr lang="fr-CA" dirty="0"/>
              <a:t> et de ses données</a:t>
            </a:r>
          </a:p>
          <a:p>
            <a:r>
              <a:rPr lang="fr-CA" dirty="0"/>
              <a:t>On veut susciter des </a:t>
            </a:r>
            <a:r>
              <a:rPr lang="fr-CA" b="1" dirty="0"/>
              <a:t>discussions</a:t>
            </a:r>
            <a:r>
              <a:rPr lang="fr-CA" dirty="0"/>
              <a:t> de groupe. On veut des cours </a:t>
            </a:r>
            <a:r>
              <a:rPr lang="fr-CA" b="1" dirty="0"/>
              <a:t>dynamiques</a:t>
            </a:r>
            <a:r>
              <a:rPr lang="fr-CA" dirty="0"/>
              <a:t>. Soyez </a:t>
            </a:r>
            <a:r>
              <a:rPr lang="fr-CA" b="1" dirty="0"/>
              <a:t>participatifs</a:t>
            </a:r>
            <a:r>
              <a:rPr lang="fr-CA" dirty="0"/>
              <a:t>!</a:t>
            </a:r>
          </a:p>
          <a:p>
            <a:r>
              <a:rPr lang="fr-CA" dirty="0"/>
              <a:t>Tout est sur le site Web du cours:</a:t>
            </a:r>
          </a:p>
          <a:p>
            <a:pPr lvl="1"/>
            <a:r>
              <a:rPr lang="fr-CA" dirty="0">
                <a:hlinkClick r:id="rId3"/>
              </a:rPr>
              <a:t>https://info.cegepmontpetit.ca/3U4-cybersec/</a:t>
            </a:r>
            <a:r>
              <a:rPr lang="fr-CA" dirty="0"/>
              <a:t> </a:t>
            </a:r>
          </a:p>
        </p:txBody>
      </p:sp>
      <p:sp>
        <p:nvSpPr>
          <p:cNvPr id="4" name="Espace réservé du numéro de diapositive 3">
            <a:extLst>
              <a:ext uri="{FF2B5EF4-FFF2-40B4-BE49-F238E27FC236}">
                <a16:creationId xmlns:a16="http://schemas.microsoft.com/office/drawing/2014/main" id="{2E781EB7-8822-EDD8-5F45-E224B7817682}"/>
              </a:ext>
            </a:extLst>
          </p:cNvPr>
          <p:cNvSpPr>
            <a:spLocks noGrp="1"/>
          </p:cNvSpPr>
          <p:nvPr>
            <p:ph type="sldNum" sz="quarter" idx="10"/>
          </p:nvPr>
        </p:nvSpPr>
        <p:spPr/>
        <p:txBody>
          <a:bodyPr/>
          <a:lstStyle/>
          <a:p>
            <a:fld id="{A5E0A162-6A84-4D2A-B2F5-7C905AE081B4}" type="slidenum">
              <a:rPr lang="fr-CA" smtClean="0"/>
              <a:t>6</a:t>
            </a:fld>
            <a:endParaRPr lang="fr-CA"/>
          </a:p>
        </p:txBody>
      </p:sp>
    </p:spTree>
    <p:extLst>
      <p:ext uri="{BB962C8B-B14F-4D97-AF65-F5344CB8AC3E}">
        <p14:creationId xmlns:p14="http://schemas.microsoft.com/office/powerpoint/2010/main" val="84508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AA4D64C6-88D7-3108-B866-BC4FFFAE4A48}"/>
              </a:ext>
            </a:extLst>
          </p:cNvPr>
          <p:cNvSpPr>
            <a:spLocks noGrp="1"/>
          </p:cNvSpPr>
          <p:nvPr>
            <p:ph idx="1"/>
          </p:nvPr>
        </p:nvSpPr>
        <p:spPr/>
        <p:txBody>
          <a:bodyPr anchor="ctr">
            <a:normAutofit/>
          </a:bodyPr>
          <a:lstStyle/>
          <a:p>
            <a:pPr marL="0" indent="0" algn="ctr">
              <a:buNone/>
            </a:pPr>
            <a:r>
              <a:rPr lang="fr-CA" sz="4800" dirty="0"/>
              <a:t>Présentation du plan de cours…</a:t>
            </a:r>
          </a:p>
        </p:txBody>
      </p:sp>
      <p:sp>
        <p:nvSpPr>
          <p:cNvPr id="4" name="Espace réservé du numéro de diapositive 3">
            <a:extLst>
              <a:ext uri="{FF2B5EF4-FFF2-40B4-BE49-F238E27FC236}">
                <a16:creationId xmlns:a16="http://schemas.microsoft.com/office/drawing/2014/main" id="{8528AB9C-1224-0C76-2001-E6BBC88EBDD8}"/>
              </a:ext>
            </a:extLst>
          </p:cNvPr>
          <p:cNvSpPr>
            <a:spLocks noGrp="1"/>
          </p:cNvSpPr>
          <p:nvPr>
            <p:ph type="sldNum" sz="quarter" idx="10"/>
          </p:nvPr>
        </p:nvSpPr>
        <p:spPr/>
        <p:txBody>
          <a:bodyPr/>
          <a:lstStyle/>
          <a:p>
            <a:fld id="{A5E0A162-6A84-4D2A-B2F5-7C905AE081B4}" type="slidenum">
              <a:rPr lang="fr-CA" smtClean="0"/>
              <a:t>7</a:t>
            </a:fld>
            <a:endParaRPr lang="fr-CA"/>
          </a:p>
        </p:txBody>
      </p:sp>
    </p:spTree>
    <p:extLst>
      <p:ext uri="{BB962C8B-B14F-4D97-AF65-F5344CB8AC3E}">
        <p14:creationId xmlns:p14="http://schemas.microsoft.com/office/powerpoint/2010/main" val="168374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7FE0A-7983-2716-9C61-A7D2FC2B5D37}"/>
              </a:ext>
            </a:extLst>
          </p:cNvPr>
          <p:cNvSpPr>
            <a:spLocks noGrp="1"/>
          </p:cNvSpPr>
          <p:nvPr>
            <p:ph type="title"/>
          </p:nvPr>
        </p:nvSpPr>
        <p:spPr>
          <a:xfrm>
            <a:off x="3558746" y="340411"/>
            <a:ext cx="7795054" cy="720000"/>
          </a:xfrm>
        </p:spPr>
        <p:txBody>
          <a:bodyPr/>
          <a:lstStyle/>
          <a:p>
            <a:r>
              <a:rPr lang="fr-CA" dirty="0">
                <a:solidFill>
                  <a:srgbClr val="FFC000"/>
                </a:solidFill>
              </a:rPr>
              <a:t>ATTENTION!</a:t>
            </a:r>
          </a:p>
        </p:txBody>
      </p:sp>
      <p:sp>
        <p:nvSpPr>
          <p:cNvPr id="3" name="Espace réservé du contenu 2">
            <a:extLst>
              <a:ext uri="{FF2B5EF4-FFF2-40B4-BE49-F238E27FC236}">
                <a16:creationId xmlns:a16="http://schemas.microsoft.com/office/drawing/2014/main" id="{D2375C46-2695-131C-7EBB-82302C1EF714}"/>
              </a:ext>
            </a:extLst>
          </p:cNvPr>
          <p:cNvSpPr>
            <a:spLocks noGrp="1"/>
          </p:cNvSpPr>
          <p:nvPr>
            <p:ph idx="1"/>
          </p:nvPr>
        </p:nvSpPr>
        <p:spPr>
          <a:xfrm>
            <a:off x="3558747" y="1266051"/>
            <a:ext cx="8305414" cy="5331503"/>
          </a:xfrm>
        </p:spPr>
        <p:txBody>
          <a:bodyPr>
            <a:normAutofit/>
          </a:bodyPr>
          <a:lstStyle/>
          <a:p>
            <a:pPr marL="0" indent="0">
              <a:lnSpc>
                <a:spcPct val="100000"/>
              </a:lnSpc>
              <a:buNone/>
            </a:pPr>
            <a:r>
              <a:rPr lang="fr-CA" sz="2400" cap="all" dirty="0"/>
              <a:t>Dans ce cours, vous apprendrez des techniques de </a:t>
            </a:r>
            <a:r>
              <a:rPr lang="fr-CA" sz="2400" i="1" cap="all" dirty="0"/>
              <a:t>hacking</a:t>
            </a:r>
            <a:r>
              <a:rPr lang="fr-CA" sz="2400" cap="all" dirty="0"/>
              <a:t> qui, en dehors du cadre de ce cours, peuvent être </a:t>
            </a:r>
            <a:r>
              <a:rPr lang="fr-CA" sz="2400" b="1" cap="all" dirty="0">
                <a:solidFill>
                  <a:srgbClr val="FFC000"/>
                </a:solidFill>
              </a:rPr>
              <a:t>interdites</a:t>
            </a:r>
            <a:r>
              <a:rPr lang="fr-CA" sz="2400" cap="all" dirty="0"/>
              <a:t> ou </a:t>
            </a:r>
            <a:r>
              <a:rPr lang="fr-CA" sz="2400" b="1" cap="all" dirty="0">
                <a:solidFill>
                  <a:srgbClr val="FFC000"/>
                </a:solidFill>
              </a:rPr>
              <a:t>illégales</a:t>
            </a:r>
            <a:r>
              <a:rPr lang="fr-CA" sz="2400" cap="all" dirty="0"/>
              <a:t>. Vous devez vous conformer aux lois et réglementations en vigueur et ne pas utiliser ces compétences à des fins malveillantes.</a:t>
            </a:r>
          </a:p>
          <a:p>
            <a:pPr marL="0" indent="0">
              <a:lnSpc>
                <a:spcPct val="100000"/>
              </a:lnSpc>
              <a:buNone/>
            </a:pPr>
            <a:r>
              <a:rPr lang="fr-CA" sz="2400" cap="all" dirty="0"/>
              <a:t>Soyez responsables et utilisez vos connaissances de manière éthique et légale. La cybersécurité est un domaine passionnant, mais il est essentiel de respecter les droits et la vie privée des autres.</a:t>
            </a:r>
          </a:p>
        </p:txBody>
      </p:sp>
      <p:sp>
        <p:nvSpPr>
          <p:cNvPr id="4" name="Espace réservé du numéro de diapositive 3">
            <a:extLst>
              <a:ext uri="{FF2B5EF4-FFF2-40B4-BE49-F238E27FC236}">
                <a16:creationId xmlns:a16="http://schemas.microsoft.com/office/drawing/2014/main" id="{82933CBD-C45B-DEF1-5A60-3E656D2F3A8F}"/>
              </a:ext>
            </a:extLst>
          </p:cNvPr>
          <p:cNvSpPr>
            <a:spLocks noGrp="1"/>
          </p:cNvSpPr>
          <p:nvPr>
            <p:ph type="sldNum" sz="quarter" idx="10"/>
          </p:nvPr>
        </p:nvSpPr>
        <p:spPr/>
        <p:txBody>
          <a:bodyPr/>
          <a:lstStyle/>
          <a:p>
            <a:fld id="{A5E0A162-6A84-4D2A-B2F5-7C905AE081B4}" type="slidenum">
              <a:rPr lang="fr-CA" smtClean="0"/>
              <a:t>8</a:t>
            </a:fld>
            <a:endParaRPr lang="fr-CA"/>
          </a:p>
        </p:txBody>
      </p:sp>
      <p:pic>
        <p:nvPicPr>
          <p:cNvPr id="8" name="Graphique 7" descr="Avertissement avec un remplissage uni">
            <a:extLst>
              <a:ext uri="{FF2B5EF4-FFF2-40B4-BE49-F238E27FC236}">
                <a16:creationId xmlns:a16="http://schemas.microsoft.com/office/drawing/2014/main" id="{7C67319D-DD18-F920-513B-03E68F7DA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838" y="224256"/>
            <a:ext cx="3063061" cy="3063061"/>
          </a:xfrm>
          <a:prstGeom prst="rect">
            <a:avLst/>
          </a:prstGeom>
        </p:spPr>
      </p:pic>
    </p:spTree>
    <p:extLst>
      <p:ext uri="{BB962C8B-B14F-4D97-AF65-F5344CB8AC3E}">
        <p14:creationId xmlns:p14="http://schemas.microsoft.com/office/powerpoint/2010/main" val="137751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B2348-3730-3F8E-9A49-C8A77B0E2FBB}"/>
              </a:ext>
            </a:extLst>
          </p:cNvPr>
          <p:cNvSpPr>
            <a:spLocks noGrp="1"/>
          </p:cNvSpPr>
          <p:nvPr>
            <p:ph type="title"/>
          </p:nvPr>
        </p:nvSpPr>
        <p:spPr/>
        <p:txBody>
          <a:bodyPr/>
          <a:lstStyle/>
          <a:p>
            <a:r>
              <a:rPr lang="fr-CA" dirty="0"/>
              <a:t>Risques, menaces et vulnérabilités</a:t>
            </a:r>
          </a:p>
        </p:txBody>
      </p:sp>
      <p:sp>
        <p:nvSpPr>
          <p:cNvPr id="3" name="Espace réservé du contenu 2">
            <a:extLst>
              <a:ext uri="{FF2B5EF4-FFF2-40B4-BE49-F238E27FC236}">
                <a16:creationId xmlns:a16="http://schemas.microsoft.com/office/drawing/2014/main" id="{E4C62C34-7815-5557-9C78-C736212F8633}"/>
              </a:ext>
            </a:extLst>
          </p:cNvPr>
          <p:cNvSpPr>
            <a:spLocks noGrp="1"/>
          </p:cNvSpPr>
          <p:nvPr>
            <p:ph idx="1"/>
          </p:nvPr>
        </p:nvSpPr>
        <p:spPr/>
        <p:txBody>
          <a:bodyPr/>
          <a:lstStyle/>
          <a:p>
            <a:r>
              <a:rPr lang="fr-CA" dirty="0"/>
              <a:t>Les </a:t>
            </a:r>
            <a:r>
              <a:rPr lang="fr-CA" b="1" dirty="0">
                <a:solidFill>
                  <a:schemeClr val="accent1"/>
                </a:solidFill>
              </a:rPr>
              <a:t>menaces</a:t>
            </a:r>
            <a:r>
              <a:rPr lang="fr-CA" dirty="0"/>
              <a:t> </a:t>
            </a:r>
            <a:r>
              <a:rPr lang="fr-CA" i="1" dirty="0"/>
              <a:t>(</a:t>
            </a:r>
            <a:r>
              <a:rPr lang="fr-CA" i="1" dirty="0" err="1"/>
              <a:t>threats</a:t>
            </a:r>
            <a:r>
              <a:rPr lang="fr-CA" i="1" dirty="0"/>
              <a:t>)</a:t>
            </a:r>
            <a:r>
              <a:rPr lang="fr-CA" dirty="0"/>
              <a:t> sont des </a:t>
            </a:r>
            <a:r>
              <a:rPr lang="fr-CA" b="1" dirty="0"/>
              <a:t>événements</a:t>
            </a:r>
            <a:r>
              <a:rPr lang="fr-CA" dirty="0"/>
              <a:t> pouvant causer un </a:t>
            </a:r>
            <a:r>
              <a:rPr lang="fr-CA" b="1" dirty="0"/>
              <a:t>dommage</a:t>
            </a:r>
            <a:r>
              <a:rPr lang="fr-CA" dirty="0"/>
              <a:t> ou un </a:t>
            </a:r>
            <a:r>
              <a:rPr lang="fr-CA" b="1" dirty="0"/>
              <a:t>préjudice</a:t>
            </a:r>
            <a:r>
              <a:rPr lang="fr-CA" dirty="0"/>
              <a:t>.</a:t>
            </a:r>
          </a:p>
          <a:p>
            <a:r>
              <a:rPr lang="fr-CA" dirty="0"/>
              <a:t>Les </a:t>
            </a:r>
            <a:r>
              <a:rPr lang="fr-CA" b="1" dirty="0">
                <a:solidFill>
                  <a:schemeClr val="accent1"/>
                </a:solidFill>
              </a:rPr>
              <a:t>vulnérabilités</a:t>
            </a:r>
            <a:r>
              <a:rPr lang="fr-CA" dirty="0"/>
              <a:t> sont des </a:t>
            </a:r>
            <a:r>
              <a:rPr lang="fr-CA" b="1" dirty="0"/>
              <a:t>faiblesses</a:t>
            </a:r>
            <a:r>
              <a:rPr lang="fr-CA" dirty="0"/>
              <a:t> d’un système. </a:t>
            </a:r>
          </a:p>
          <a:p>
            <a:r>
              <a:rPr lang="fr-CA" dirty="0"/>
              <a:t>Un </a:t>
            </a:r>
            <a:r>
              <a:rPr lang="fr-CA" b="1" dirty="0">
                <a:solidFill>
                  <a:schemeClr val="accent1"/>
                </a:solidFill>
              </a:rPr>
              <a:t>risque</a:t>
            </a:r>
            <a:r>
              <a:rPr lang="fr-CA" dirty="0"/>
              <a:t> est la </a:t>
            </a:r>
            <a:r>
              <a:rPr lang="fr-CA" b="1" dirty="0"/>
              <a:t>probabilité</a:t>
            </a:r>
            <a:r>
              <a:rPr lang="fr-CA" dirty="0"/>
              <a:t> ou le </a:t>
            </a:r>
            <a:r>
              <a:rPr lang="fr-CA" b="1" dirty="0"/>
              <a:t>potentiel</a:t>
            </a:r>
            <a:r>
              <a:rPr lang="fr-CA" dirty="0"/>
              <a:t> de dommage ou de préjudice si une </a:t>
            </a:r>
            <a:r>
              <a:rPr lang="fr-CA" dirty="0">
                <a:solidFill>
                  <a:schemeClr val="accent1"/>
                </a:solidFill>
              </a:rPr>
              <a:t>menace</a:t>
            </a:r>
            <a:r>
              <a:rPr lang="fr-CA" dirty="0"/>
              <a:t> parvient à exploiter une </a:t>
            </a:r>
            <a:r>
              <a:rPr lang="fr-CA" dirty="0">
                <a:solidFill>
                  <a:schemeClr val="accent1"/>
                </a:solidFill>
              </a:rPr>
              <a:t>vulnérabilité</a:t>
            </a:r>
            <a:r>
              <a:rPr lang="fr-CA" dirty="0"/>
              <a:t>.</a:t>
            </a:r>
          </a:p>
        </p:txBody>
      </p:sp>
      <p:sp>
        <p:nvSpPr>
          <p:cNvPr id="4" name="Espace réservé du numéro de diapositive 3">
            <a:extLst>
              <a:ext uri="{FF2B5EF4-FFF2-40B4-BE49-F238E27FC236}">
                <a16:creationId xmlns:a16="http://schemas.microsoft.com/office/drawing/2014/main" id="{8546D799-389B-E133-AE03-2023E0F21B3B}"/>
              </a:ext>
            </a:extLst>
          </p:cNvPr>
          <p:cNvSpPr>
            <a:spLocks noGrp="1"/>
          </p:cNvSpPr>
          <p:nvPr>
            <p:ph type="sldNum" sz="quarter" idx="10"/>
          </p:nvPr>
        </p:nvSpPr>
        <p:spPr/>
        <p:txBody>
          <a:bodyPr/>
          <a:lstStyle/>
          <a:p>
            <a:fld id="{A5E0A162-6A84-4D2A-B2F5-7C905AE081B4}" type="slidenum">
              <a:rPr lang="fr-CA" smtClean="0"/>
              <a:t>9</a:t>
            </a:fld>
            <a:endParaRPr lang="fr-CA"/>
          </a:p>
        </p:txBody>
      </p:sp>
    </p:spTree>
    <p:extLst>
      <p:ext uri="{BB962C8B-B14F-4D97-AF65-F5344CB8AC3E}">
        <p14:creationId xmlns:p14="http://schemas.microsoft.com/office/powerpoint/2010/main" val="28480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EM_2023_theme_ppt_avec_logo">
  <a:themeElements>
    <a:clrScheme name="Personnalisé 2">
      <a:dk1>
        <a:srgbClr val="0C3455"/>
      </a:dk1>
      <a:lt1>
        <a:srgbClr val="FFFFFF"/>
      </a:lt1>
      <a:dk2>
        <a:srgbClr val="0C3455"/>
      </a:dk2>
      <a:lt2>
        <a:srgbClr val="FFFFFF"/>
      </a:lt2>
      <a:accent1>
        <a:srgbClr val="14B1E7"/>
      </a:accent1>
      <a:accent2>
        <a:srgbClr val="8DC640"/>
      </a:accent2>
      <a:accent3>
        <a:srgbClr val="8ED8F8"/>
      </a:accent3>
      <a:accent4>
        <a:srgbClr val="278637"/>
      </a:accent4>
      <a:accent5>
        <a:srgbClr val="5B9BD5"/>
      </a:accent5>
      <a:accent6>
        <a:srgbClr val="70AD47"/>
      </a:accent6>
      <a:hlink>
        <a:srgbClr val="F37021"/>
      </a:hlink>
      <a:folHlink>
        <a:srgbClr val="954F72"/>
      </a:folHlink>
    </a:clrScheme>
    <a:fontScheme name="Personnalisé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CEM_2023 (modifié).potx" id="{14EC9DF5-5AF4-4364-A294-81F55D6EAB42}" vid="{B5CC02C7-C04E-427C-9B5E-AD74E5EB5A3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E8A973E18CBA448832F0CC10D7B14B" ma:contentTypeVersion="8" ma:contentTypeDescription="Crée un document." ma:contentTypeScope="" ma:versionID="5b8a68865470bf3a7af40da02b38e1c2">
  <xsd:schema xmlns:xsd="http://www.w3.org/2001/XMLSchema" xmlns:xs="http://www.w3.org/2001/XMLSchema" xmlns:p="http://schemas.microsoft.com/office/2006/metadata/properties" xmlns:ns2="f1ec81dc-ad7d-4df0-abef-8b428cab5c8e" targetNamespace="http://schemas.microsoft.com/office/2006/metadata/properties" ma:root="true" ma:fieldsID="6d771386827ec91712394c609d524efa" ns2:_="">
    <xsd:import namespace="f1ec81dc-ad7d-4df0-abef-8b428cab5c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c81dc-ad7d-4df0-abef-8b428cab5c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88B320-C28C-4251-9131-CE0CD221228A}">
  <ds:schemaRefs>
    <ds:schemaRef ds:uri="http://schemas.microsoft.com/sharepoint/v3/contenttype/forms"/>
  </ds:schemaRefs>
</ds:datastoreItem>
</file>

<file path=customXml/itemProps2.xml><?xml version="1.0" encoding="utf-8"?>
<ds:datastoreItem xmlns:ds="http://schemas.openxmlformats.org/officeDocument/2006/customXml" ds:itemID="{8D4784ED-028E-4605-BD95-CEFD1BEF9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ec81dc-ad7d-4df0-abef-8b428cab5c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8E785-111E-4C0D-8E58-370DA0AAE8C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PPT_CEM_2023 (modifié)</Template>
  <TotalTime>3098</TotalTime>
  <Words>1160</Words>
  <Application>Microsoft Office PowerPoint</Application>
  <PresentationFormat>Grand écran</PresentationFormat>
  <Paragraphs>155</Paragraphs>
  <Slides>19</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Aptos</vt:lpstr>
      <vt:lpstr>Arial</vt:lpstr>
      <vt:lpstr>Consolas</vt:lpstr>
      <vt:lpstr>Montserrat</vt:lpstr>
      <vt:lpstr>Montserrat SemiBold</vt:lpstr>
      <vt:lpstr>Wingdings</vt:lpstr>
      <vt:lpstr>CEM_2023_theme_ppt_avec_logo</vt:lpstr>
      <vt:lpstr>Accueil _ Fondements de la cybersécurité</vt:lpstr>
      <vt:lpstr>Vos professeurs</vt:lpstr>
      <vt:lpstr>Présentation PowerPoint</vt:lpstr>
      <vt:lpstr>Qu’est-ce que la sécurité?</vt:lpstr>
      <vt:lpstr>Qu’est-ce que la cybersécurité?</vt:lpstr>
      <vt:lpstr>Déroulement du cours</vt:lpstr>
      <vt:lpstr>Présentation PowerPoint</vt:lpstr>
      <vt:lpstr>ATTENTION!</vt:lpstr>
      <vt:lpstr>Risques, menaces et vulnérabilités</vt:lpstr>
      <vt:lpstr>Exemples de cybermenaces</vt:lpstr>
      <vt:lpstr>Comment se protéger?</vt:lpstr>
      <vt:lpstr>Activité: hachage de mot de passe</vt:lpstr>
      <vt:lpstr>Retour sur l’activité de hachage…</vt:lpstr>
      <vt:lpstr>Activité: craquage de mot de passe</vt:lpstr>
      <vt:lpstr>Retour sur l’activité de craquage…</vt:lpstr>
      <vt:lpstr>Activité: salage de mot de passe</vt:lpstr>
      <vt:lpstr>Retour sur l’activité de salage</vt:lpstr>
      <vt:lpstr>Présentation du TP1</vt:lpstr>
      <vt:lpstr>À faire pour le prochain cours…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Carrier Vincent</dc:creator>
  <cp:lastModifiedBy>Carrier Vincent</cp:lastModifiedBy>
  <cp:revision>2</cp:revision>
  <dcterms:created xsi:type="dcterms:W3CDTF">2024-08-05T17:20:29Z</dcterms:created>
  <dcterms:modified xsi:type="dcterms:W3CDTF">2024-08-20T20:28:20Z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0x010100A0E8A973E18CBA448832F0CC10D7B14B</vt:lpwstr>
  </property>
</Properties>
</file>