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63" r:id="rId4"/>
    <p:sldId id="277" r:id="rId5"/>
    <p:sldId id="291" r:id="rId6"/>
    <p:sldId id="260" r:id="rId7"/>
    <p:sldId id="264" r:id="rId8"/>
    <p:sldId id="266" r:id="rId9"/>
    <p:sldId id="267" r:id="rId10"/>
    <p:sldId id="268" r:id="rId11"/>
    <p:sldId id="261" r:id="rId12"/>
    <p:sldId id="292" r:id="rId13"/>
    <p:sldId id="269" r:id="rId14"/>
    <p:sldId id="278" r:id="rId15"/>
    <p:sldId id="282" r:id="rId16"/>
    <p:sldId id="271" r:id="rId17"/>
    <p:sldId id="272" r:id="rId18"/>
    <p:sldId id="273" r:id="rId19"/>
    <p:sldId id="288" r:id="rId20"/>
    <p:sldId id="274" r:id="rId21"/>
    <p:sldId id="262" r:id="rId22"/>
    <p:sldId id="294" r:id="rId23"/>
    <p:sldId id="276" r:id="rId24"/>
    <p:sldId id="281" r:id="rId25"/>
    <p:sldId id="289" r:id="rId26"/>
    <p:sldId id="293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gan, Jackson Porter" initials="MJP" lastIdx="1" clrIdx="0">
    <p:extLst>
      <p:ext uri="{19B8F6BF-5375-455C-9EA6-DF929625EA0E}">
        <p15:presenceInfo xmlns:p15="http://schemas.microsoft.com/office/powerpoint/2012/main" userId="S-1-5-21-227797476-3123050593-1671726609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3DFAF-06DC-43B1-BBC9-0429973D0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BC21-0F44-41F4-8EF4-24A9392F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78A2-FB36-46F2-B168-A33C39653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0681" y="304800"/>
            <a:ext cx="11590638" cy="1625599"/>
          </a:xfrm>
          <a:solidFill>
            <a:schemeClr val="accent4"/>
          </a:solidFill>
          <a:effectLst>
            <a:outerShdw blurRad="50800" dist="1143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tIns="274320" anchor="t" anchorCtr="0"/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E545-A6BD-4536-BBFE-65E9FE7400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191725"/>
            <a:ext cx="9144000" cy="430887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96CB-6216-429D-BB7C-14107F75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19A1-7C50-429F-9DB9-DD723957C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02631"/>
            <a:ext cx="10515600" cy="2852737"/>
          </a:xfrm>
        </p:spPr>
        <p:txBody>
          <a:bodyPr anchor="ctr" anchorCtr="0">
            <a:normAutofit/>
          </a:bodyPr>
          <a:lstStyle>
            <a:lvl1pPr algn="ctr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Section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028F-DF11-4FD0-9D50-FE5B7192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32E37-2259-4F74-B282-F52D4433E186}"/>
              </a:ext>
            </a:extLst>
          </p:cNvPr>
          <p:cNvSpPr txBox="1"/>
          <p:nvPr userDrawn="1"/>
        </p:nvSpPr>
        <p:spPr>
          <a:xfrm>
            <a:off x="10886586" y="116930"/>
            <a:ext cx="1033272" cy="5029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5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453A51-6449-4702-A542-6016DBB73DAA}"/>
              </a:ext>
            </a:extLst>
          </p:cNvPr>
          <p:cNvSpPr/>
          <p:nvPr userDrawn="1"/>
        </p:nvSpPr>
        <p:spPr>
          <a:xfrm>
            <a:off x="9982200" y="0"/>
            <a:ext cx="2209800" cy="681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A4FBF-BCAE-478D-967E-F0E642ADD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580915" cy="681036"/>
          </a:xfrm>
          <a:ln>
            <a:solidFill>
              <a:schemeClr val="accent2"/>
            </a:solidFill>
          </a:ln>
        </p:spPr>
        <p:txBody>
          <a:bodyPr tIns="640080" bIns="548640"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7D56-9E7F-47D3-905A-E5B7ADF1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11426372" cy="4408261"/>
          </a:xfrm>
        </p:spPr>
        <p:txBody>
          <a:bodyPr bIns="0"/>
          <a:lstStyle>
            <a:lvl1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9AA8-179D-4C2E-B5EC-50A1FA4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EB3A4-C5AA-4F32-B179-3144AB2D7971}"/>
              </a:ext>
            </a:extLst>
          </p:cNvPr>
          <p:cNvSpPr txBox="1"/>
          <p:nvPr userDrawn="1"/>
        </p:nvSpPr>
        <p:spPr>
          <a:xfrm>
            <a:off x="10886586" y="116930"/>
            <a:ext cx="1033272" cy="5029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F42BCC-F5D4-4161-A2A5-947B119B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98441-1229-4C95-B679-8D2416EF25E5}"/>
              </a:ext>
            </a:extLst>
          </p:cNvPr>
          <p:cNvSpPr txBox="1"/>
          <p:nvPr userDrawn="1"/>
        </p:nvSpPr>
        <p:spPr>
          <a:xfrm>
            <a:off x="10886586" y="116930"/>
            <a:ext cx="1033272" cy="5029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AB29-4763-446A-AA03-D1241954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0B5C-27DD-4D40-B0F1-A64C6F1D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70E9-06F8-42FE-8EF6-F52173CE1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AABF-4A2F-47B4-97B4-3F1286B9D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8A2D-A9FC-47F9-9511-F55D6BE9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71966A-2CC9-4C6B-B272-AC20E82FE5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833157.2833162" TargetMode="External"/><Relationship Id="rId2" Type="http://schemas.openxmlformats.org/officeDocument/2006/relationships/hyperlink" Target="https://doi.org/10.1145/3447818.346037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1109/mcse.2021.3080126" TargetMode="External"/><Relationship Id="rId4" Type="http://schemas.openxmlformats.org/officeDocument/2006/relationships/hyperlink" Target="https://doi.org/10.1016/j.cpc.2014.07.01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PDP50117.2020.00041" TargetMode="External"/><Relationship Id="rId2" Type="http://schemas.openxmlformats.org/officeDocument/2006/relationships/hyperlink" Target="http://reikna.publicfields.net/en/latest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E399-8F82-44BE-8483-44A39F339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81" y="406400"/>
            <a:ext cx="11590638" cy="1439072"/>
          </a:xfrm>
        </p:spPr>
        <p:txBody>
          <a:bodyPr/>
          <a:lstStyle/>
          <a:p>
            <a:r>
              <a:rPr lang="en-US" dirty="0"/>
              <a:t>Hardware Code Generation Techniques for Accelerating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E1BA5-24E1-4B64-8B0B-B47330D01D66}"/>
              </a:ext>
            </a:extLst>
          </p:cNvPr>
          <p:cNvSpPr txBox="1"/>
          <p:nvPr/>
        </p:nvSpPr>
        <p:spPr>
          <a:xfrm>
            <a:off x="300681" y="2189013"/>
            <a:ext cx="1159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Jackson P. Morgan, Todd S. Palmer, and Kyle E. Niemeyer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9EF90-A411-401F-8C14-7CDD3B1CA8B7}"/>
              </a:ext>
            </a:extLst>
          </p:cNvPr>
          <p:cNvSpPr txBox="1"/>
          <p:nvPr/>
        </p:nvSpPr>
        <p:spPr>
          <a:xfrm>
            <a:off x="2292350" y="3282061"/>
            <a:ext cx="76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Center for Exascale Monte Carlo Neutron Transport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8F4D9-1DAD-4C20-BA72-9CFFC30D09FD}"/>
              </a:ext>
            </a:extLst>
          </p:cNvPr>
          <p:cNvSpPr txBox="1"/>
          <p:nvPr/>
        </p:nvSpPr>
        <p:spPr>
          <a:xfrm>
            <a:off x="1110121" y="3609773"/>
            <a:ext cx="997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Oregon State University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6DD63-216C-4262-804C-B9493E409238}"/>
              </a:ext>
            </a:extLst>
          </p:cNvPr>
          <p:cNvSpPr txBox="1"/>
          <p:nvPr/>
        </p:nvSpPr>
        <p:spPr>
          <a:xfrm>
            <a:off x="1549400" y="4263767"/>
            <a:ext cx="90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Annual Meeting of the American Nuclear Society, Anaheim, CA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June 16</a:t>
            </a:r>
            <a:r>
              <a:rPr lang="en-US" sz="1800" b="0" i="0" u="none" strike="noStrike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2022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7091D53-DD57-47EB-B0AF-A2FFE7054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5107" y="5441003"/>
            <a:ext cx="2832113" cy="906857"/>
          </a:xfrm>
          <a:prstGeom prst="rect">
            <a:avLst/>
          </a:prstGeom>
        </p:spPr>
      </p:pic>
      <p:pic>
        <p:nvPicPr>
          <p:cNvPr id="11" name="Picture 10" descr="A picture containing metalware, arranged&#10;&#10;Description automatically generated">
            <a:extLst>
              <a:ext uri="{FF2B5EF4-FFF2-40B4-BE49-F238E27FC236}">
                <a16:creationId xmlns:a16="http://schemas.microsoft.com/office/drawing/2014/main" id="{D34EBB81-3764-4ECB-81A9-5AA9B27AF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1" y="5274705"/>
            <a:ext cx="2546420" cy="1239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9AD06-A7D0-4EDF-8876-61CCD42035C5}"/>
              </a:ext>
            </a:extLst>
          </p:cNvPr>
          <p:cNvSpPr/>
          <p:nvPr/>
        </p:nvSpPr>
        <p:spPr>
          <a:xfrm>
            <a:off x="-296665" y="6430407"/>
            <a:ext cx="109392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This work was supported by the Center for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Monte-Carlo Neutron Transport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CEMeNT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a PSAAP-III project funded by the Department of Energy, grant number: DE-NA003967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1D9884-DA4C-4EFC-B955-68E6B12B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343733-9B72-46F4-86EB-9FFE584BE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19" y="5036102"/>
            <a:ext cx="3913162" cy="20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C1D5-44C0-4376-8DEC-2020F44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HCGL and Mako Templating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50A0-F88A-4809-B7B0-551B4D5E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5414722" cy="4408261"/>
          </a:xfrm>
        </p:spPr>
        <p:txBody>
          <a:bodyPr>
            <a:normAutofit/>
          </a:bodyPr>
          <a:lstStyle/>
          <a:p>
            <a:r>
              <a:rPr lang="en-US" sz="2800" dirty="0"/>
              <a:t>Implemented on </a:t>
            </a:r>
            <a:r>
              <a:rPr lang="en-US" sz="2800" dirty="0" err="1"/>
              <a:t>PyFR</a:t>
            </a:r>
            <a:r>
              <a:rPr lang="en-US" sz="2800" dirty="0"/>
              <a:t> [5] at </a:t>
            </a:r>
            <a:r>
              <a:rPr lang="en-US" sz="2800" dirty="0" err="1"/>
              <a:t>petascale</a:t>
            </a:r>
            <a:r>
              <a:rPr lang="en-US" sz="2800" dirty="0"/>
              <a:t> [6]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Code-generating libraries to compile templated code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Our implementation plugs into </a:t>
            </a:r>
            <a:r>
              <a:rPr lang="en-US" sz="2800" dirty="0" err="1"/>
              <a:t>PyCUDA</a:t>
            </a:r>
            <a:r>
              <a:rPr lang="en-US" sz="2800" dirty="0"/>
              <a:t> and g++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EAF04F65-7942-4A67-80FA-4B7742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07" y="1697529"/>
            <a:ext cx="5414722" cy="41482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0B14-A1B8-4A15-BD59-D98DD1D8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F37C9-F4AE-481C-9128-BEECFEED4B02}"/>
              </a:ext>
            </a:extLst>
          </p:cNvPr>
          <p:cNvSpPr/>
          <p:nvPr/>
        </p:nvSpPr>
        <p:spPr>
          <a:xfrm>
            <a:off x="8610600" y="2007220"/>
            <a:ext cx="2986668" cy="1505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94206-67A5-43FB-A35D-92E42002AE30}"/>
              </a:ext>
            </a:extLst>
          </p:cNvPr>
          <p:cNvSpPr/>
          <p:nvPr/>
        </p:nvSpPr>
        <p:spPr>
          <a:xfrm>
            <a:off x="6711176" y="5033501"/>
            <a:ext cx="4886092" cy="597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ECB5-C3FD-4ABF-91FB-0B79211E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8BC4B-C987-47D4-BEFD-AE6EF757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568A-622F-4739-855C-B3D34BA1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Runtime Test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8034-8ECE-4E64-830C-0652D1CF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26" y="1294976"/>
            <a:ext cx="5570278" cy="4408261"/>
          </a:xfrm>
        </p:spPr>
        <p:txBody>
          <a:bodyPr>
            <a:normAutofit/>
          </a:bodyPr>
          <a:lstStyle/>
          <a:p>
            <a:r>
              <a:rPr lang="en-US" sz="3200" dirty="0"/>
              <a:t>Sub-critical slab with initial population of </a:t>
            </a:r>
            <a:r>
              <a:rPr lang="en-US" sz="3200" dirty="0">
                <a:cs typeface="Calibri"/>
              </a:rPr>
              <a:t>1×10</a:t>
            </a:r>
            <a:r>
              <a:rPr lang="en-US" sz="3200" baseline="30000" dirty="0">
                <a:cs typeface="Calibri"/>
              </a:rPr>
              <a:t>8 </a:t>
            </a:r>
            <a:r>
              <a:rPr lang="en-US" sz="3200" dirty="0">
                <a:cs typeface="Calibri"/>
              </a:rPr>
              <a:t>particles</a:t>
            </a:r>
            <a:br>
              <a:rPr lang="en-US" sz="3200" dirty="0">
                <a:cs typeface="Calibri"/>
              </a:rPr>
            </a:b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Validated with MC/DC</a:t>
            </a:r>
            <a:br>
              <a:rPr lang="en-US" sz="3200" dirty="0">
                <a:cs typeface="Calibri"/>
              </a:rPr>
            </a:b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Follow particles till death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E9E17-D1CF-4DFD-B246-25732846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BF1C63-04A7-4974-B41C-6C330D2AD7BD}"/>
              </a:ext>
            </a:extLst>
          </p:cNvPr>
          <p:cNvGrpSpPr/>
          <p:nvPr/>
        </p:nvGrpSpPr>
        <p:grpSpPr>
          <a:xfrm>
            <a:off x="6331047" y="5157570"/>
            <a:ext cx="5022753" cy="1095841"/>
            <a:chOff x="6330051" y="4795638"/>
            <a:chExt cx="5127171" cy="12641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1AF197-8A36-4DE2-AE24-793CACE40CB8}"/>
                </a:ext>
              </a:extLst>
            </p:cNvPr>
            <p:cNvSpPr/>
            <p:nvPr/>
          </p:nvSpPr>
          <p:spPr>
            <a:xfrm>
              <a:off x="6694722" y="4797907"/>
              <a:ext cx="4408715" cy="1261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30A283-DED7-4E86-A389-7B6E9282CC57}"/>
                </a:ext>
              </a:extLst>
            </p:cNvPr>
            <p:cNvSpPr/>
            <p:nvPr/>
          </p:nvSpPr>
          <p:spPr>
            <a:xfrm>
              <a:off x="6330051" y="4797909"/>
              <a:ext cx="359228" cy="12618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Vacuum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FA883A-349A-4D51-8642-EE60C1A80AFB}"/>
                </a:ext>
              </a:extLst>
            </p:cNvPr>
            <p:cNvSpPr/>
            <p:nvPr/>
          </p:nvSpPr>
          <p:spPr>
            <a:xfrm>
              <a:off x="11097994" y="4795638"/>
              <a:ext cx="359228" cy="12618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Vacuum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B4C6CA-9CD2-4350-BE9E-ACEA5F783643}"/>
                </a:ext>
              </a:extLst>
            </p:cNvPr>
            <p:cNvSpPr/>
            <p:nvPr/>
          </p:nvSpPr>
          <p:spPr>
            <a:xfrm>
              <a:off x="7459608" y="5106131"/>
              <a:ext cx="3119489" cy="674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/>
                <a:t>L = 1cm, </a:t>
              </a:r>
              <a:r>
                <a:rPr lang="el-GR" sz="1600" dirty="0"/>
                <a:t>ν</a:t>
              </a:r>
              <a:r>
                <a:rPr lang="en-US" sz="1600" dirty="0"/>
                <a:t> = 2, </a:t>
              </a:r>
              <a:r>
                <a:rPr lang="el-GR" sz="1600" dirty="0"/>
                <a:t>Δ</a:t>
              </a:r>
              <a:r>
                <a:rPr lang="en-US" sz="1600" dirty="0"/>
                <a:t>x = 0.01cm</a:t>
              </a:r>
              <a:br>
                <a:rPr lang="en-US" sz="1600" dirty="0"/>
              </a:br>
              <a:r>
                <a:rPr lang="el-GR" sz="1600" dirty="0"/>
                <a:t>Σ</a:t>
              </a:r>
              <a:r>
                <a:rPr lang="en-US" sz="1600" baseline="-25000" dirty="0"/>
                <a:t>cap</a:t>
              </a:r>
              <a:r>
                <a:rPr lang="en-US" sz="1600" dirty="0"/>
                <a:t> = </a:t>
              </a:r>
              <a:r>
                <a:rPr lang="el-GR" sz="1600" dirty="0"/>
                <a:t>Σ</a:t>
              </a:r>
              <a:r>
                <a:rPr lang="en-US" sz="1600" baseline="-25000" dirty="0"/>
                <a:t>scat</a:t>
              </a:r>
              <a:r>
                <a:rPr lang="en-US" sz="1600" dirty="0"/>
                <a:t> = </a:t>
              </a:r>
              <a:r>
                <a:rPr lang="el-GR" sz="1600" dirty="0"/>
                <a:t>Σ</a:t>
              </a:r>
              <a:r>
                <a:rPr lang="en-US" sz="1600" baseline="-25000" dirty="0" err="1"/>
                <a:t>fis</a:t>
              </a:r>
              <a:r>
                <a:rPr lang="en-US" sz="1600" dirty="0"/>
                <a:t> = 1/3</a:t>
              </a:r>
              <a:r>
                <a:rPr lang="en-US" sz="1400" dirty="0"/>
                <a:t>cm</a:t>
              </a:r>
              <a:r>
                <a:rPr lang="en-US" sz="1400" baseline="30000" dirty="0"/>
                <a:t>-1</a:t>
              </a:r>
              <a:endParaRPr lang="en-US" sz="1600" baseline="30000" dirty="0"/>
            </a:p>
          </p:txBody>
        </p:sp>
      </p:grpSp>
      <p:sp>
        <p:nvSpPr>
          <p:cNvPr id="13" name="AutoShape 2" descr="sflux.png">
            <a:extLst>
              <a:ext uri="{FF2B5EF4-FFF2-40B4-BE49-F238E27FC236}">
                <a16:creationId xmlns:a16="http://schemas.microsoft.com/office/drawing/2014/main" id="{589821BA-AFDC-401E-A117-80C3E9E8D4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A3EEA6-3E8C-48F7-9174-2E73250B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85369"/>
            <a:ext cx="5361222" cy="40209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578C52-0401-45FA-9BD7-73898D551A43}"/>
              </a:ext>
            </a:extLst>
          </p:cNvPr>
          <p:cNvSpPr/>
          <p:nvPr/>
        </p:nvSpPr>
        <p:spPr>
          <a:xfrm>
            <a:off x="7694341" y="1038773"/>
            <a:ext cx="2542479" cy="400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24EC-3B75-4434-994D-078263E5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Performance: CPU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E8103E-894D-4480-974D-8969A8E2E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032112"/>
              </p:ext>
            </p:extLst>
          </p:nvPr>
        </p:nvGraphicFramePr>
        <p:xfrm>
          <a:off x="428546" y="2534711"/>
          <a:ext cx="11425239" cy="3051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13">
                  <a:extLst>
                    <a:ext uri="{9D8B030D-6E8A-4147-A177-3AD203B41FA5}">
                      <a16:colId xmlns:a16="http://schemas.microsoft.com/office/drawing/2014/main" val="3407348740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3422275064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2547271611"/>
                    </a:ext>
                  </a:extLst>
                </a:gridCol>
              </a:tblGrid>
              <a:tr h="8716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of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 Time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Time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00059"/>
                  </a:ext>
                </a:extLst>
              </a:tr>
              <a:tr h="5370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Pure Python*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70216"/>
                  </a:ext>
                </a:extLst>
              </a:tr>
              <a:tr h="53702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threading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38575"/>
                  </a:ext>
                </a:extLst>
              </a:tr>
              <a:tr h="55316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PyOmp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94531"/>
                  </a:ext>
                </a:extLst>
              </a:tr>
              <a:tr h="55316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PyKokkos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000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D0EA45-2346-4067-8860-7A62CCA617C7}"/>
              </a:ext>
            </a:extLst>
          </p:cNvPr>
          <p:cNvSpPr txBox="1"/>
          <p:nvPr/>
        </p:nvSpPr>
        <p:spPr>
          <a:xfrm>
            <a:off x="788048" y="1192375"/>
            <a:ext cx="110657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Integration test problem: L = 1cm, </a:t>
            </a:r>
            <a:r>
              <a:rPr lang="en-US" sz="2400" dirty="0" err="1">
                <a:ea typeface="+mn-lt"/>
                <a:cs typeface="+mn-lt"/>
              </a:rPr>
              <a:t>Δx</a:t>
            </a:r>
            <a:r>
              <a:rPr lang="en-US" sz="2400" dirty="0">
                <a:ea typeface="+mn-lt"/>
                <a:cs typeface="+mn-lt"/>
              </a:rPr>
              <a:t> = 0.01cm,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f</a:t>
            </a:r>
            <a:r>
              <a:rPr lang="en-US" sz="2400" baseline="-250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=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c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s</a:t>
            </a:r>
            <a:r>
              <a:rPr lang="en-US" sz="2400" dirty="0">
                <a:ea typeface="+mn-lt"/>
                <a:cs typeface="+mn-lt"/>
              </a:rPr>
              <a:t> = 1/3 cm</a:t>
            </a:r>
            <a:r>
              <a:rPr lang="en-US" sz="2400" baseline="30000" dirty="0">
                <a:ea typeface="+mn-lt"/>
                <a:cs typeface="+mn-lt"/>
              </a:rPr>
              <a:t>-1</a:t>
            </a:r>
            <a:r>
              <a:rPr lang="en-US" sz="2400" dirty="0">
                <a:ea typeface="+mn-lt"/>
                <a:cs typeface="+mn-lt"/>
              </a:rPr>
              <a:t>, ν = 2, vacuum boundary conditions on LHS and RHS w</a:t>
            </a:r>
            <a:r>
              <a:rPr lang="en-US" sz="2400" dirty="0">
                <a:cs typeface="Calibri"/>
              </a:rPr>
              <a:t>/ 1 × 10</a:t>
            </a:r>
            <a:r>
              <a:rPr lang="en-US" sz="2400" baseline="30000" dirty="0">
                <a:cs typeface="Calibri"/>
              </a:rPr>
              <a:t>8 </a:t>
            </a:r>
            <a:r>
              <a:rPr lang="en-US" sz="2400" dirty="0">
                <a:cs typeface="Calibri"/>
              </a:rPr>
              <a:t>Initial particles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FEC59-AB66-49A2-B7AA-CF8F9D8A9602}"/>
              </a:ext>
            </a:extLst>
          </p:cNvPr>
          <p:cNvSpPr txBox="1"/>
          <p:nvPr/>
        </p:nvSpPr>
        <p:spPr>
          <a:xfrm>
            <a:off x="428546" y="5616111"/>
            <a:ext cx="106664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16 threads on an </a:t>
            </a:r>
            <a:r>
              <a:rPr lang="en-US" dirty="0">
                <a:ea typeface="+mn-lt"/>
                <a:cs typeface="+mn-lt"/>
              </a:rPr>
              <a:t>i7-10875H CPU</a:t>
            </a:r>
          </a:p>
          <a:p>
            <a:r>
              <a:rPr lang="en-US" dirty="0">
                <a:ea typeface="+mn-lt"/>
                <a:cs typeface="+mn-lt"/>
              </a:rPr>
              <a:t>*one thread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7D0C4-65B6-4B18-BF2E-2E6C8C9B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18B9-DB18-4614-9355-815E9EBA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Performance: GPU 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E22238-AEFC-415A-B15F-FF1A1B20E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132452"/>
              </p:ext>
            </p:extLst>
          </p:nvPr>
        </p:nvGraphicFramePr>
        <p:xfrm>
          <a:off x="402771" y="2862126"/>
          <a:ext cx="11425239" cy="243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13">
                  <a:extLst>
                    <a:ext uri="{9D8B030D-6E8A-4147-A177-3AD203B41FA5}">
                      <a16:colId xmlns:a16="http://schemas.microsoft.com/office/drawing/2014/main" val="3407348740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3422275064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2547271611"/>
                    </a:ext>
                  </a:extLst>
                </a:gridCol>
              </a:tblGrid>
              <a:tr h="6667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of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 Time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Time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00059"/>
                  </a:ext>
                </a:extLst>
              </a:tr>
              <a:tr h="59037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94531"/>
                  </a:ext>
                </a:extLst>
              </a:tr>
              <a:tr h="59037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PyKokkos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00073"/>
                  </a:ext>
                </a:extLst>
              </a:tr>
              <a:tr h="59037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HCGL (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PyCUDA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8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7AAA36-932C-4345-95AE-674B4E79B35D}"/>
              </a:ext>
            </a:extLst>
          </p:cNvPr>
          <p:cNvSpPr txBox="1"/>
          <p:nvPr/>
        </p:nvSpPr>
        <p:spPr>
          <a:xfrm>
            <a:off x="402771" y="5358886"/>
            <a:ext cx="10666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single GPU (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NVIDIA TeslaV100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 1530MHz w/ 16GB) on 1 Lassen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179C8-1668-437F-B6AE-FF970136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125C3-A092-4B3E-A990-766DCA4932A4}"/>
              </a:ext>
            </a:extLst>
          </p:cNvPr>
          <p:cNvSpPr txBox="1"/>
          <p:nvPr/>
        </p:nvSpPr>
        <p:spPr>
          <a:xfrm>
            <a:off x="750695" y="1252140"/>
            <a:ext cx="111030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Integration test problem: L = 1cm, </a:t>
            </a:r>
            <a:r>
              <a:rPr lang="en-US" sz="2400" dirty="0" err="1">
                <a:ea typeface="+mn-lt"/>
                <a:cs typeface="+mn-lt"/>
              </a:rPr>
              <a:t>Δx</a:t>
            </a:r>
            <a:r>
              <a:rPr lang="en-US" sz="2400" dirty="0">
                <a:ea typeface="+mn-lt"/>
                <a:cs typeface="+mn-lt"/>
              </a:rPr>
              <a:t> = 0.01cm,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f</a:t>
            </a:r>
            <a:r>
              <a:rPr lang="en-US" sz="2400" baseline="-250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=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c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s</a:t>
            </a:r>
            <a:r>
              <a:rPr lang="en-US" sz="2400" dirty="0">
                <a:ea typeface="+mn-lt"/>
                <a:cs typeface="+mn-lt"/>
              </a:rPr>
              <a:t> = 1/3 cm</a:t>
            </a:r>
            <a:r>
              <a:rPr lang="en-US" sz="2400" baseline="30000" dirty="0">
                <a:ea typeface="+mn-lt"/>
                <a:cs typeface="+mn-lt"/>
              </a:rPr>
              <a:t>-1</a:t>
            </a:r>
            <a:r>
              <a:rPr lang="en-US" sz="2400" dirty="0">
                <a:ea typeface="+mn-lt"/>
                <a:cs typeface="+mn-lt"/>
              </a:rPr>
              <a:t>, ν = 2,  vacuum boundary conditions on LHS and RHS w</a:t>
            </a:r>
            <a:r>
              <a:rPr lang="en-US" sz="2400" dirty="0">
                <a:cs typeface="Calibri"/>
              </a:rPr>
              <a:t>/ 1 × 10</a:t>
            </a:r>
            <a:r>
              <a:rPr lang="en-US" sz="2400" baseline="30000" dirty="0">
                <a:cs typeface="Calibri"/>
              </a:rPr>
              <a:t>8 </a:t>
            </a:r>
            <a:r>
              <a:rPr lang="en-US" sz="2400" dirty="0">
                <a:cs typeface="Calibri"/>
              </a:rPr>
              <a:t>Initial particles</a:t>
            </a:r>
          </a:p>
        </p:txBody>
      </p:sp>
    </p:spTree>
    <p:extLst>
      <p:ext uri="{BB962C8B-B14F-4D97-AF65-F5344CB8AC3E}">
        <p14:creationId xmlns:p14="http://schemas.microsoft.com/office/powerpoint/2010/main" val="113657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E6FC-D004-4E74-9553-E6A16B94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22264-5F0D-40D7-B50D-B2A16179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165-0495-4365-912A-5AEFE39A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Difficulty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DBE8-B73F-4C40-9562-4559CB3E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11426372" cy="5143224"/>
          </a:xfrm>
        </p:spPr>
        <p:txBody>
          <a:bodyPr>
            <a:normAutofit/>
          </a:bodyPr>
          <a:lstStyle/>
          <a:p>
            <a:r>
              <a:rPr lang="en-US" sz="2800" dirty="0" err="1"/>
              <a:t>Numba</a:t>
            </a:r>
            <a:r>
              <a:rPr lang="en-US" sz="2800" dirty="0"/>
              <a:t> is simple</a:t>
            </a:r>
            <a:br>
              <a:rPr lang="en-US" sz="2500" dirty="0"/>
            </a:br>
            <a:endParaRPr lang="en-US" sz="2500" dirty="0"/>
          </a:p>
          <a:p>
            <a:r>
              <a:rPr lang="en-US" sz="2800" dirty="0" err="1"/>
              <a:t>Pykokkos</a:t>
            </a:r>
            <a:r>
              <a:rPr lang="en-US" sz="2800" dirty="0"/>
              <a:t> is more difficult</a:t>
            </a:r>
            <a:br>
              <a:rPr lang="en-US" sz="2500" dirty="0"/>
            </a:br>
            <a:endParaRPr lang="en-US" sz="2500" dirty="0"/>
          </a:p>
          <a:p>
            <a:r>
              <a:rPr lang="en-US" sz="2800" dirty="0"/>
              <a:t>HCGL is very difficult but more performant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F3B49-12B8-4956-8FB0-56534791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1D586-EAF8-4590-8CE5-1B83D144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57" y="4473334"/>
            <a:ext cx="6070060" cy="1634247"/>
          </a:xfrm>
          <a:prstGeom prst="rect">
            <a:avLst/>
          </a:prstGeom>
        </p:spPr>
      </p:pic>
      <p:pic>
        <p:nvPicPr>
          <p:cNvPr id="1026" name="Picture 2" descr="https://lh6.googleusercontent.com/E9uA05ae9yN-v-Opu4wgY4zs4LW68qCMGCeE7wotoq8LtZM7iW0wF8Ebc2fTHT3iT1AFN-sGOhY3Zs0aOP6PBKcbrxRNHFOR782_nXAxQ7-1S27y-gZei-m5z2VJO8VALbccwilrROtwIcxSnxPHyw">
            <a:extLst>
              <a:ext uri="{FF2B5EF4-FFF2-40B4-BE49-F238E27FC236}">
                <a16:creationId xmlns:a16="http://schemas.microsoft.com/office/drawing/2014/main" id="{42B90CD9-ECBB-49CD-A44C-0722B835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88" y="1112067"/>
            <a:ext cx="284988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B4D69-A152-4B73-9A34-249AA3BA9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351" y="4299974"/>
            <a:ext cx="2708154" cy="19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0C1B-BE30-4AD3-B1D1-C54A5EA1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E150-E004-457D-BDAA-FAB84F69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Ease of use inversely proportional to max performance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method is very performant! (relative to Python)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Diminishing returns for more difficult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340FC-DC35-4D2E-BB07-2B10C37F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4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FD9B-01DE-48C3-8ED3-0C0946CC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AAD9-4A4E-4D20-92B0-47669971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Complete transient tally implementation for all methods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Test deployment on new hardware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Implement testbed in C++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Implement </a:t>
            </a:r>
            <a:r>
              <a:rPr lang="en-US" sz="2800" dirty="0" err="1"/>
              <a:t>Numba</a:t>
            </a:r>
            <a:r>
              <a:rPr lang="en-US" sz="2800" dirty="0"/>
              <a:t> on MC/DC to accelerate pure Python code and gain </a:t>
            </a:r>
            <a:r>
              <a:rPr lang="en-US" sz="2800" i="1" dirty="0"/>
              <a:t>fine grain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0C9F5-3A14-4D20-97EB-C3B4F7FD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D580-E0EC-2B27-3AA4-15590984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8019-9051-2090-F4A3-187131FF2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Special thanks to: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Ilham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Variansyah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/>
              <a:t>Aaron Reynolds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 err="1"/>
              <a:t>CEMeNT</a:t>
            </a:r>
            <a:r>
              <a:rPr lang="en-US" sz="2800" dirty="0"/>
              <a:t> Team and Associated Folks!</a:t>
            </a:r>
          </a:p>
          <a:p>
            <a:pPr lvl="1"/>
            <a:endParaRPr lang="en-US" sz="2500" dirty="0"/>
          </a:p>
          <a:p>
            <a:pPr marL="342900" lvl="1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C543-41E9-45A5-BE80-5B4BF32E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C52D-E9EE-4E26-9B1B-1EDCFC0E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181D07-48F5-4D0B-8776-E82C1F95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0D96-94E9-4163-8665-1C66E711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546A-1653-480B-B31E-577EDC27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11426372" cy="5158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[1] </a:t>
            </a:r>
            <a:r>
              <a:rPr lang="en-US" sz="2000" dirty="0" err="1"/>
              <a:t>Ganapol</a:t>
            </a:r>
            <a:r>
              <a:rPr lang="en-US" sz="2000" dirty="0"/>
              <a:t> B.D., Baker, R. S., Dahl, J. A., &amp; </a:t>
            </a:r>
            <a:r>
              <a:rPr lang="en-US" sz="2000" dirty="0" err="1"/>
              <a:t>Alcouffe</a:t>
            </a:r>
            <a:r>
              <a:rPr lang="en-US" sz="2000" dirty="0"/>
              <a:t>, R. E. (2001). Homogeneous Infinite Media Time-Dependent Analytical Benchmarks. </a:t>
            </a:r>
            <a:r>
              <a:rPr lang="en-US" sz="2000" i="1" dirty="0"/>
              <a:t>International Meeting on Mathematical Methods for Nuclear Applications</a:t>
            </a:r>
            <a:r>
              <a:rPr lang="en-US" sz="2000" dirty="0"/>
              <a:t>, </a:t>
            </a:r>
            <a:r>
              <a:rPr lang="en-US" sz="2000" i="1" dirty="0"/>
              <a:t>836</a:t>
            </a:r>
            <a:r>
              <a:rPr lang="en-US" sz="2000" dirty="0"/>
              <a:t>(December), 1–4.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[2] </a:t>
            </a:r>
            <a:r>
              <a:rPr lang="en-US" sz="2000" dirty="0" err="1"/>
              <a:t>Awar</a:t>
            </a:r>
            <a:r>
              <a:rPr lang="en-US" sz="2000" dirty="0"/>
              <a:t>, N. Al, Zhu, S., Biros, G., &amp; </a:t>
            </a:r>
            <a:r>
              <a:rPr lang="en-US" sz="2000" dirty="0" err="1"/>
              <a:t>Gligoric</a:t>
            </a:r>
            <a:r>
              <a:rPr lang="en-US" sz="2000" dirty="0"/>
              <a:t>, M. (2021). A performance portability framework for python. </a:t>
            </a:r>
            <a:r>
              <a:rPr lang="en-US" sz="2000" i="1" dirty="0"/>
              <a:t>Proceedings of the International Conference on Supercomputing</a:t>
            </a:r>
            <a:r>
              <a:rPr lang="en-US" sz="2000" dirty="0"/>
              <a:t>, 467–478. </a:t>
            </a:r>
            <a:r>
              <a:rPr lang="en-US" sz="2000" dirty="0">
                <a:hlinkClick r:id="rId2"/>
              </a:rPr>
              <a:t>https://doi.org/10.1145/3447818.3460376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[3] </a:t>
            </a:r>
            <a:r>
              <a:rPr lang="en-US" sz="2000" dirty="0"/>
              <a:t>Lam, S. K., </a:t>
            </a:r>
            <a:r>
              <a:rPr lang="en-US" sz="2000" dirty="0" err="1"/>
              <a:t>Pitrou</a:t>
            </a:r>
            <a:r>
              <a:rPr lang="en-US" sz="2000" dirty="0"/>
              <a:t>, A., &amp; Seibert, S. (2015). </a:t>
            </a:r>
            <a:r>
              <a:rPr lang="en-US" sz="2000" dirty="0" err="1"/>
              <a:t>Numba</a:t>
            </a:r>
            <a:r>
              <a:rPr lang="en-US" sz="2000" dirty="0"/>
              <a:t>: A LLVM-Based Python JIT Compiler. </a:t>
            </a:r>
            <a:r>
              <a:rPr lang="en-US" sz="2000" i="1" dirty="0"/>
              <a:t>Proceedings of the Second Workshop on the LLVM Compiler Infrastructure in HPC</a:t>
            </a:r>
            <a:r>
              <a:rPr lang="en-US" sz="2000" dirty="0"/>
              <a:t>. </a:t>
            </a:r>
            <a:r>
              <a:rPr lang="en-US" sz="2000" dirty="0">
                <a:hlinkClick r:id="rId3"/>
              </a:rPr>
              <a:t>https://doi.org/10.1145/2833157.2833162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[4]</a:t>
            </a:r>
            <a:r>
              <a:rPr lang="en-US" sz="2000" dirty="0"/>
              <a:t> T. G. Mattson, T. A. Anderson, G. </a:t>
            </a:r>
            <a:r>
              <a:rPr lang="en-US" sz="2000" dirty="0" err="1"/>
              <a:t>Georgakoudis</a:t>
            </a:r>
            <a:r>
              <a:rPr lang="en-US" sz="2000" dirty="0"/>
              <a:t>, K. </a:t>
            </a:r>
            <a:r>
              <a:rPr lang="en-US" sz="2000" dirty="0" err="1"/>
              <a:t>Hinsen</a:t>
            </a:r>
            <a:r>
              <a:rPr lang="en-US" sz="2000" dirty="0"/>
              <a:t>, and A. Dubey, “</a:t>
            </a:r>
            <a:r>
              <a:rPr lang="en-US" sz="2000" dirty="0" err="1"/>
              <a:t>PyOMP</a:t>
            </a:r>
            <a:r>
              <a:rPr lang="en-US" sz="2000" dirty="0"/>
              <a:t>: Multithreaded Parallel Programming in Python,” </a:t>
            </a:r>
            <a:r>
              <a:rPr lang="en-US" sz="2000" i="1" dirty="0" err="1"/>
              <a:t>Comput</a:t>
            </a:r>
            <a:r>
              <a:rPr lang="en-US" sz="2000" i="1" dirty="0"/>
              <a:t>. Sci. Eng.</a:t>
            </a:r>
            <a:r>
              <a:rPr lang="en-US" sz="2000" dirty="0"/>
              <a:t>, vol. 23, no. 6, pp. 77–80, Nov. 2021, </a:t>
            </a:r>
            <a:r>
              <a:rPr lang="en-US" sz="2000" dirty="0" err="1"/>
              <a:t>doi</a:t>
            </a:r>
            <a:r>
              <a:rPr lang="en-US" sz="2000" dirty="0"/>
              <a:t>: 10.1109/MCSE.2021.3128806.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[5] </a:t>
            </a:r>
            <a:r>
              <a:rPr lang="en-US" sz="2000" dirty="0" err="1"/>
              <a:t>Witherden</a:t>
            </a:r>
            <a:r>
              <a:rPr lang="en-US" sz="2000" dirty="0"/>
              <a:t>, F. D., Farrington, A. M., &amp; Vincent, P. E. (2014). </a:t>
            </a:r>
            <a:r>
              <a:rPr lang="en-US" sz="2000" dirty="0" err="1"/>
              <a:t>PyFR</a:t>
            </a:r>
            <a:r>
              <a:rPr lang="en-US" sz="2000" dirty="0"/>
              <a:t>: An open source framework for solving advection-diffusion type problems on streaming architectures using the flux reconstruction approach. </a:t>
            </a:r>
            <a:r>
              <a:rPr lang="en-US" sz="2000" i="1" dirty="0"/>
              <a:t>Computer Physics Communications</a:t>
            </a:r>
            <a:r>
              <a:rPr lang="en-US" sz="2000" dirty="0"/>
              <a:t>, </a:t>
            </a:r>
            <a:r>
              <a:rPr lang="en-US" sz="2000" i="1" dirty="0"/>
              <a:t>185</a:t>
            </a:r>
            <a:r>
              <a:rPr lang="en-US" sz="2000" dirty="0"/>
              <a:t>(11), 3028–3040. </a:t>
            </a:r>
            <a:r>
              <a:rPr lang="en-US" sz="2000" dirty="0">
                <a:hlinkClick r:id="rId4"/>
              </a:rPr>
              <a:t>https://doi.org/10.1016/j.cpc.2014.07.011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[6] </a:t>
            </a:r>
            <a:r>
              <a:rPr lang="en-US" sz="2000" dirty="0" err="1"/>
              <a:t>Witherden</a:t>
            </a:r>
            <a:r>
              <a:rPr lang="en-US" sz="2000" dirty="0"/>
              <a:t>, F. (2021). Python at </a:t>
            </a:r>
            <a:r>
              <a:rPr lang="en-US" sz="2000" dirty="0" err="1"/>
              <a:t>petascale</a:t>
            </a:r>
            <a:r>
              <a:rPr lang="en-US" sz="2000" dirty="0"/>
              <a:t> with </a:t>
            </a:r>
            <a:r>
              <a:rPr lang="en-US" sz="2000" dirty="0" err="1"/>
              <a:t>PyFR</a:t>
            </a:r>
            <a:r>
              <a:rPr lang="en-US" sz="2000" dirty="0"/>
              <a:t> or: how I learned to stop worrying and love the snake. </a:t>
            </a:r>
            <a:r>
              <a:rPr lang="en-US" sz="2000" i="1" dirty="0"/>
              <a:t>Computing in Science &amp; Engineering</a:t>
            </a:r>
            <a:r>
              <a:rPr lang="en-US" sz="2000" dirty="0"/>
              <a:t>, </a:t>
            </a:r>
            <a:r>
              <a:rPr lang="en-US" sz="2000" i="1" dirty="0"/>
              <a:t>9615</a:t>
            </a:r>
            <a:r>
              <a:rPr lang="en-US" sz="2000" dirty="0"/>
              <a:t>(c), 1–1. </a:t>
            </a:r>
            <a:r>
              <a:rPr lang="en-US" sz="2000" dirty="0">
                <a:hlinkClick r:id="rId5"/>
              </a:rPr>
              <a:t>https://doi.org/10.1109/mcse.2021.3080126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86D8-54D7-4F86-B20E-3838B42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E6FC-D004-4E74-9553-E6A16B94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Backmatter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D213-94B5-46CC-960C-776B2D45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6AA1-FFF3-4EBB-80DE-06E0FD77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653"/>
            <a:ext cx="10580915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Event-Based MC Transport 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46B75-B964-2FCC-40CF-C1D48CE5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22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7DC111-985C-ACC6-14D9-92FEFA7213F3}"/>
              </a:ext>
            </a:extLst>
          </p:cNvPr>
          <p:cNvGrpSpPr/>
          <p:nvPr/>
        </p:nvGrpSpPr>
        <p:grpSpPr>
          <a:xfrm>
            <a:off x="842856" y="1103825"/>
            <a:ext cx="9738059" cy="5435088"/>
            <a:chOff x="842856" y="1103825"/>
            <a:chExt cx="9738059" cy="54350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F76D94-7443-5A8C-A98A-55257D136D51}"/>
                </a:ext>
              </a:extLst>
            </p:cNvPr>
            <p:cNvSpPr/>
            <p:nvPr/>
          </p:nvSpPr>
          <p:spPr>
            <a:xfrm>
              <a:off x="2960906" y="1103825"/>
              <a:ext cx="2118049" cy="9004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Advance till collision (surface tracking)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CA667F-97A7-5EA8-E870-8B72BCDF4616}"/>
                </a:ext>
              </a:extLst>
            </p:cNvPr>
            <p:cNvSpPr/>
            <p:nvPr/>
          </p:nvSpPr>
          <p:spPr>
            <a:xfrm>
              <a:off x="5809857" y="1103825"/>
              <a:ext cx="2118049" cy="9004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Still in space and time?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BAE63C-39E6-4D97-EB3E-A7444F00BEAC}"/>
                </a:ext>
              </a:extLst>
            </p:cNvPr>
            <p:cNvSpPr/>
            <p:nvPr/>
          </p:nvSpPr>
          <p:spPr>
            <a:xfrm>
              <a:off x="8462866" y="1103825"/>
              <a:ext cx="2118049" cy="9004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Sample event</a:t>
              </a: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1328D526-C5FD-92C7-1599-8A0DB711C16F}"/>
                </a:ext>
              </a:extLst>
            </p:cNvPr>
            <p:cNvSpPr/>
            <p:nvPr/>
          </p:nvSpPr>
          <p:spPr>
            <a:xfrm>
              <a:off x="5809856" y="2473774"/>
              <a:ext cx="2118049" cy="1296955"/>
            </a:xfrm>
            <a:prstGeom prst="flowChartDecision">
              <a:avLst/>
            </a:prstGeom>
            <a:solidFill>
              <a:srgbClr val="D2A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Event Type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6B3141-9D5B-5A12-11F0-0A683F9B5EE3}"/>
                </a:ext>
              </a:extLst>
            </p:cNvPr>
            <p:cNvSpPr/>
            <p:nvPr/>
          </p:nvSpPr>
          <p:spPr>
            <a:xfrm>
              <a:off x="2960905" y="4149808"/>
              <a:ext cx="2118049" cy="9004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Scatter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7BC0FA-40BC-A521-D7FA-36B1582D3A39}"/>
                </a:ext>
              </a:extLst>
            </p:cNvPr>
            <p:cNvSpPr/>
            <p:nvPr/>
          </p:nvSpPr>
          <p:spPr>
            <a:xfrm>
              <a:off x="5809854" y="4149808"/>
              <a:ext cx="2118049" cy="9004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Add fissions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286F23-1561-ECED-034D-FB3960D40D2F}"/>
                </a:ext>
              </a:extLst>
            </p:cNvPr>
            <p:cNvSpPr/>
            <p:nvPr/>
          </p:nvSpPr>
          <p:spPr>
            <a:xfrm>
              <a:off x="8462865" y="4149808"/>
              <a:ext cx="2118049" cy="9004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Capture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6B5148-B3B0-3FEB-EF1F-2842727676F0}"/>
                </a:ext>
              </a:extLst>
            </p:cNvPr>
            <p:cNvSpPr/>
            <p:nvPr/>
          </p:nvSpPr>
          <p:spPr>
            <a:xfrm>
              <a:off x="5809855" y="5638509"/>
              <a:ext cx="2118049" cy="90040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Cleanup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44258B-FC97-02C7-4025-CA3B261FDC7A}"/>
                </a:ext>
              </a:extLst>
            </p:cNvPr>
            <p:cNvSpPr/>
            <p:nvPr/>
          </p:nvSpPr>
          <p:spPr>
            <a:xfrm>
              <a:off x="842856" y="5638509"/>
              <a:ext cx="2118049" cy="9004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Population control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497BC-DA78-B67F-305F-4D6F9749C38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078955" y="1554027"/>
              <a:ext cx="73090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DBA7D1-8F7A-01D3-F3EC-ECAB12954F2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927906" y="1554027"/>
              <a:ext cx="5349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864FF1E4-D5F5-481E-E6FD-882E51C2332F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7960614" y="912496"/>
              <a:ext cx="469545" cy="265301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3A278B-BDAF-54B4-D194-E701648260D4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868879" y="3770729"/>
              <a:ext cx="2" cy="3790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ED07616-15AD-331E-2A5F-13E621D4F228}"/>
                </a:ext>
              </a:extLst>
            </p:cNvPr>
            <p:cNvCxnSpPr>
              <a:stCxn id="9" idx="1"/>
              <a:endCxn id="10" idx="0"/>
            </p:cNvCxnSpPr>
            <p:nvPr/>
          </p:nvCxnSpPr>
          <p:spPr>
            <a:xfrm rot="10800000" flipV="1">
              <a:off x="4019930" y="3122252"/>
              <a:ext cx="1789926" cy="102755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200ABD9-525D-A747-47B3-CCDA2C387DA0}"/>
                </a:ext>
              </a:extLst>
            </p:cNvPr>
            <p:cNvCxnSpPr>
              <a:stCxn id="9" idx="3"/>
              <a:endCxn id="12" idx="0"/>
            </p:cNvCxnSpPr>
            <p:nvPr/>
          </p:nvCxnSpPr>
          <p:spPr>
            <a:xfrm>
              <a:off x="7927905" y="3122252"/>
              <a:ext cx="1593985" cy="102755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B3B9131-5122-177E-8589-46730E2E5E48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6868879" y="5050212"/>
              <a:ext cx="1" cy="5882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68E7F04-1275-83CA-703F-15E1AB3AB65F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rot="16200000" flipH="1">
              <a:off x="5150257" y="3919885"/>
              <a:ext cx="588297" cy="284895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598DA68-A9EF-4D7D-A965-BD0ABCD514C6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rot="5400000">
              <a:off x="7901237" y="4017855"/>
              <a:ext cx="588297" cy="265301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E912BB-1815-D0FB-8766-E41B62628FC4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>
              <a:off x="2960905" y="6088711"/>
              <a:ext cx="284895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FA802C-B918-93E5-A6AA-A2A1FF68A49E}"/>
                </a:ext>
              </a:extLst>
            </p:cNvPr>
            <p:cNvCxnSpPr>
              <a:stCxn id="14" idx="0"/>
              <a:endCxn id="6" idx="1"/>
            </p:cNvCxnSpPr>
            <p:nvPr/>
          </p:nvCxnSpPr>
          <p:spPr>
            <a:xfrm rot="5400000" flipH="1" flipV="1">
              <a:off x="389152" y="3066756"/>
              <a:ext cx="4084482" cy="105902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3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A5FA-A056-48C0-8227-40A65E49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Acceleration Techniques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C16C-59DF-481D-A393-64070303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/>
              <a:t>Cython</a:t>
            </a:r>
            <a:r>
              <a:rPr lang="en-US" sz="2800" dirty="0"/>
              <a:t> (able to use C++ standard parallelism)</a:t>
            </a:r>
          </a:p>
          <a:p>
            <a:pPr>
              <a:lnSpc>
                <a:spcPct val="100000"/>
              </a:lnSpc>
            </a:pPr>
            <a:r>
              <a:rPr lang="en-US" sz="2800" dirty="0" err="1"/>
              <a:t>PyCUDA</a:t>
            </a:r>
            <a:r>
              <a:rPr lang="en-US" sz="2800" dirty="0"/>
              <a:t> and </a:t>
            </a:r>
            <a:r>
              <a:rPr lang="en-US" sz="2800" dirty="0" err="1"/>
              <a:t>PyOpenCL</a:t>
            </a:r>
            <a:r>
              <a:rPr lang="en-US" sz="2800" dirty="0"/>
              <a:t> (used but not directly)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MPI4Py (Does not accelerate code, only runs more of it)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Python CUDA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Pure </a:t>
            </a:r>
            <a:r>
              <a:rPr lang="en-US" sz="2800" dirty="0" err="1"/>
              <a:t>Numba</a:t>
            </a:r>
            <a:r>
              <a:rPr lang="en-US" sz="2800" dirty="0"/>
              <a:t> / SciPy implementations (C under the hood)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Build your 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8B3A-B344-4498-A148-A3229B87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3ACF-2BB7-47C9-9CA0-8D256874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Planed Explorations within MC/DC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086B-BFAB-43B6-A224-C0EDD53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Fully transient Monte Carlo</a:t>
            </a:r>
          </a:p>
          <a:p>
            <a:r>
              <a:rPr lang="en-US" sz="2800" dirty="0"/>
              <a:t>Intrusive UQ </a:t>
            </a:r>
          </a:p>
          <a:p>
            <a:r>
              <a:rPr lang="en-US" sz="2800" dirty="0"/>
              <a:t>Dynamic Quasi Monte Carlo</a:t>
            </a:r>
          </a:p>
          <a:p>
            <a:r>
              <a:rPr lang="en-US" sz="2800" dirty="0"/>
              <a:t>Dynamic Weight Windows</a:t>
            </a:r>
          </a:p>
          <a:p>
            <a:r>
              <a:rPr lang="en-US" sz="2800" dirty="0"/>
              <a:t>Population Control Methods</a:t>
            </a:r>
          </a:p>
          <a:p>
            <a:r>
              <a:rPr lang="en-US" sz="2800" dirty="0"/>
              <a:t>Python Based Parallelization</a:t>
            </a:r>
          </a:p>
          <a:p>
            <a:r>
              <a:rPr lang="en-US" sz="2800" dirty="0"/>
              <a:t>Asynchronous GPU scheduling</a:t>
            </a:r>
          </a:p>
          <a:p>
            <a:r>
              <a:rPr lang="en-US" sz="2800" dirty="0"/>
              <a:t>Machine Learning MPI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C6CF6-1AF7-4857-BAC9-9217D69B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76A4-1442-46F0-BE60-4D47A419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Development Path of MC/DC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2BE7D-6A42-4833-B0C4-41B0864240C5}"/>
              </a:ext>
            </a:extLst>
          </p:cNvPr>
          <p:cNvSpPr/>
          <p:nvPr/>
        </p:nvSpPr>
        <p:spPr>
          <a:xfrm>
            <a:off x="612397" y="1474619"/>
            <a:ext cx="10580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Numba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issues in MC/DC</a:t>
            </a:r>
          </a:p>
          <a:p>
            <a:pPr marL="914400" lvl="1" indent="-458788">
              <a:lnSpc>
                <a:spcPct val="100000"/>
              </a:lnSpc>
              <a:buClr>
                <a:schemeClr val="tx1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JITClass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structured array</a:t>
            </a:r>
          </a:p>
          <a:p>
            <a:pPr marL="914400" lvl="1" indent="-458788">
              <a:lnSpc>
                <a:spcPct val="100000"/>
              </a:lnSpc>
              <a:buClr>
                <a:schemeClr val="tx1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 and memory profiling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Write event-based MC/DC (pure Python + MPI4Py)</a:t>
            </a:r>
          </a:p>
          <a:p>
            <a:pPr marL="914400" lvl="1" indent="-458788">
              <a:lnSpc>
                <a:spcPct val="100000"/>
              </a:lnSpc>
              <a:buClr>
                <a:schemeClr val="tx1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Reuse and exploit existing MC/DC (history-based) modules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Python decorator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Integrate findings from MC/DC-TNT</a:t>
            </a:r>
          </a:p>
          <a:p>
            <a:pPr marL="914400" lvl="1" indent="-458788">
              <a:lnSpc>
                <a:spcPct val="100000"/>
              </a:lnSpc>
              <a:buClr>
                <a:schemeClr val="tx1"/>
              </a:buClr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PyKokkos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PyOMP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Mako templating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DB1D8-CA79-4D71-A2EA-B4B327C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BAAF-3FF7-FED9-CABE-C1A37F3B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AVURV Benchmark </a:t>
            </a:r>
            <a:r>
              <a:rPr lang="en-US" dirty="0" err="1"/>
              <a:t>Descirption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E09946-19C5-12AB-E64D-57774E81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7" y="2382143"/>
            <a:ext cx="10793331" cy="10860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5ADA6-C4AC-A674-7581-9F308A7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F7551-3E89-61A9-F461-386EF5056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5" y="4638752"/>
            <a:ext cx="11641175" cy="838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25DD7D-13B7-87B8-5419-DE15C51CE09A}"/>
              </a:ext>
            </a:extLst>
          </p:cNvPr>
          <p:cNvSpPr txBox="1"/>
          <p:nvPr/>
        </p:nvSpPr>
        <p:spPr>
          <a:xfrm>
            <a:off x="560469" y="1380931"/>
            <a:ext cx="631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simulate fission by having c&gt;1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2CC79-CC38-96EB-07C7-D3FDA8E6DE09}"/>
              </a:ext>
            </a:extLst>
          </p:cNvPr>
          <p:cNvSpPr txBox="1"/>
          <p:nvPr/>
        </p:nvSpPr>
        <p:spPr>
          <a:xfrm>
            <a:off x="671804" y="3946137"/>
            <a:ext cx="631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NTE with initial source</a:t>
            </a:r>
          </a:p>
        </p:txBody>
      </p:sp>
    </p:spTree>
    <p:extLst>
      <p:ext uri="{BB962C8B-B14F-4D97-AF65-F5344CB8AC3E}">
        <p14:creationId xmlns:p14="http://schemas.microsoft.com/office/powerpoint/2010/main" val="3578275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23ED-A821-44C1-839D-E1999A5C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Science Python &amp; HPC: Bigger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7739-E085-4857-B910-62FB553E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241817"/>
            <a:ext cx="11426372" cy="4408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Enables rapid methods development for complex systems [7]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Off the shelf codes for science applications available [8]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There </a:t>
            </a:r>
            <a:r>
              <a:rPr lang="en-US" sz="2800" b="1" i="1" dirty="0"/>
              <a:t>is</a:t>
            </a:r>
            <a:r>
              <a:rPr lang="en-US" sz="2800" dirty="0"/>
              <a:t> a trade off in performance in benchmarks [9]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 rich environment or high productivity in science [10]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Allows nuclear folks to better interface with other fields!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 alleviate the need for C++ testbeds as initial performance analysis of methods can be examined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2CB4-294E-4C32-B104-8FD53EC2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F5F2D-6858-4ACD-9989-3908F8EB75FD}"/>
              </a:ext>
            </a:extLst>
          </p:cNvPr>
          <p:cNvSpPr/>
          <p:nvPr/>
        </p:nvSpPr>
        <p:spPr>
          <a:xfrm>
            <a:off x="507620" y="5222439"/>
            <a:ext cx="10648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[7] </a:t>
            </a:r>
            <a:r>
              <a:rPr lang="en-US" sz="1200" dirty="0"/>
              <a:t>Barba, L. A., Klockner, A., Ramachandran, P., &amp; Thomas, R. (2021). Scientific Computing With Python on High-Performance Heterogeneous Systems. </a:t>
            </a:r>
            <a:r>
              <a:rPr lang="en-US" sz="1200" i="1" dirty="0"/>
              <a:t>Computing in Science &amp; Engineering</a:t>
            </a:r>
            <a:r>
              <a:rPr lang="en-US" sz="1200" dirty="0"/>
              <a:t>. https://doi.org/10.1109/MCSE.2021.3088549</a:t>
            </a:r>
          </a:p>
          <a:p>
            <a:r>
              <a:rPr lang="en-US" sz="1200" b="1" dirty="0"/>
              <a:t>[8] </a:t>
            </a:r>
            <a:r>
              <a:rPr lang="en-US" sz="1200" dirty="0"/>
              <a:t>Bogdan </a:t>
            </a:r>
            <a:r>
              <a:rPr lang="en-US" sz="1200" dirty="0" err="1"/>
              <a:t>Opanchuk</a:t>
            </a:r>
            <a:r>
              <a:rPr lang="en-US" sz="1200" dirty="0"/>
              <a:t>, Daniel </a:t>
            </a:r>
            <a:r>
              <a:rPr lang="en-US" sz="1200" dirty="0" err="1"/>
              <a:t>Ringwalt</a:t>
            </a:r>
            <a:r>
              <a:rPr lang="en-US" sz="1200" dirty="0"/>
              <a:t>, Lev E. </a:t>
            </a:r>
            <a:r>
              <a:rPr lang="en-US" sz="1200" dirty="0" err="1"/>
              <a:t>Givon</a:t>
            </a:r>
            <a:r>
              <a:rPr lang="en-US" sz="1200" dirty="0"/>
              <a:t>, &amp; </a:t>
            </a:r>
            <a:r>
              <a:rPr lang="en-US" sz="1200" dirty="0" err="1"/>
              <a:t>SyamGadde</a:t>
            </a:r>
            <a:r>
              <a:rPr lang="en-US" sz="1200" dirty="0"/>
              <a:t>. (2021). </a:t>
            </a:r>
            <a:r>
              <a:rPr lang="en-US" sz="1200" i="1" dirty="0" err="1"/>
              <a:t>Reikna</a:t>
            </a:r>
            <a:r>
              <a:rPr lang="en-US" sz="1200" dirty="0"/>
              <a:t>(0.7.4). </a:t>
            </a:r>
            <a:r>
              <a:rPr lang="en-US" sz="1200" dirty="0">
                <a:hlinkClick r:id="rId2"/>
              </a:rPr>
              <a:t>http://reikna.publicfields.net/en/latest/</a:t>
            </a:r>
            <a:endParaRPr lang="en-US" sz="1200" dirty="0"/>
          </a:p>
          <a:p>
            <a:r>
              <a:rPr lang="en-US" sz="1200" b="1" dirty="0"/>
              <a:t>[9] </a:t>
            </a:r>
            <a:r>
              <a:rPr lang="en-US" sz="1200" dirty="0"/>
              <a:t>Oden, L. (2020). Lessons learned from comparing C-CUDA and Python-</a:t>
            </a:r>
            <a:r>
              <a:rPr lang="en-US" sz="1200" dirty="0" err="1"/>
              <a:t>Numbafor</a:t>
            </a:r>
            <a:r>
              <a:rPr lang="en-US" sz="1200" dirty="0"/>
              <a:t> GPU-Computing. </a:t>
            </a:r>
            <a:r>
              <a:rPr lang="en-US" sz="1200" i="1" dirty="0"/>
              <a:t>Proceedings -2020 28th </a:t>
            </a:r>
            <a:r>
              <a:rPr lang="en-US" sz="1200" i="1" dirty="0" err="1"/>
              <a:t>Euromicro</a:t>
            </a:r>
            <a:r>
              <a:rPr lang="en-US" sz="1200" i="1" dirty="0"/>
              <a:t> International Conference on Parallel, Distributed and Network-Based Processing, PDP 2020</a:t>
            </a:r>
            <a:r>
              <a:rPr lang="en-US" sz="1200" dirty="0"/>
              <a:t>, 216–223. </a:t>
            </a:r>
            <a:r>
              <a:rPr lang="en-US" sz="1200" dirty="0">
                <a:hlinkClick r:id="rId3"/>
              </a:rPr>
              <a:t>https://doi.org/10.1109/PDP50117.2020.00041</a:t>
            </a:r>
            <a:endParaRPr lang="en-US" sz="1200" dirty="0"/>
          </a:p>
          <a:p>
            <a:r>
              <a:rPr lang="en-US" sz="1200" b="1" dirty="0"/>
              <a:t>[10] </a:t>
            </a:r>
            <a:r>
              <a:rPr lang="en-US" sz="1200" dirty="0"/>
              <a:t>L. A. Barba, "The Python/</a:t>
            </a:r>
            <a:r>
              <a:rPr lang="en-US" sz="1200" dirty="0" err="1"/>
              <a:t>Jupyter</a:t>
            </a:r>
            <a:r>
              <a:rPr lang="en-US" sz="1200" dirty="0"/>
              <a:t> Ecosystem: Today’s Problem-Solving Environment for Computational Science," in Computing in Science &amp; Engineering, vol. 23, no. 3, pp. 5-9, 1 May-June 2021, </a:t>
            </a:r>
            <a:r>
              <a:rPr lang="en-US" sz="1200" dirty="0" err="1"/>
              <a:t>doi</a:t>
            </a:r>
            <a:r>
              <a:rPr lang="en-US" sz="1200" dirty="0"/>
              <a:t>: 10.1109/MCSE.2021.3074693.</a:t>
            </a:r>
          </a:p>
        </p:txBody>
      </p:sp>
    </p:spTree>
    <p:extLst>
      <p:ext uri="{BB962C8B-B14F-4D97-AF65-F5344CB8AC3E}">
        <p14:creationId xmlns:p14="http://schemas.microsoft.com/office/powerpoint/2010/main" val="264866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10D5-F3E9-488A-B4A4-79FAD6A0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MC/DC: Monte Carlo / Dynamic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AB357-77C7-462B-AB4F-D54E7D5F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5" y="3988910"/>
            <a:ext cx="5785831" cy="3071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DD09B-0FDB-4765-B727-F4E1DEF02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55" y="2748012"/>
            <a:ext cx="5093776" cy="3820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C6A95-8360-4F22-A492-1A84CF23392B}"/>
              </a:ext>
            </a:extLst>
          </p:cNvPr>
          <p:cNvSpPr txBox="1"/>
          <p:nvPr/>
        </p:nvSpPr>
        <p:spPr>
          <a:xfrm>
            <a:off x="7205381" y="6261984"/>
            <a:ext cx="416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Kobyashi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Problem: Image courtesy Ilham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Variansyah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2726E-39AD-43CA-A944-7299E553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443" y="936438"/>
            <a:ext cx="2068909" cy="23790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F5EA1-DA48-4929-B505-5F3DD4A4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36F2-8AF7-4462-8A3C-B85BE68E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6610425" cy="4408261"/>
          </a:xfrm>
        </p:spPr>
        <p:txBody>
          <a:bodyPr>
            <a:normAutofit/>
          </a:bodyPr>
          <a:lstStyle/>
          <a:p>
            <a:r>
              <a:rPr lang="en-US" sz="2800" dirty="0"/>
              <a:t>Dynamic neutron transport solver made for rapid methods exploration at high performance computing and exa-scale</a:t>
            </a:r>
          </a:p>
          <a:p>
            <a:r>
              <a:rPr lang="en-US" sz="2800" dirty="0"/>
              <a:t>Target various hardware architectures</a:t>
            </a:r>
          </a:p>
          <a:p>
            <a:r>
              <a:rPr lang="en-US" sz="2800" dirty="0"/>
              <a:t>Written in Python</a:t>
            </a:r>
          </a:p>
        </p:txBody>
      </p:sp>
    </p:spTree>
    <p:extLst>
      <p:ext uri="{BB962C8B-B14F-4D97-AF65-F5344CB8AC3E}">
        <p14:creationId xmlns:p14="http://schemas.microsoft.com/office/powerpoint/2010/main" val="4208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821A-80AC-4F5E-B299-5B3F8F07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MC/DC–TNT: Toy Neutronics Testbed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F945-46F6-4D85-B5E2-D9DFF6CBD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9" y="1567542"/>
            <a:ext cx="5693229" cy="4408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Mono-energetic, slab-geometry, transient tallies, fission, event-based, with surface tracking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targets: Nvidia GPUs and x86 CPUs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Validated with AZURV1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895F2-57FD-47A4-98B5-37DAED0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776"/>
            <a:ext cx="2743200" cy="365125"/>
          </a:xfrm>
        </p:spPr>
        <p:txBody>
          <a:bodyPr/>
          <a:lstStyle/>
          <a:p>
            <a:fld id="{A7B37A42-1143-48FC-B4BA-4801294DBEED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CC900-BFC6-484E-84C2-3E4E0C7FCDFE}"/>
              </a:ext>
            </a:extLst>
          </p:cNvPr>
          <p:cNvGrpSpPr/>
          <p:nvPr/>
        </p:nvGrpSpPr>
        <p:grpSpPr>
          <a:xfrm>
            <a:off x="6330051" y="4795638"/>
            <a:ext cx="5127171" cy="1264108"/>
            <a:chOff x="6330051" y="4795638"/>
            <a:chExt cx="5127171" cy="1264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4616A0-6E05-45E8-BF1A-E7CD749B3550}"/>
                </a:ext>
              </a:extLst>
            </p:cNvPr>
            <p:cNvSpPr/>
            <p:nvPr/>
          </p:nvSpPr>
          <p:spPr>
            <a:xfrm>
              <a:off x="6694722" y="4797909"/>
              <a:ext cx="4408715" cy="1261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D088FD-A2A5-4268-B17E-9A76D661A6BE}"/>
                </a:ext>
              </a:extLst>
            </p:cNvPr>
            <p:cNvSpPr/>
            <p:nvPr/>
          </p:nvSpPr>
          <p:spPr>
            <a:xfrm>
              <a:off x="6330051" y="4797909"/>
              <a:ext cx="359228" cy="12618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Vacuum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79DF8-ADA7-4ACE-BCDF-6CFEDF17D70D}"/>
                </a:ext>
              </a:extLst>
            </p:cNvPr>
            <p:cNvSpPr/>
            <p:nvPr/>
          </p:nvSpPr>
          <p:spPr>
            <a:xfrm>
              <a:off x="11097994" y="4795638"/>
              <a:ext cx="359228" cy="12618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Vacuum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35DC5D-CD0B-466C-B722-08E820AAAD1E}"/>
                </a:ext>
              </a:extLst>
            </p:cNvPr>
            <p:cNvSpPr/>
            <p:nvPr/>
          </p:nvSpPr>
          <p:spPr>
            <a:xfrm>
              <a:off x="6689279" y="5172206"/>
              <a:ext cx="41801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L = 40cm, </a:t>
              </a: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ν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 = 2.3, </a:t>
              </a: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x = 0.49cm</a:t>
              </a:r>
              <a:b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Σ</a:t>
              </a:r>
              <a:r>
                <a:rPr lang="en-US" sz="17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cap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Σ</a:t>
              </a:r>
              <a:r>
                <a:rPr lang="en-US" sz="17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scat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Σ</a:t>
              </a:r>
              <a:r>
                <a:rPr lang="en-US" sz="17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fis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 = 1/3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cm</a:t>
              </a:r>
              <a:r>
                <a:rPr lang="en-US" sz="15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17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14B8-FD06-4649-B537-D0CF16A1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51" y="1070241"/>
            <a:ext cx="5099131" cy="33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62D2-3DDA-43F3-B2B6-463CEF26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MC/DC–TNT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313C-13B3-48C5-8B0A-538CBF6F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9" y="1344516"/>
            <a:ext cx="5853064" cy="4408261"/>
          </a:xfrm>
        </p:spPr>
        <p:txBody>
          <a:bodyPr>
            <a:normAutofit/>
          </a:bodyPr>
          <a:lstStyle/>
          <a:p>
            <a:r>
              <a:rPr lang="en-US" sz="2800" dirty="0"/>
              <a:t> Modularity in mind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10 accelerated functions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>
                <a:latin typeface="Consolas" panose="020B0609020204030204" pitchFamily="49" charset="0"/>
              </a:rPr>
              <a:t>Advance</a:t>
            </a:r>
            <a:r>
              <a:rPr lang="en-US" sz="2800" dirty="0"/>
              <a:t> implemented on hardware target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C760-D746-4DEE-8B5A-182ED087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0D6378-BBDF-447B-A4D8-851D95665A35}"/>
              </a:ext>
            </a:extLst>
          </p:cNvPr>
          <p:cNvSpPr txBox="1">
            <a:spLocks/>
          </p:cNvSpPr>
          <p:nvPr/>
        </p:nvSpPr>
        <p:spPr>
          <a:xfrm>
            <a:off x="7402020" y="1344516"/>
            <a:ext cx="4236136" cy="440826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mcdc_tnt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├── </a:t>
            </a:r>
            <a:r>
              <a:rPr lang="en-US" dirty="0" err="1">
                <a:latin typeface="Consolas" panose="020B0609020204030204" pitchFamily="49" charset="0"/>
              </a:rPr>
              <a:t>numba_kernels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│   ├── </a:t>
            </a:r>
            <a:r>
              <a:rPr lang="en-US" dirty="0" err="1">
                <a:latin typeface="Consolas" panose="020B0609020204030204" pitchFamily="49" charset="0"/>
              </a:rPr>
              <a:t>cpu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|   ├── </a:t>
            </a:r>
            <a:r>
              <a:rPr lang="en-US" dirty="0" err="1">
                <a:latin typeface="Consolas" panose="020B0609020204030204" pitchFamily="49" charset="0"/>
              </a:rPr>
              <a:t>pyopenmp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│   └── </a:t>
            </a:r>
            <a:r>
              <a:rPr lang="en-US" dirty="0" err="1">
                <a:latin typeface="Consolas" panose="020B0609020204030204" pitchFamily="49" charset="0"/>
              </a:rPr>
              <a:t>cuda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├── </a:t>
            </a:r>
            <a:r>
              <a:rPr lang="en-US" dirty="0" err="1">
                <a:latin typeface="Consolas" panose="020B0609020204030204" pitchFamily="49" charset="0"/>
              </a:rPr>
              <a:t>pk_kernels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├── </a:t>
            </a:r>
            <a:r>
              <a:rPr lang="en-US" dirty="0" err="1">
                <a:latin typeface="Consolas" panose="020B0609020204030204" pitchFamily="49" charset="0"/>
              </a:rPr>
              <a:t>hcgl_kernels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└── </a:t>
            </a:r>
            <a:r>
              <a:rPr lang="en-US" dirty="0" err="1">
                <a:latin typeface="Consolas" panose="020B0609020204030204" pitchFamily="49" charset="0"/>
              </a:rPr>
              <a:t>pure_py_kernels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B954F-3CA3-4357-9760-9A935719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9" y="4247784"/>
            <a:ext cx="5384112" cy="19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A062-C133-4F35-9ECD-3C955638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Acceleration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CAE14-CDB2-4A20-A091-C00C4C7F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1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4FB-83A8-463C-B64F-5A99D13A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Heterogeneous Targeting: Python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E329-FC43-4BA5-A01D-443C64B9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4052992" cy="4408261"/>
          </a:xfrm>
        </p:spPr>
        <p:txBody>
          <a:bodyPr>
            <a:normAutofit/>
          </a:bodyPr>
          <a:lstStyle/>
          <a:p>
            <a:r>
              <a:rPr lang="en-US" sz="2800" dirty="0"/>
              <a:t>Python serves as glue code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Native Python modules used produce and just-in-time (JIT) schemes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Can target multiple architecture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70BFF-908A-4F5E-99AA-28769C30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87" y="1787625"/>
            <a:ext cx="7224835" cy="3282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F07D2-1F9D-465E-AD29-6CDDBD5F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3F5D-19F4-4173-9EFF-4D6E8FB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PyKokkos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2EC2-5EA7-412D-829C-F327B5EE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313" y="1779535"/>
            <a:ext cx="4851155" cy="4408261"/>
          </a:xfrm>
        </p:spPr>
        <p:txBody>
          <a:bodyPr>
            <a:normAutofit/>
          </a:bodyPr>
          <a:lstStyle/>
          <a:p>
            <a:r>
              <a:rPr lang="en-US" sz="2800" dirty="0"/>
              <a:t>Python library that implements parts of </a:t>
            </a:r>
            <a:r>
              <a:rPr lang="en-US" sz="2800" dirty="0" err="1"/>
              <a:t>Kokkos</a:t>
            </a:r>
            <a:r>
              <a:rPr lang="en-US" sz="2800" dirty="0"/>
              <a:t> Portability framework [2]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Brand new and under active development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Currently building out HIP functionality</a:t>
            </a:r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D4A72C45-3B7D-420E-8F3B-1D6955A6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2" y="1779535"/>
            <a:ext cx="6296521" cy="41575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B6737-3E3E-434F-85FA-28BCE618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F78C4-BCEB-4D5E-B429-DB6DC17A4FA3}"/>
              </a:ext>
            </a:extLst>
          </p:cNvPr>
          <p:cNvSpPr/>
          <p:nvPr/>
        </p:nvSpPr>
        <p:spPr>
          <a:xfrm>
            <a:off x="3713356" y="2133600"/>
            <a:ext cx="2671401" cy="1700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6AA0-4092-4379-BD37-D71EC90D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Numba</a:t>
            </a:r>
            <a:r>
              <a:rPr lang="en-US" dirty="0"/>
              <a:t> +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E978-2A45-48FE-88E0-B21E2A0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567542"/>
            <a:ext cx="5546549" cy="4972743"/>
          </a:xfrm>
        </p:spPr>
        <p:txBody>
          <a:bodyPr>
            <a:normAutofit/>
          </a:bodyPr>
          <a:lstStyle/>
          <a:p>
            <a:r>
              <a:rPr lang="en-US" sz="2800" dirty="0"/>
              <a:t>Converts Python code then implements the LLVM </a:t>
            </a:r>
            <a:br>
              <a:rPr lang="en-US" sz="2800" dirty="0"/>
            </a:br>
            <a:r>
              <a:rPr lang="en-US" sz="2800" dirty="0"/>
              <a:t>compiler [3]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Industry support and active development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Often operates on pure Python code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Experimental full implementation of OpenMP [4]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68FA0-08FD-4608-9FD9-ECC77C3B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40" y="1571684"/>
            <a:ext cx="6070060" cy="163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CBBB6-1B32-4FF0-B92D-978540B1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1" y="3717427"/>
            <a:ext cx="4590820" cy="24451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DEE9-5696-473D-A7C2-89362710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ement_orange_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55A11"/>
      </a:accent1>
      <a:accent2>
        <a:srgbClr val="FAEFEA"/>
      </a:accent2>
      <a:accent3>
        <a:srgbClr val="757070"/>
      </a:accent3>
      <a:accent4>
        <a:srgbClr val="C55A11"/>
      </a:accent4>
      <a:accent5>
        <a:srgbClr val="C55A11"/>
      </a:accent5>
      <a:accent6>
        <a:srgbClr val="C55A1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ent_orange_theme" id="{FB7C661A-3F36-401C-90DC-3C1ADCCD91FE}" vid="{C8073B22-F2E6-4040-BC5C-9922886DA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</TotalTime>
  <Words>1518</Words>
  <Application>Microsoft Office PowerPoint</Application>
  <PresentationFormat>Widescreen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cement_orange_theme</vt:lpstr>
      <vt:lpstr>Hardware Code Generation Techniques for Accelerating Python</vt:lpstr>
      <vt:lpstr>Introduction</vt:lpstr>
      <vt:lpstr>MC/DC: Monte Carlo / Dynamic Code</vt:lpstr>
      <vt:lpstr>MC/DC–TNT: Toy Neutronics Testbed</vt:lpstr>
      <vt:lpstr>MC/DC–TNT</vt:lpstr>
      <vt:lpstr>Methods of Acceleration</vt:lpstr>
      <vt:lpstr>Heterogeneous Targeting: Python Glue</vt:lpstr>
      <vt:lpstr>PyKokkos</vt:lpstr>
      <vt:lpstr>Numba + CUDA</vt:lpstr>
      <vt:lpstr>HCGL and Mako Templating Engine</vt:lpstr>
      <vt:lpstr>Results</vt:lpstr>
      <vt:lpstr>Runtime Test Problem</vt:lpstr>
      <vt:lpstr>Performance: CPU</vt:lpstr>
      <vt:lpstr>Performance: GPU Implementation</vt:lpstr>
      <vt:lpstr>Conclusions and Future Work</vt:lpstr>
      <vt:lpstr>Difficulty of Implementation</vt:lpstr>
      <vt:lpstr>Performance</vt:lpstr>
      <vt:lpstr>Future Work</vt:lpstr>
      <vt:lpstr>Acknowledgments</vt:lpstr>
      <vt:lpstr>Citations</vt:lpstr>
      <vt:lpstr>Backmatter Slides</vt:lpstr>
      <vt:lpstr>Event-Based MC Transport Flow Chart</vt:lpstr>
      <vt:lpstr>Other Acceleration Techniques in Python</vt:lpstr>
      <vt:lpstr>Planed Explorations within MC/DC</vt:lpstr>
      <vt:lpstr>Future Development Path of MC/DC</vt:lpstr>
      <vt:lpstr>AVURV Benchmark Descirption</vt:lpstr>
      <vt:lpstr>Science Python &amp; HPC: Bigger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Morgan</dc:creator>
  <cp:lastModifiedBy>Jackson Morgan</cp:lastModifiedBy>
  <cp:revision>62</cp:revision>
  <dcterms:created xsi:type="dcterms:W3CDTF">2021-09-09T14:45:18Z</dcterms:created>
  <dcterms:modified xsi:type="dcterms:W3CDTF">2022-06-14T16:17:45Z</dcterms:modified>
</cp:coreProperties>
</file>