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3"/>
  </p:notesMasterIdLst>
  <p:sldIdLst>
    <p:sldId id="256" r:id="rId5"/>
    <p:sldId id="258" r:id="rId6"/>
    <p:sldId id="295" r:id="rId7"/>
    <p:sldId id="298" r:id="rId8"/>
    <p:sldId id="307" r:id="rId9"/>
    <p:sldId id="303" r:id="rId10"/>
    <p:sldId id="302" r:id="rId11"/>
    <p:sldId id="296" r:id="rId12"/>
    <p:sldId id="305" r:id="rId13"/>
    <p:sldId id="306" r:id="rId14"/>
    <p:sldId id="304" r:id="rId15"/>
    <p:sldId id="299" r:id="rId16"/>
    <p:sldId id="263" r:id="rId17"/>
    <p:sldId id="277" r:id="rId18"/>
    <p:sldId id="291" r:id="rId19"/>
    <p:sldId id="294" r:id="rId20"/>
    <p:sldId id="260" r:id="rId21"/>
    <p:sldId id="264" r:id="rId22"/>
    <p:sldId id="266" r:id="rId23"/>
    <p:sldId id="267" r:id="rId24"/>
    <p:sldId id="268" r:id="rId25"/>
    <p:sldId id="261" r:id="rId26"/>
    <p:sldId id="292" r:id="rId27"/>
    <p:sldId id="269" r:id="rId28"/>
    <p:sldId id="278" r:id="rId29"/>
    <p:sldId id="282" r:id="rId30"/>
    <p:sldId id="271" r:id="rId31"/>
    <p:sldId id="272" r:id="rId32"/>
    <p:sldId id="273" r:id="rId33"/>
    <p:sldId id="288" r:id="rId34"/>
    <p:sldId id="274" r:id="rId35"/>
    <p:sldId id="262" r:id="rId36"/>
    <p:sldId id="301" r:id="rId37"/>
    <p:sldId id="276" r:id="rId38"/>
    <p:sldId id="281" r:id="rId39"/>
    <p:sldId id="289" r:id="rId40"/>
    <p:sldId id="293" r:id="rId41"/>
    <p:sldId id="283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rgan, Jackson Porter" initials="MJP" lastIdx="1" clrIdx="0">
    <p:extLst>
      <p:ext uri="{19B8F6BF-5375-455C-9EA6-DF929625EA0E}">
        <p15:presenceInfo xmlns:p15="http://schemas.microsoft.com/office/powerpoint/2012/main" userId="S-1-5-21-227797476-3123050593-1671726609-100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C7FF"/>
    <a:srgbClr val="D2A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723C5E-1C91-42C0-84C2-007814C2F7A7}" v="548" dt="2022-07-11T16:23:10.6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3DFAF-06DC-43B1-BBC9-0429973D07E9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CBC21-0F44-41F4-8EF4-24A9392FA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86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778A2-FB36-46F2-B168-A33C39653CA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0681" y="304800"/>
            <a:ext cx="11590638" cy="1625599"/>
          </a:xfrm>
          <a:solidFill>
            <a:schemeClr val="accent4"/>
          </a:solidFill>
          <a:effectLst>
            <a:outerShdw blurRad="50800" dist="1143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tIns="274320" anchor="t" anchorCtr="0"/>
          <a:lstStyle>
            <a:lvl1pPr algn="ctr"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Insert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9E545-A6BD-4536-BBFE-65E9FE74001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191725"/>
            <a:ext cx="9144000" cy="430887"/>
          </a:xfrm>
        </p:spPr>
        <p:txBody>
          <a:bodyPr>
            <a:noAutofit/>
          </a:bodyPr>
          <a:lstStyle>
            <a:lvl1pPr marL="0" indent="0" algn="ctr">
              <a:buNone/>
              <a:defRPr sz="2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Insert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196CB-6216-429D-BB7C-14107F75A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7A42-1143-48FC-B4BA-4801294DB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4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A19A1-7C50-429F-9DB9-DD723957CD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002631"/>
            <a:ext cx="10515600" cy="2852737"/>
          </a:xfrm>
        </p:spPr>
        <p:txBody>
          <a:bodyPr anchor="ctr" anchorCtr="0">
            <a:normAutofit/>
          </a:bodyPr>
          <a:lstStyle>
            <a:lvl1pPr algn="ctr">
              <a:defRPr sz="6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Insert Section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D028F-DF11-4FD0-9D50-FE5B71922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7A42-1143-48FC-B4BA-4801294DBEE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C32E37-2259-4F74-B282-F52D4433E186}"/>
              </a:ext>
            </a:extLst>
          </p:cNvPr>
          <p:cNvSpPr txBox="1"/>
          <p:nvPr userDrawn="1"/>
        </p:nvSpPr>
        <p:spPr>
          <a:xfrm>
            <a:off x="10886586" y="116930"/>
            <a:ext cx="1033272" cy="50292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05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453A51-6449-4702-A542-6016DBB73DAA}"/>
              </a:ext>
            </a:extLst>
          </p:cNvPr>
          <p:cNvSpPr/>
          <p:nvPr userDrawn="1"/>
        </p:nvSpPr>
        <p:spPr>
          <a:xfrm>
            <a:off x="9982200" y="0"/>
            <a:ext cx="2209800" cy="6810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3A4FBF-BCAE-478D-967E-F0E642ADD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0580915" cy="681036"/>
          </a:xfrm>
          <a:ln>
            <a:solidFill>
              <a:schemeClr val="accent2"/>
            </a:solidFill>
          </a:ln>
        </p:spPr>
        <p:txBody>
          <a:bodyPr tIns="640080" bIns="548640">
            <a:normAutofit/>
          </a:bodyPr>
          <a:lstStyle>
            <a:lvl1pPr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B7D56-9E7F-47D3-905A-E5B7ADF18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71" y="1567542"/>
            <a:ext cx="11426372" cy="4408261"/>
          </a:xfrm>
        </p:spPr>
        <p:txBody>
          <a:bodyPr bIns="0"/>
          <a:lstStyle>
            <a:lvl1pPr>
              <a:buClr>
                <a:schemeClr val="accent1"/>
              </a:buCl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accent1"/>
              </a:buCl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accent1"/>
              </a:buCl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chemeClr val="accent1"/>
              </a:buCl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1"/>
              </a:buCl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19AA8-179D-4C2E-B5EC-50A1FA49B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7A42-1143-48FC-B4BA-4801294DBE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EEB3A4-C5AA-4F32-B179-3144AB2D7971}"/>
              </a:ext>
            </a:extLst>
          </p:cNvPr>
          <p:cNvSpPr txBox="1"/>
          <p:nvPr userDrawn="1"/>
        </p:nvSpPr>
        <p:spPr>
          <a:xfrm>
            <a:off x="10886586" y="116930"/>
            <a:ext cx="1033272" cy="50292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476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-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AF42BCC-F5D4-4161-A2A5-947B119B2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fld id="{A7B37A42-1143-48FC-B4BA-4801294DBE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E98441-1229-4C95-B679-8D2416EF25E5}"/>
              </a:ext>
            </a:extLst>
          </p:cNvPr>
          <p:cNvSpPr txBox="1"/>
          <p:nvPr userDrawn="1"/>
        </p:nvSpPr>
        <p:spPr>
          <a:xfrm>
            <a:off x="10886586" y="116930"/>
            <a:ext cx="1033272" cy="50292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35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92AB29-4763-446A-AA03-D1241954F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00B5C-27DD-4D40-B0F1-A64C6F1D0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470E9-06F8-42FE-8EF6-F52173CE1E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5AABF-4A2F-47B4-97B4-3F1286B9D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B8A2D-A9FC-47F9-9511-F55D6BE92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B71966A-2CC9-4C6B-B272-AC20E82FE5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793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45/2833157.2833162" TargetMode="External"/><Relationship Id="rId2" Type="http://schemas.openxmlformats.org/officeDocument/2006/relationships/hyperlink" Target="https://doi.org/10.1145/3447818.3460376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i.org/10.1109/mcse.2021.3080126" TargetMode="External"/><Relationship Id="rId4" Type="http://schemas.openxmlformats.org/officeDocument/2006/relationships/hyperlink" Target="https://doi.org/10.1016/j.cpc.2014.07.011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PDP50117.2020.00041" TargetMode="External"/><Relationship Id="rId2" Type="http://schemas.openxmlformats.org/officeDocument/2006/relationships/hyperlink" Target="http://reikna.publicfields.net/en/latest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EE399-8F82-44BE-8483-44A39F339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681" y="406400"/>
            <a:ext cx="11590638" cy="1439072"/>
          </a:xfrm>
        </p:spPr>
        <p:txBody>
          <a:bodyPr>
            <a:normAutofit/>
          </a:bodyPr>
          <a:lstStyle/>
          <a:p>
            <a:r>
              <a:rPr lang="en-US" dirty="0"/>
              <a:t>Python Development Schemes for Monte Carlo Neutronics on High Performance Computing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6E1BA5-24E1-4B64-8B0B-B47330D01D66}"/>
              </a:ext>
            </a:extLst>
          </p:cNvPr>
          <p:cNvSpPr txBox="1"/>
          <p:nvPr/>
        </p:nvSpPr>
        <p:spPr>
          <a:xfrm>
            <a:off x="300681" y="2189013"/>
            <a:ext cx="11590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Jackson P. Morgan &amp; Kyle E. Niemeyer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99EF90-A411-401F-8C14-7CDD3B1CA8B7}"/>
              </a:ext>
            </a:extLst>
          </p:cNvPr>
          <p:cNvSpPr txBox="1"/>
          <p:nvPr/>
        </p:nvSpPr>
        <p:spPr>
          <a:xfrm>
            <a:off x="2292350" y="3282061"/>
            <a:ext cx="760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Center for Exascale Monte Carlo Neutron Transport (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CEMeNT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58F4D9-1DAD-4C20-BA72-9CFFC30D09FD}"/>
              </a:ext>
            </a:extLst>
          </p:cNvPr>
          <p:cNvSpPr txBox="1"/>
          <p:nvPr/>
        </p:nvSpPr>
        <p:spPr>
          <a:xfrm>
            <a:off x="1110121" y="3609773"/>
            <a:ext cx="997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Oregon State University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76DD63-216C-4262-804C-B9493E409238}"/>
              </a:ext>
            </a:extLst>
          </p:cNvPr>
          <p:cNvSpPr txBox="1"/>
          <p:nvPr/>
        </p:nvSpPr>
        <p:spPr>
          <a:xfrm>
            <a:off x="1549400" y="4263767"/>
            <a:ext cx="909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SciPy 2022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Austin, TX</a:t>
            </a:r>
            <a:endParaRPr lang="en-US" sz="18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July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r>
              <a:rPr lang="en-US" sz="1800" b="0" i="0" u="none" strike="noStrike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, 2022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7091D53-DD57-47EB-B0AF-A2FFE7054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85107" y="5441003"/>
            <a:ext cx="2832113" cy="906857"/>
          </a:xfrm>
          <a:prstGeom prst="rect">
            <a:avLst/>
          </a:prstGeom>
        </p:spPr>
      </p:pic>
      <p:pic>
        <p:nvPicPr>
          <p:cNvPr id="11" name="Picture 10" descr="A picture containing metalware, arranged&#10;&#10;Description automatically generated">
            <a:extLst>
              <a:ext uri="{FF2B5EF4-FFF2-40B4-BE49-F238E27FC236}">
                <a16:creationId xmlns:a16="http://schemas.microsoft.com/office/drawing/2014/main" id="{D34EBB81-3764-4ECB-81A9-5AA9B27AFE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81" y="5274705"/>
            <a:ext cx="2546420" cy="123945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CC9AD06-A7D0-4EDF-8876-61CCD42035C5}"/>
              </a:ext>
            </a:extLst>
          </p:cNvPr>
          <p:cNvSpPr/>
          <p:nvPr/>
        </p:nvSpPr>
        <p:spPr>
          <a:xfrm>
            <a:off x="-270787" y="6551174"/>
            <a:ext cx="1093926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0">
              <a:buNone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This work was supported by the Center for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Exascale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Monte-Carlo Neutron Transport (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CEMeNT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) a PSAAP-III project funded by the Department of Energy, grant number: DE-NA003967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21D9884-DA4C-4EFC-B955-68E6B12BB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7A42-1143-48FC-B4BA-4801294DBEED}" type="slidenum">
              <a:rPr lang="en-US" smtClean="0"/>
              <a:t>1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5343733-9B72-46F4-86EB-9FFE584BEC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9419" y="5036102"/>
            <a:ext cx="3913162" cy="207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532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ABEFB-6345-C182-4A70-979FFCD88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Monte Carlo is Dirt Slow!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3A60E-6A84-5A19-D30E-B3A91A5C5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631" y="1473079"/>
            <a:ext cx="8846737" cy="5865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To get a decent solution we will need to do this over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C8734-B75E-5785-AD67-9D261D105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7A42-1143-48FC-B4BA-4801294DBEED}" type="slidenum">
              <a:rPr lang="en-US" smtClean="0"/>
              <a:t>10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E83CD50-066E-8703-E11A-1E38F52F1D7A}"/>
              </a:ext>
            </a:extLst>
          </p:cNvPr>
          <p:cNvSpPr txBox="1">
            <a:spLocks/>
          </p:cNvSpPr>
          <p:nvPr/>
        </p:nvSpPr>
        <p:spPr>
          <a:xfrm>
            <a:off x="1672630" y="2265122"/>
            <a:ext cx="8846737" cy="586573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 over…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EDBA164-8B20-5682-419F-E51B00102767}"/>
              </a:ext>
            </a:extLst>
          </p:cNvPr>
          <p:cNvSpPr txBox="1">
            <a:spLocks/>
          </p:cNvSpPr>
          <p:nvPr/>
        </p:nvSpPr>
        <p:spPr>
          <a:xfrm>
            <a:off x="1672629" y="2553100"/>
            <a:ext cx="8846737" cy="586573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over…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4BFDDB5-DF5C-2DC7-3C7B-EFF7C956018A}"/>
              </a:ext>
            </a:extLst>
          </p:cNvPr>
          <p:cNvSpPr txBox="1">
            <a:spLocks/>
          </p:cNvSpPr>
          <p:nvPr/>
        </p:nvSpPr>
        <p:spPr>
          <a:xfrm>
            <a:off x="5095766" y="4142494"/>
            <a:ext cx="724736" cy="586573"/>
          </a:xfrm>
          <a:prstGeom prst="rect">
            <a:avLst/>
          </a:prstGeom>
        </p:spPr>
        <p:txBody>
          <a:bodyPr vert="vert" lIns="91440" tIns="45720" rIns="91440" bIns="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dirty="0"/>
              <a:t>…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BEF54DB-1AE5-5C87-F9DF-407E56F16CEF}"/>
              </a:ext>
            </a:extLst>
          </p:cNvPr>
          <p:cNvSpPr txBox="1">
            <a:spLocks/>
          </p:cNvSpPr>
          <p:nvPr/>
        </p:nvSpPr>
        <p:spPr>
          <a:xfrm>
            <a:off x="1672628" y="2872340"/>
            <a:ext cx="8846737" cy="586573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over…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E4CCFA2-AE8D-9AF8-D292-C422013B09ED}"/>
              </a:ext>
            </a:extLst>
          </p:cNvPr>
          <p:cNvSpPr txBox="1">
            <a:spLocks/>
          </p:cNvSpPr>
          <p:nvPr/>
        </p:nvSpPr>
        <p:spPr>
          <a:xfrm>
            <a:off x="1672628" y="3160318"/>
            <a:ext cx="8846737" cy="586573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and over…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096326B-9753-EB4A-EFDE-0BE06BF6C3F4}"/>
              </a:ext>
            </a:extLst>
          </p:cNvPr>
          <p:cNvSpPr txBox="1">
            <a:spLocks/>
          </p:cNvSpPr>
          <p:nvPr/>
        </p:nvSpPr>
        <p:spPr>
          <a:xfrm>
            <a:off x="1672627" y="3479558"/>
            <a:ext cx="8846737" cy="586573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and over…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28662F7-D65E-5ED4-3DE0-9418E7506A6F}"/>
              </a:ext>
            </a:extLst>
          </p:cNvPr>
          <p:cNvSpPr txBox="1">
            <a:spLocks/>
          </p:cNvSpPr>
          <p:nvPr/>
        </p:nvSpPr>
        <p:spPr>
          <a:xfrm>
            <a:off x="1672626" y="3793489"/>
            <a:ext cx="8846737" cy="586573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and over…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CB45809-097A-1E27-D25D-0369C539FBAB}"/>
              </a:ext>
            </a:extLst>
          </p:cNvPr>
          <p:cNvSpPr txBox="1">
            <a:spLocks/>
          </p:cNvSpPr>
          <p:nvPr/>
        </p:nvSpPr>
        <p:spPr>
          <a:xfrm>
            <a:off x="5925174" y="4128065"/>
            <a:ext cx="724736" cy="586573"/>
          </a:xfrm>
          <a:prstGeom prst="rect">
            <a:avLst/>
          </a:prstGeom>
        </p:spPr>
        <p:txBody>
          <a:bodyPr vert="vert" lIns="91440" tIns="45720" rIns="91440" bIns="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9BA054-A64B-CC73-E17E-D20E9E5B962E}"/>
                  </a:ext>
                </a:extLst>
              </p:cNvPr>
              <p:cNvSpPr txBox="1"/>
              <p:nvPr/>
            </p:nvSpPr>
            <p:spPr>
              <a:xfrm>
                <a:off x="4904247" y="5007925"/>
                <a:ext cx="2189702" cy="1154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  <m:r>
                        <m:rPr>
                          <m:nor/>
                        </m:rPr>
                        <a:rPr lang="en-US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600" b="0" i="0" smtClean="0"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3600" b="0" i="0" smtClean="0"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3600" b="0" i="0" smtClean="0"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log</m:t>
                          </m:r>
                          <m:r>
                            <m:rPr>
                              <m:nor/>
                            </m:rPr>
                            <a:rPr lang="en-US" sz="3600" b="0" i="0" smtClean="0"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3600" b="0" i="0" smtClean="0"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sz="3600" b="0" i="0" smtClean="0"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9BA054-A64B-CC73-E17E-D20E9E5B9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247" y="5007925"/>
                <a:ext cx="2189702" cy="11548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043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76EC-A0FF-E136-A9F3-670D4A735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Adding Complexity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1400B-0955-EE85-FD37-76C4C667A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Other events we can add</a:t>
            </a:r>
          </a:p>
          <a:p>
            <a:pPr lvl="1"/>
            <a:r>
              <a:rPr lang="en-US" sz="2100" dirty="0"/>
              <a:t>Scattering</a:t>
            </a:r>
          </a:p>
          <a:p>
            <a:pPr lvl="1"/>
            <a:r>
              <a:rPr lang="en-US" sz="2100" dirty="0"/>
              <a:t>Fissions</a:t>
            </a:r>
            <a:br>
              <a:rPr lang="en-US" sz="2100" dirty="0"/>
            </a:br>
            <a:endParaRPr lang="en-US" sz="2100" dirty="0"/>
          </a:p>
          <a:p>
            <a:r>
              <a:rPr lang="en-US" sz="2400" dirty="0"/>
              <a:t>Other physics we can capture</a:t>
            </a:r>
          </a:p>
          <a:p>
            <a:pPr lvl="1"/>
            <a:r>
              <a:rPr lang="en-US" sz="2100" dirty="0"/>
              <a:t>Delayed neutron production</a:t>
            </a:r>
          </a:p>
          <a:p>
            <a:pPr lvl="1"/>
            <a:r>
              <a:rPr lang="en-US" sz="2100" dirty="0"/>
              <a:t>Change of material</a:t>
            </a:r>
          </a:p>
          <a:p>
            <a:pPr lvl="1"/>
            <a:r>
              <a:rPr lang="en-US" sz="2100" dirty="0"/>
              <a:t>Change of time step</a:t>
            </a:r>
          </a:p>
          <a:p>
            <a:pPr lvl="1"/>
            <a:r>
              <a:rPr lang="en-US" sz="2100" dirty="0"/>
              <a:t>Variance reduction mechanisms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126C0-119F-4D02-B691-7B0C87440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7A42-1143-48FC-B4BA-4801294DBEE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70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97F93-F3FE-8963-DA50-84A63D39D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MC/DC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09066F-5F5B-97AD-C72D-828D128E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7A42-1143-48FC-B4BA-4801294DBEE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977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A10D5-F3E9-488A-B4A4-79FAD6A06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MC/DC: Monte Carlo / Dynamic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6AB357-77C7-462B-AB4F-D54E7D5F0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65" y="3988910"/>
            <a:ext cx="5785831" cy="30712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4DD09B-0FDB-4765-B727-F4E1DEF02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555" y="2748012"/>
            <a:ext cx="5093776" cy="38203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FC6A95-8360-4F22-A492-1A84CF23392B}"/>
              </a:ext>
            </a:extLst>
          </p:cNvPr>
          <p:cNvSpPr txBox="1"/>
          <p:nvPr/>
        </p:nvSpPr>
        <p:spPr>
          <a:xfrm>
            <a:off x="7205381" y="6261984"/>
            <a:ext cx="4161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Kobyashi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Problem: Image courtesy Ilham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Variansyah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A2726E-39AD-43CA-A944-7299E5536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1443" y="936438"/>
            <a:ext cx="2068909" cy="237904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7F5EA1-DA48-4929-B505-5F3DD4A46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7A42-1143-48FC-B4BA-4801294DBEED}" type="slidenum">
              <a:rPr lang="en-US" smtClean="0"/>
              <a:t>13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E36F2-8AF7-4462-8A3C-B85BE68E7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71" y="1567542"/>
            <a:ext cx="6610425" cy="4408261"/>
          </a:xfrm>
        </p:spPr>
        <p:txBody>
          <a:bodyPr>
            <a:normAutofit/>
          </a:bodyPr>
          <a:lstStyle/>
          <a:p>
            <a:r>
              <a:rPr lang="en-US" sz="2800" dirty="0"/>
              <a:t>Dynamic neutron transport solver made for rapid methods exploration at high performance computing and exa-scale</a:t>
            </a:r>
          </a:p>
          <a:p>
            <a:r>
              <a:rPr lang="en-US" sz="2800" dirty="0"/>
              <a:t>Target various hardware architectures</a:t>
            </a:r>
          </a:p>
          <a:p>
            <a:r>
              <a:rPr lang="en-US" sz="2800" dirty="0"/>
              <a:t>Written in Python</a:t>
            </a:r>
          </a:p>
        </p:txBody>
      </p:sp>
    </p:spTree>
    <p:extLst>
      <p:ext uri="{BB962C8B-B14F-4D97-AF65-F5344CB8AC3E}">
        <p14:creationId xmlns:p14="http://schemas.microsoft.com/office/powerpoint/2010/main" val="42080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821A-80AC-4F5E-B299-5B3F8F078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MC/DC–TNT: Toy Neutronics Testbed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FF945-46F6-4D85-B5E2-D9DFF6CBD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659" y="1567542"/>
            <a:ext cx="5693229" cy="440826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Mono-energetic, slab-geometry, transient tallies, fission, event-based, with surface tracking</a:t>
            </a:r>
            <a:br>
              <a:rPr lang="en-US" sz="2800" dirty="0"/>
            </a:b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Architecture targets: Nvidia GPUs and x86 CPUs</a:t>
            </a:r>
            <a:br>
              <a:rPr lang="en-US" sz="2800" dirty="0"/>
            </a:b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Validated with analytic solutions [1]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895F2-57FD-47A4-98B5-37DAED03B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44776"/>
            <a:ext cx="2743200" cy="365125"/>
          </a:xfrm>
        </p:spPr>
        <p:txBody>
          <a:bodyPr/>
          <a:lstStyle/>
          <a:p>
            <a:fld id="{A7B37A42-1143-48FC-B4BA-4801294DBEED}" type="slidenum">
              <a:rPr lang="en-US" smtClean="0"/>
              <a:t>14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8CCC900-BFC6-484E-84C2-3E4E0C7FCDFE}"/>
              </a:ext>
            </a:extLst>
          </p:cNvPr>
          <p:cNvGrpSpPr/>
          <p:nvPr/>
        </p:nvGrpSpPr>
        <p:grpSpPr>
          <a:xfrm>
            <a:off x="6330051" y="4795638"/>
            <a:ext cx="5127171" cy="1264108"/>
            <a:chOff x="6330051" y="4795638"/>
            <a:chExt cx="5127171" cy="126410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54616A0-6E05-45E8-BF1A-E7CD749B3550}"/>
                </a:ext>
              </a:extLst>
            </p:cNvPr>
            <p:cNvSpPr/>
            <p:nvPr/>
          </p:nvSpPr>
          <p:spPr>
            <a:xfrm>
              <a:off x="6694722" y="4797909"/>
              <a:ext cx="4408715" cy="126183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2D088FD-A2A5-4268-B17E-9A76D661A6BE}"/>
                </a:ext>
              </a:extLst>
            </p:cNvPr>
            <p:cNvSpPr/>
            <p:nvPr/>
          </p:nvSpPr>
          <p:spPr>
            <a:xfrm>
              <a:off x="6330051" y="4797909"/>
              <a:ext cx="359228" cy="126183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Vacuum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F79DF8-ADA7-4ACE-BCDF-6CFEDF17D70D}"/>
                </a:ext>
              </a:extLst>
            </p:cNvPr>
            <p:cNvSpPr/>
            <p:nvPr/>
          </p:nvSpPr>
          <p:spPr>
            <a:xfrm>
              <a:off x="11097994" y="4795638"/>
              <a:ext cx="359228" cy="126183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Vacuum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35DC5D-CD0B-466C-B722-08E820AAAD1E}"/>
                </a:ext>
              </a:extLst>
            </p:cNvPr>
            <p:cNvSpPr/>
            <p:nvPr/>
          </p:nvSpPr>
          <p:spPr>
            <a:xfrm>
              <a:off x="6689279" y="5172206"/>
              <a:ext cx="4180108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en-US" sz="1700" dirty="0">
                  <a:latin typeface="Arial" panose="020B0604020202020204" pitchFamily="34" charset="0"/>
                  <a:cs typeface="Arial" panose="020B0604020202020204" pitchFamily="34" charset="0"/>
                </a:rPr>
                <a:t>L = 40cm, </a:t>
              </a:r>
              <a:r>
                <a:rPr lang="el-GR" sz="1700" dirty="0">
                  <a:latin typeface="Arial" panose="020B0604020202020204" pitchFamily="34" charset="0"/>
                  <a:cs typeface="Arial" panose="020B0604020202020204" pitchFamily="34" charset="0"/>
                </a:rPr>
                <a:t>ν</a:t>
              </a:r>
              <a:r>
                <a:rPr lang="en-US" sz="1700" dirty="0">
                  <a:latin typeface="Arial" panose="020B0604020202020204" pitchFamily="34" charset="0"/>
                  <a:cs typeface="Arial" panose="020B0604020202020204" pitchFamily="34" charset="0"/>
                </a:rPr>
                <a:t> = 2.3, </a:t>
              </a:r>
              <a:r>
                <a:rPr lang="el-GR" sz="1700" dirty="0">
                  <a:latin typeface="Arial" panose="020B0604020202020204" pitchFamily="34" charset="0"/>
                  <a:cs typeface="Arial" panose="020B0604020202020204" pitchFamily="34" charset="0"/>
                </a:rPr>
                <a:t>Δ</a:t>
              </a:r>
              <a:r>
                <a:rPr lang="en-US" sz="1700" dirty="0">
                  <a:latin typeface="Arial" panose="020B0604020202020204" pitchFamily="34" charset="0"/>
                  <a:cs typeface="Arial" panose="020B0604020202020204" pitchFamily="34" charset="0"/>
                </a:rPr>
                <a:t>x = 0.49cm</a:t>
              </a:r>
              <a:br>
                <a:rPr lang="en-US" sz="17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l-GR" sz="1700" dirty="0">
                  <a:latin typeface="Arial" panose="020B0604020202020204" pitchFamily="34" charset="0"/>
                  <a:cs typeface="Arial" panose="020B0604020202020204" pitchFamily="34" charset="0"/>
                </a:rPr>
                <a:t>Σ</a:t>
              </a:r>
              <a:r>
                <a:rPr lang="en-US" sz="17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cap</a:t>
              </a:r>
              <a:r>
                <a:rPr lang="en-US" sz="1700" dirty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l-GR" sz="1700" dirty="0">
                  <a:latin typeface="Arial" panose="020B0604020202020204" pitchFamily="34" charset="0"/>
                  <a:cs typeface="Arial" panose="020B0604020202020204" pitchFamily="34" charset="0"/>
                </a:rPr>
                <a:t>Σ</a:t>
              </a:r>
              <a:r>
                <a:rPr lang="en-US" sz="17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scat</a:t>
              </a:r>
              <a:r>
                <a:rPr lang="en-US" sz="1700" dirty="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r>
                <a:rPr lang="el-GR" sz="1700" dirty="0">
                  <a:latin typeface="Arial" panose="020B0604020202020204" pitchFamily="34" charset="0"/>
                  <a:cs typeface="Arial" panose="020B0604020202020204" pitchFamily="34" charset="0"/>
                </a:rPr>
                <a:t>Σ</a:t>
              </a:r>
              <a:r>
                <a:rPr lang="en-US" sz="1700" baseline="-25000" dirty="0" err="1">
                  <a:latin typeface="Arial" panose="020B0604020202020204" pitchFamily="34" charset="0"/>
                  <a:cs typeface="Arial" panose="020B0604020202020204" pitchFamily="34" charset="0"/>
                </a:rPr>
                <a:t>fis</a:t>
              </a:r>
              <a:r>
                <a:rPr lang="en-US" sz="1700" dirty="0">
                  <a:latin typeface="Arial" panose="020B0604020202020204" pitchFamily="34" charset="0"/>
                  <a:cs typeface="Arial" panose="020B0604020202020204" pitchFamily="34" charset="0"/>
                </a:rPr>
                <a:t> = 1/3</a:t>
              </a:r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cm</a:t>
              </a:r>
              <a:r>
                <a:rPr lang="en-US" sz="15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-1</a:t>
              </a:r>
              <a:endParaRPr lang="en-US" sz="1700" baseline="30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ADED14B8-FD06-4649-B537-D0CF16A15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051" y="1070241"/>
            <a:ext cx="5099131" cy="339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20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B62D2-3DDA-43F3-B2B6-463CEF264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MC/DC–TNT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F313C-13B3-48C5-8B0A-538CBF6FC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819" y="1344516"/>
            <a:ext cx="5853064" cy="4408261"/>
          </a:xfrm>
        </p:spPr>
        <p:txBody>
          <a:bodyPr>
            <a:normAutofit/>
          </a:bodyPr>
          <a:lstStyle/>
          <a:p>
            <a:r>
              <a:rPr lang="en-US" sz="2800" dirty="0"/>
              <a:t> Modularity in mind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10 accelerated functions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>
                <a:latin typeface="Consolas" panose="020B0609020204030204" pitchFamily="49" charset="0"/>
              </a:rPr>
              <a:t>Advance</a:t>
            </a:r>
            <a:r>
              <a:rPr lang="en-US" sz="2800" dirty="0"/>
              <a:t> implemented on hardware target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User aware kernel production (nothing off the shelf)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AC760-D746-4DEE-8B5A-182ED087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7A42-1143-48FC-B4BA-4801294DBEED}" type="slidenum">
              <a:rPr lang="en-US" smtClean="0"/>
              <a:t>15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0D6378-BBDF-447B-A4D8-851D95665A35}"/>
              </a:ext>
            </a:extLst>
          </p:cNvPr>
          <p:cNvSpPr txBox="1">
            <a:spLocks/>
          </p:cNvSpPr>
          <p:nvPr/>
        </p:nvSpPr>
        <p:spPr>
          <a:xfrm>
            <a:off x="7402020" y="1344516"/>
            <a:ext cx="4236136" cy="4408261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└── </a:t>
            </a:r>
            <a:r>
              <a:rPr lang="en-US" dirty="0" err="1">
                <a:latin typeface="Consolas" panose="020B0609020204030204" pitchFamily="49" charset="0"/>
              </a:rPr>
              <a:t>mcdc_tnt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    ├── </a:t>
            </a:r>
            <a:r>
              <a:rPr lang="en-US" dirty="0" err="1">
                <a:latin typeface="Consolas" panose="020B0609020204030204" pitchFamily="49" charset="0"/>
              </a:rPr>
              <a:t>numba_kernels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    │   ├── </a:t>
            </a:r>
            <a:r>
              <a:rPr lang="en-US" dirty="0" err="1">
                <a:latin typeface="Consolas" panose="020B0609020204030204" pitchFamily="49" charset="0"/>
              </a:rPr>
              <a:t>cpu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  |   ├── </a:t>
            </a:r>
            <a:r>
              <a:rPr lang="en-US" dirty="0" err="1">
                <a:latin typeface="Consolas" panose="020B0609020204030204" pitchFamily="49" charset="0"/>
              </a:rPr>
              <a:t>pyopenmp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    │   └── </a:t>
            </a:r>
            <a:r>
              <a:rPr lang="en-US" dirty="0" err="1">
                <a:latin typeface="Consolas" panose="020B0609020204030204" pitchFamily="49" charset="0"/>
              </a:rPr>
              <a:t>cuda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    ├── </a:t>
            </a:r>
            <a:r>
              <a:rPr lang="en-US" dirty="0" err="1">
                <a:latin typeface="Consolas" panose="020B0609020204030204" pitchFamily="49" charset="0"/>
              </a:rPr>
              <a:t>pk_kernels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    ├── </a:t>
            </a:r>
            <a:r>
              <a:rPr lang="en-US" dirty="0" err="1">
                <a:latin typeface="Consolas" panose="020B0609020204030204" pitchFamily="49" charset="0"/>
              </a:rPr>
              <a:t>hcgl_kernels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    └── </a:t>
            </a:r>
            <a:r>
              <a:rPr lang="en-US" dirty="0" err="1">
                <a:latin typeface="Consolas" panose="020B0609020204030204" pitchFamily="49" charset="0"/>
              </a:rPr>
              <a:t>pure_py_kernels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27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26AA1-FFF3-4EBB-80DE-06E0FD779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6653"/>
            <a:ext cx="10580915" cy="681036"/>
          </a:xfrm>
        </p:spPr>
        <p:txBody>
          <a:bodyPr>
            <a:normAutofit fontScale="90000"/>
          </a:bodyPr>
          <a:lstStyle/>
          <a:p>
            <a:r>
              <a:rPr lang="en-US" dirty="0"/>
              <a:t>Event-Based MC Transport Flow Chart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46B75-B964-2FCC-40CF-C1D48CE5B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7A42-1143-48FC-B4BA-4801294DBEED}" type="slidenum">
              <a:rPr lang="en-US" smtClean="0"/>
              <a:t>16</a:t>
            </a:fld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07DC111-985C-ACC6-14D9-92FEFA7213F3}"/>
              </a:ext>
            </a:extLst>
          </p:cNvPr>
          <p:cNvGrpSpPr/>
          <p:nvPr/>
        </p:nvGrpSpPr>
        <p:grpSpPr>
          <a:xfrm>
            <a:off x="842856" y="1103825"/>
            <a:ext cx="9738059" cy="5435088"/>
            <a:chOff x="842856" y="1103825"/>
            <a:chExt cx="9738059" cy="543508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8F76D94-7443-5A8C-A98A-55257D136D51}"/>
                </a:ext>
              </a:extLst>
            </p:cNvPr>
            <p:cNvSpPr/>
            <p:nvPr/>
          </p:nvSpPr>
          <p:spPr>
            <a:xfrm>
              <a:off x="2960906" y="1103825"/>
              <a:ext cx="2118049" cy="90040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Advance till collision </a:t>
              </a:r>
              <a:b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tallying in appropriate bins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3CA667F-97A7-5EA8-E870-8B72BCDF4616}"/>
                </a:ext>
              </a:extLst>
            </p:cNvPr>
            <p:cNvSpPr/>
            <p:nvPr/>
          </p:nvSpPr>
          <p:spPr>
            <a:xfrm>
              <a:off x="5809857" y="1103825"/>
              <a:ext cx="2118049" cy="9004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Still in space and time?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EBAE63C-39E6-4D97-EB3E-A7444F00BEAC}"/>
                </a:ext>
              </a:extLst>
            </p:cNvPr>
            <p:cNvSpPr/>
            <p:nvPr/>
          </p:nvSpPr>
          <p:spPr>
            <a:xfrm>
              <a:off x="8462866" y="1103825"/>
              <a:ext cx="2118049" cy="9004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Sample event</a:t>
              </a:r>
            </a:p>
          </p:txBody>
        </p:sp>
        <p:sp>
          <p:nvSpPr>
            <p:cNvPr id="9" name="Flowchart: Decision 8">
              <a:extLst>
                <a:ext uri="{FF2B5EF4-FFF2-40B4-BE49-F238E27FC236}">
                  <a16:creationId xmlns:a16="http://schemas.microsoft.com/office/drawing/2014/main" id="{1328D526-C5FD-92C7-1599-8A0DB711C16F}"/>
                </a:ext>
              </a:extLst>
            </p:cNvPr>
            <p:cNvSpPr/>
            <p:nvPr/>
          </p:nvSpPr>
          <p:spPr>
            <a:xfrm>
              <a:off x="5809856" y="2473774"/>
              <a:ext cx="2118049" cy="1296955"/>
            </a:xfrm>
            <a:prstGeom prst="flowChartDecision">
              <a:avLst/>
            </a:prstGeom>
            <a:solidFill>
              <a:srgbClr val="D2A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Event Type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A6B3141-9D5B-5A12-11F0-0A683F9B5EE3}"/>
                </a:ext>
              </a:extLst>
            </p:cNvPr>
            <p:cNvSpPr/>
            <p:nvPr/>
          </p:nvSpPr>
          <p:spPr>
            <a:xfrm>
              <a:off x="2960905" y="4149808"/>
              <a:ext cx="2118049" cy="90040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Scatter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37BC0FA-40BC-A521-D7FA-36B1582D3A39}"/>
                </a:ext>
              </a:extLst>
            </p:cNvPr>
            <p:cNvSpPr/>
            <p:nvPr/>
          </p:nvSpPr>
          <p:spPr>
            <a:xfrm>
              <a:off x="5809854" y="4149808"/>
              <a:ext cx="2118049" cy="90040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Add fissions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286F23-1561-ECED-034D-FB3960D40D2F}"/>
                </a:ext>
              </a:extLst>
            </p:cNvPr>
            <p:cNvSpPr/>
            <p:nvPr/>
          </p:nvSpPr>
          <p:spPr>
            <a:xfrm>
              <a:off x="8462865" y="4149808"/>
              <a:ext cx="2118049" cy="90040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Capture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76B5148-B3B0-3FEB-EF1F-2842727676F0}"/>
                </a:ext>
              </a:extLst>
            </p:cNvPr>
            <p:cNvSpPr/>
            <p:nvPr/>
          </p:nvSpPr>
          <p:spPr>
            <a:xfrm>
              <a:off x="5809855" y="5638509"/>
              <a:ext cx="2118049" cy="90040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Cleanup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44258B-FC97-02C7-4025-CA3B261FDC7A}"/>
                </a:ext>
              </a:extLst>
            </p:cNvPr>
            <p:cNvSpPr/>
            <p:nvPr/>
          </p:nvSpPr>
          <p:spPr>
            <a:xfrm>
              <a:off x="842856" y="5638509"/>
              <a:ext cx="2118049" cy="90040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Population control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82497BC-DA78-B67F-305F-4D6F9749C389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078955" y="1554027"/>
              <a:ext cx="73090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CDBA7D1-8F7A-01D3-F3EC-ECAB12954F29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7927906" y="1554027"/>
              <a:ext cx="53496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864FF1E4-D5F5-481E-E6FD-882E51C2332F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 rot="5400000">
              <a:off x="7960614" y="912496"/>
              <a:ext cx="469545" cy="2653010"/>
            </a:xfrm>
            <a:prstGeom prst="bentConnector3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13A278B-BDAF-54B4-D194-E701648260D4}"/>
                </a:ext>
              </a:extLst>
            </p:cNvPr>
            <p:cNvCxnSpPr>
              <a:stCxn id="9" idx="2"/>
              <a:endCxn id="11" idx="0"/>
            </p:cNvCxnSpPr>
            <p:nvPr/>
          </p:nvCxnSpPr>
          <p:spPr>
            <a:xfrm flipH="1">
              <a:off x="6868879" y="3770729"/>
              <a:ext cx="2" cy="37907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2ED07616-15AD-331E-2A5F-13E621D4F228}"/>
                </a:ext>
              </a:extLst>
            </p:cNvPr>
            <p:cNvCxnSpPr>
              <a:stCxn id="9" idx="1"/>
              <a:endCxn id="10" idx="0"/>
            </p:cNvCxnSpPr>
            <p:nvPr/>
          </p:nvCxnSpPr>
          <p:spPr>
            <a:xfrm rot="10800000" flipV="1">
              <a:off x="4019930" y="3122252"/>
              <a:ext cx="1789926" cy="1027556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1200ABD9-525D-A747-47B3-CCDA2C387DA0}"/>
                </a:ext>
              </a:extLst>
            </p:cNvPr>
            <p:cNvCxnSpPr>
              <a:stCxn id="9" idx="3"/>
              <a:endCxn id="12" idx="0"/>
            </p:cNvCxnSpPr>
            <p:nvPr/>
          </p:nvCxnSpPr>
          <p:spPr>
            <a:xfrm>
              <a:off x="7927905" y="3122252"/>
              <a:ext cx="1593985" cy="1027556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B3B9131-5122-177E-8589-46730E2E5E48}"/>
                </a:ext>
              </a:extLst>
            </p:cNvPr>
            <p:cNvCxnSpPr>
              <a:stCxn id="11" idx="2"/>
              <a:endCxn id="13" idx="0"/>
            </p:cNvCxnSpPr>
            <p:nvPr/>
          </p:nvCxnSpPr>
          <p:spPr>
            <a:xfrm>
              <a:off x="6868879" y="5050212"/>
              <a:ext cx="1" cy="58829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068E7F04-1275-83CA-703F-15E1AB3AB65F}"/>
                </a:ext>
              </a:extLst>
            </p:cNvPr>
            <p:cNvCxnSpPr>
              <a:stCxn id="10" idx="2"/>
              <a:endCxn id="13" idx="0"/>
            </p:cNvCxnSpPr>
            <p:nvPr/>
          </p:nvCxnSpPr>
          <p:spPr>
            <a:xfrm rot="16200000" flipH="1">
              <a:off x="5150257" y="3919885"/>
              <a:ext cx="588297" cy="2848950"/>
            </a:xfrm>
            <a:prstGeom prst="bentConnector3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8598DA68-A9EF-4D7D-A965-BD0ABCD514C6}"/>
                </a:ext>
              </a:extLst>
            </p:cNvPr>
            <p:cNvCxnSpPr>
              <a:stCxn id="12" idx="2"/>
              <a:endCxn id="13" idx="0"/>
            </p:cNvCxnSpPr>
            <p:nvPr/>
          </p:nvCxnSpPr>
          <p:spPr>
            <a:xfrm rot="5400000">
              <a:off x="7901237" y="4017855"/>
              <a:ext cx="588297" cy="2653010"/>
            </a:xfrm>
            <a:prstGeom prst="bentConnector3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EE912BB-1815-D0FB-8766-E41B62628FC4}"/>
                </a:ext>
              </a:extLst>
            </p:cNvPr>
            <p:cNvCxnSpPr>
              <a:stCxn id="13" idx="1"/>
              <a:endCxn id="14" idx="3"/>
            </p:cNvCxnSpPr>
            <p:nvPr/>
          </p:nvCxnSpPr>
          <p:spPr>
            <a:xfrm flipH="1">
              <a:off x="2960905" y="6088711"/>
              <a:ext cx="284895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89FA802C-B918-93E5-A6AA-A2A1FF68A49E}"/>
                </a:ext>
              </a:extLst>
            </p:cNvPr>
            <p:cNvCxnSpPr>
              <a:stCxn id="14" idx="0"/>
              <a:endCxn id="6" idx="1"/>
            </p:cNvCxnSpPr>
            <p:nvPr/>
          </p:nvCxnSpPr>
          <p:spPr>
            <a:xfrm rot="5400000" flipH="1" flipV="1">
              <a:off x="389152" y="3066756"/>
              <a:ext cx="4084482" cy="1059025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2135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1A062-C133-4F35-9ECD-3C9556386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Acceleration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6CAE14-CDB2-4A20-A091-C00C4C7FD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7A42-1143-48FC-B4BA-4801294DBEE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11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EE4FB-83A8-463C-B64F-5A99D13A4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Heterogeneous Targeting: Python Glue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BE329-FC43-4BA5-A01D-443C64B99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71" y="1567542"/>
            <a:ext cx="4052992" cy="4408261"/>
          </a:xfrm>
        </p:spPr>
        <p:txBody>
          <a:bodyPr>
            <a:normAutofit/>
          </a:bodyPr>
          <a:lstStyle/>
          <a:p>
            <a:r>
              <a:rPr lang="en-US" sz="2800" dirty="0"/>
              <a:t>Python serves as glue code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Native Python modules used produce and just-in-time (JIT) schemes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Can target multiple architecture types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970BFF-908A-4F5E-99AA-28769C309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887" y="1787625"/>
            <a:ext cx="7224835" cy="328275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9F07D2-1F9D-465E-AD29-6CDDBD5FF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7A42-1143-48FC-B4BA-4801294DBEE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F3F5D-19F4-4173-9EFF-4D6E8FB8D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PyKokkos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82EC2-5EA7-412D-829C-F327B5EE1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313" y="1779535"/>
            <a:ext cx="4851155" cy="4408261"/>
          </a:xfrm>
        </p:spPr>
        <p:txBody>
          <a:bodyPr>
            <a:normAutofit/>
          </a:bodyPr>
          <a:lstStyle/>
          <a:p>
            <a:r>
              <a:rPr lang="en-US" sz="2800" dirty="0"/>
              <a:t>Python library that implements parts of </a:t>
            </a:r>
            <a:r>
              <a:rPr lang="en-US" sz="2800" dirty="0" err="1"/>
              <a:t>Kokkos</a:t>
            </a:r>
            <a:r>
              <a:rPr lang="en-US" sz="2800" dirty="0"/>
              <a:t> Portability framework [2]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Brand new and under active development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Currently building out HIP functionality</a:t>
            </a:r>
          </a:p>
        </p:txBody>
      </p:sp>
      <p:pic>
        <p:nvPicPr>
          <p:cNvPr id="4" name="Picture 6" descr="Diagram&#10;&#10;Description automatically generated">
            <a:extLst>
              <a:ext uri="{FF2B5EF4-FFF2-40B4-BE49-F238E27FC236}">
                <a16:creationId xmlns:a16="http://schemas.microsoft.com/office/drawing/2014/main" id="{D4A72C45-3B7D-420E-8F3B-1D6955A6D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02" y="1779535"/>
            <a:ext cx="6296521" cy="415752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5B6737-3E3E-434F-85FA-28BCE6186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7A42-1143-48FC-B4BA-4801294DBEED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9F78C4-BCEB-4D5E-B429-DB6DC17A4FA3}"/>
              </a:ext>
            </a:extLst>
          </p:cNvPr>
          <p:cNvSpPr/>
          <p:nvPr/>
        </p:nvSpPr>
        <p:spPr>
          <a:xfrm>
            <a:off x="3713356" y="2133600"/>
            <a:ext cx="2671401" cy="17004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3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9C52D-E9EE-4E26-9B1B-1EDCFC0EC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181D07-48F5-4D0B-8776-E82C1F954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7A42-1143-48FC-B4BA-4801294DBE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83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A6AA0-4092-4379-BD37-D71EC90D7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Numba</a:t>
            </a:r>
            <a:r>
              <a:rPr lang="en-US" dirty="0"/>
              <a:t> + CUDA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0E978-2A45-48FE-88E0-B21E2A0F2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70" y="1567542"/>
            <a:ext cx="5546549" cy="4972743"/>
          </a:xfrm>
        </p:spPr>
        <p:txBody>
          <a:bodyPr>
            <a:normAutofit/>
          </a:bodyPr>
          <a:lstStyle/>
          <a:p>
            <a:r>
              <a:rPr lang="en-US" sz="2800" dirty="0"/>
              <a:t>Converts Python code then implements the LLVM </a:t>
            </a:r>
            <a:br>
              <a:rPr lang="en-US" sz="2800" dirty="0"/>
            </a:br>
            <a:r>
              <a:rPr lang="en-US" sz="2800" dirty="0"/>
              <a:t>compiler [3]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Industry support and active development 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Often operates on pure Python code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Experimental full implementation of OpenMP [4]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368FA0-08FD-4608-9FD9-ECC77C3B8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740" y="1571684"/>
            <a:ext cx="6070060" cy="16342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1CBBB6-1B32-4FF0-B92D-978540B1A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681" y="3717427"/>
            <a:ext cx="4590820" cy="244511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7DEE9-5696-473D-A7C2-893627101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7A42-1143-48FC-B4BA-4801294DBEE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9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CC1D5-44C0-4376-8DEC-2020F446D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HCGL and Mako Templating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050A0-F88A-4809-B7B0-551B4D5ED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71" y="1567542"/>
            <a:ext cx="5414722" cy="4408261"/>
          </a:xfrm>
        </p:spPr>
        <p:txBody>
          <a:bodyPr>
            <a:normAutofit/>
          </a:bodyPr>
          <a:lstStyle/>
          <a:p>
            <a:r>
              <a:rPr lang="en-US" sz="2800" dirty="0"/>
              <a:t>Implemented on </a:t>
            </a:r>
            <a:r>
              <a:rPr lang="en-US" sz="2800" dirty="0" err="1"/>
              <a:t>PyFR</a:t>
            </a:r>
            <a:r>
              <a:rPr lang="en-US" sz="2800" dirty="0"/>
              <a:t> [5] at </a:t>
            </a:r>
            <a:r>
              <a:rPr lang="en-US" sz="2800" dirty="0" err="1"/>
              <a:t>petascale</a:t>
            </a:r>
            <a:r>
              <a:rPr lang="en-US" sz="2800" dirty="0"/>
              <a:t> [6]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Code-generating libraries to compile templated code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Our implementation plugs into </a:t>
            </a:r>
            <a:r>
              <a:rPr lang="en-US" sz="2800" dirty="0" err="1"/>
              <a:t>PyCUDA</a:t>
            </a:r>
            <a:r>
              <a:rPr lang="en-US" sz="2800" dirty="0"/>
              <a:t> and g++</a:t>
            </a:r>
          </a:p>
        </p:txBody>
      </p:sp>
      <p:pic>
        <p:nvPicPr>
          <p:cNvPr id="4" name="Picture 5" descr="Diagram&#10;&#10;Description automatically generated">
            <a:extLst>
              <a:ext uri="{FF2B5EF4-FFF2-40B4-BE49-F238E27FC236}">
                <a16:creationId xmlns:a16="http://schemas.microsoft.com/office/drawing/2014/main" id="{EAF04F65-7942-4A67-80FA-4B7742755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507" y="1697529"/>
            <a:ext cx="5414722" cy="414828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1B0B14-A1B8-4A15-BD59-D98DD1D8F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7A42-1143-48FC-B4BA-4801294DBEED}" type="slidenum">
              <a:rPr lang="en-US" smtClean="0"/>
              <a:t>21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7F37C9-F4AE-481C-9128-BEECFEED4B02}"/>
              </a:ext>
            </a:extLst>
          </p:cNvPr>
          <p:cNvSpPr/>
          <p:nvPr/>
        </p:nvSpPr>
        <p:spPr>
          <a:xfrm>
            <a:off x="8610600" y="2007220"/>
            <a:ext cx="2986668" cy="15054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994206-67A5-43FB-A35D-92E42002AE30}"/>
              </a:ext>
            </a:extLst>
          </p:cNvPr>
          <p:cNvSpPr/>
          <p:nvPr/>
        </p:nvSpPr>
        <p:spPr>
          <a:xfrm>
            <a:off x="6711176" y="5033501"/>
            <a:ext cx="4886092" cy="5978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6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BECB5-C3FD-4ABF-91FB-0B79211E6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38BC4B-C987-47D4-BEFD-AE6EF7577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7A42-1143-48FC-B4BA-4801294DBEE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33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2568A-622F-4739-855C-B3D34BA19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Runtime Test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78034-8ECE-4E64-830C-0652D1CF0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426" y="1294976"/>
            <a:ext cx="5570278" cy="4408261"/>
          </a:xfrm>
        </p:spPr>
        <p:txBody>
          <a:bodyPr>
            <a:normAutofit/>
          </a:bodyPr>
          <a:lstStyle/>
          <a:p>
            <a:r>
              <a:rPr lang="en-US" sz="3200" dirty="0"/>
              <a:t>Sub-critical slab with initial population of </a:t>
            </a:r>
            <a:r>
              <a:rPr lang="en-US" sz="3200" dirty="0">
                <a:cs typeface="Calibri"/>
              </a:rPr>
              <a:t>1×10</a:t>
            </a:r>
            <a:r>
              <a:rPr lang="en-US" sz="3200" baseline="30000" dirty="0">
                <a:cs typeface="Calibri"/>
              </a:rPr>
              <a:t>8 </a:t>
            </a:r>
            <a:r>
              <a:rPr lang="en-US" sz="3200" dirty="0">
                <a:cs typeface="Calibri"/>
              </a:rPr>
              <a:t>particles</a:t>
            </a:r>
            <a:br>
              <a:rPr lang="en-US" sz="3200" dirty="0">
                <a:cs typeface="Calibri"/>
              </a:rPr>
            </a:br>
            <a:endParaRPr lang="en-US" sz="3200" dirty="0">
              <a:cs typeface="Calibri"/>
            </a:endParaRPr>
          </a:p>
          <a:p>
            <a:r>
              <a:rPr lang="en-US" sz="3200" dirty="0">
                <a:cs typeface="Calibri"/>
              </a:rPr>
              <a:t>Validated with MC/DC</a:t>
            </a:r>
            <a:br>
              <a:rPr lang="en-US" sz="3200" dirty="0">
                <a:cs typeface="Calibri"/>
              </a:rPr>
            </a:br>
            <a:endParaRPr lang="en-US" sz="3200" dirty="0">
              <a:cs typeface="Calibri"/>
            </a:endParaRPr>
          </a:p>
          <a:p>
            <a:r>
              <a:rPr lang="en-US" sz="3200" dirty="0">
                <a:cs typeface="Calibri"/>
              </a:rPr>
              <a:t>Follow particles till death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E9E17-D1CF-4DFD-B246-257328460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7A42-1143-48FC-B4BA-4801294DBEED}" type="slidenum">
              <a:rPr lang="en-US" smtClean="0"/>
              <a:t>23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7BF1C63-04A7-4974-B41C-6C330D2AD7BD}"/>
              </a:ext>
            </a:extLst>
          </p:cNvPr>
          <p:cNvGrpSpPr/>
          <p:nvPr/>
        </p:nvGrpSpPr>
        <p:grpSpPr>
          <a:xfrm>
            <a:off x="6331047" y="5157570"/>
            <a:ext cx="5022753" cy="1095841"/>
            <a:chOff x="6330051" y="4795638"/>
            <a:chExt cx="5127171" cy="126410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61AF197-8A36-4DE2-AE24-793CACE40CB8}"/>
                </a:ext>
              </a:extLst>
            </p:cNvPr>
            <p:cNvSpPr/>
            <p:nvPr/>
          </p:nvSpPr>
          <p:spPr>
            <a:xfrm>
              <a:off x="6694722" y="4797907"/>
              <a:ext cx="4408715" cy="126183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F30A283-DED7-4E86-A389-7B6E9282CC57}"/>
                </a:ext>
              </a:extLst>
            </p:cNvPr>
            <p:cNvSpPr/>
            <p:nvPr/>
          </p:nvSpPr>
          <p:spPr>
            <a:xfrm>
              <a:off x="6330051" y="4797909"/>
              <a:ext cx="359228" cy="126183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Vacuum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BFA883A-349A-4D51-8642-EE60C1A80AFB}"/>
                </a:ext>
              </a:extLst>
            </p:cNvPr>
            <p:cNvSpPr/>
            <p:nvPr/>
          </p:nvSpPr>
          <p:spPr>
            <a:xfrm>
              <a:off x="11097994" y="4795638"/>
              <a:ext cx="359228" cy="126183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Vacuum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B4C6CA-9CD2-4350-BE9E-ACEA5F783643}"/>
                </a:ext>
              </a:extLst>
            </p:cNvPr>
            <p:cNvSpPr/>
            <p:nvPr/>
          </p:nvSpPr>
          <p:spPr>
            <a:xfrm>
              <a:off x="7459608" y="5106131"/>
              <a:ext cx="3119489" cy="6745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en-US" sz="1600" dirty="0"/>
                <a:t>L = 1cm, </a:t>
              </a:r>
              <a:r>
                <a:rPr lang="el-GR" sz="1600" dirty="0"/>
                <a:t>ν</a:t>
              </a:r>
              <a:r>
                <a:rPr lang="en-US" sz="1600" dirty="0"/>
                <a:t> = 2, </a:t>
              </a:r>
              <a:r>
                <a:rPr lang="el-GR" sz="1600" dirty="0"/>
                <a:t>Δ</a:t>
              </a:r>
              <a:r>
                <a:rPr lang="en-US" sz="1600" dirty="0"/>
                <a:t>x = 0.01cm</a:t>
              </a:r>
              <a:br>
                <a:rPr lang="en-US" sz="1600" dirty="0"/>
              </a:br>
              <a:r>
                <a:rPr lang="el-GR" sz="1600" dirty="0"/>
                <a:t>Σ</a:t>
              </a:r>
              <a:r>
                <a:rPr lang="en-US" sz="1600" baseline="-25000" dirty="0"/>
                <a:t>cap</a:t>
              </a:r>
              <a:r>
                <a:rPr lang="en-US" sz="1600" dirty="0"/>
                <a:t> = </a:t>
              </a:r>
              <a:r>
                <a:rPr lang="el-GR" sz="1600" dirty="0"/>
                <a:t>Σ</a:t>
              </a:r>
              <a:r>
                <a:rPr lang="en-US" sz="1600" baseline="-25000" dirty="0"/>
                <a:t>scat</a:t>
              </a:r>
              <a:r>
                <a:rPr lang="en-US" sz="1600" dirty="0"/>
                <a:t> = </a:t>
              </a:r>
              <a:r>
                <a:rPr lang="el-GR" sz="1600" dirty="0"/>
                <a:t>Σ</a:t>
              </a:r>
              <a:r>
                <a:rPr lang="en-US" sz="1600" baseline="-25000" dirty="0" err="1"/>
                <a:t>fis</a:t>
              </a:r>
              <a:r>
                <a:rPr lang="en-US" sz="1600" dirty="0"/>
                <a:t> = 1/3</a:t>
              </a:r>
              <a:r>
                <a:rPr lang="en-US" sz="1400" dirty="0"/>
                <a:t>cm</a:t>
              </a:r>
              <a:r>
                <a:rPr lang="en-US" sz="1400" baseline="30000" dirty="0"/>
                <a:t>-1</a:t>
              </a:r>
              <a:endParaRPr lang="en-US" sz="1600" baseline="30000" dirty="0"/>
            </a:p>
          </p:txBody>
        </p:sp>
      </p:grpSp>
      <p:sp>
        <p:nvSpPr>
          <p:cNvPr id="13" name="AutoShape 2" descr="sflux.png">
            <a:extLst>
              <a:ext uri="{FF2B5EF4-FFF2-40B4-BE49-F238E27FC236}">
                <a16:creationId xmlns:a16="http://schemas.microsoft.com/office/drawing/2014/main" id="{589821BA-AFDC-401E-A117-80C3E9E8D4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FA3EEA6-3E8C-48F7-9174-2E73250BB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985369"/>
            <a:ext cx="5361222" cy="402091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6578C52-0401-45FA-9BD7-73898D551A43}"/>
              </a:ext>
            </a:extLst>
          </p:cNvPr>
          <p:cNvSpPr/>
          <p:nvPr/>
        </p:nvSpPr>
        <p:spPr>
          <a:xfrm>
            <a:off x="7694341" y="1038773"/>
            <a:ext cx="2542479" cy="400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3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D24EC-3B75-4434-994D-078263E5E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Performance: CPU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5E8103E-894D-4480-974D-8969A8E2E9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6032112"/>
              </p:ext>
            </p:extLst>
          </p:nvPr>
        </p:nvGraphicFramePr>
        <p:xfrm>
          <a:off x="428546" y="2534711"/>
          <a:ext cx="11425239" cy="3051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8413">
                  <a:extLst>
                    <a:ext uri="{9D8B030D-6E8A-4147-A177-3AD203B41FA5}">
                      <a16:colId xmlns:a16="http://schemas.microsoft.com/office/drawing/2014/main" val="3407348740"/>
                    </a:ext>
                  </a:extLst>
                </a:gridCol>
                <a:gridCol w="3808413">
                  <a:extLst>
                    <a:ext uri="{9D8B030D-6E8A-4147-A177-3AD203B41FA5}">
                      <a16:colId xmlns:a16="http://schemas.microsoft.com/office/drawing/2014/main" val="3422275064"/>
                    </a:ext>
                  </a:extLst>
                </a:gridCol>
                <a:gridCol w="3808413">
                  <a:extLst>
                    <a:ext uri="{9D8B030D-6E8A-4147-A177-3AD203B41FA5}">
                      <a16:colId xmlns:a16="http://schemas.microsoft.com/office/drawing/2014/main" val="2547271611"/>
                    </a:ext>
                  </a:extLst>
                </a:gridCol>
              </a:tblGrid>
              <a:tr h="871602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 of 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Compile Time [s]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 Time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900059"/>
                  </a:ext>
                </a:extLst>
              </a:tr>
              <a:tr h="537024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Pure Python*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52970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270216"/>
                  </a:ext>
                </a:extLst>
              </a:tr>
              <a:tr h="537024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Numba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Native threading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232.3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938575"/>
                  </a:ext>
                </a:extLst>
              </a:tr>
              <a:tr h="553166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Numba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PyOmp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382.3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594531"/>
                  </a:ext>
                </a:extLst>
              </a:tr>
              <a:tr h="553166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PyKokkos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158.4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3000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9D0EA45-2346-4067-8860-7A62CCA617C7}"/>
              </a:ext>
            </a:extLst>
          </p:cNvPr>
          <p:cNvSpPr txBox="1"/>
          <p:nvPr/>
        </p:nvSpPr>
        <p:spPr>
          <a:xfrm>
            <a:off x="788048" y="1192375"/>
            <a:ext cx="1106573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Integration test problem: L = 1cm, </a:t>
            </a:r>
            <a:r>
              <a:rPr lang="en-US" sz="2400" dirty="0" err="1">
                <a:ea typeface="+mn-lt"/>
                <a:cs typeface="+mn-lt"/>
              </a:rPr>
              <a:t>Δx</a:t>
            </a:r>
            <a:r>
              <a:rPr lang="en-US" sz="2400" dirty="0">
                <a:ea typeface="+mn-lt"/>
                <a:cs typeface="+mn-lt"/>
              </a:rPr>
              <a:t> = 0.01cm, </a:t>
            </a:r>
            <a:r>
              <a:rPr lang="en-US" sz="2400" dirty="0" err="1">
                <a:ea typeface="+mn-lt"/>
                <a:cs typeface="+mn-lt"/>
              </a:rPr>
              <a:t>Σ</a:t>
            </a:r>
            <a:r>
              <a:rPr lang="en-US" sz="2400" baseline="-25000" dirty="0" err="1">
                <a:ea typeface="+mn-lt"/>
                <a:cs typeface="+mn-lt"/>
              </a:rPr>
              <a:t>f</a:t>
            </a:r>
            <a:r>
              <a:rPr lang="en-US" sz="2400" baseline="-25000" dirty="0">
                <a:ea typeface="+mn-lt"/>
                <a:cs typeface="+mn-lt"/>
              </a:rPr>
              <a:t> </a:t>
            </a:r>
            <a:r>
              <a:rPr lang="en-US" sz="2400" dirty="0">
                <a:ea typeface="+mn-lt"/>
                <a:cs typeface="+mn-lt"/>
              </a:rPr>
              <a:t>= </a:t>
            </a:r>
            <a:r>
              <a:rPr lang="en-US" sz="2400" dirty="0" err="1">
                <a:ea typeface="+mn-lt"/>
                <a:cs typeface="+mn-lt"/>
              </a:rPr>
              <a:t>Σ</a:t>
            </a:r>
            <a:r>
              <a:rPr lang="en-US" sz="2400" baseline="-25000" dirty="0" err="1">
                <a:ea typeface="+mn-lt"/>
                <a:cs typeface="+mn-lt"/>
              </a:rPr>
              <a:t>c</a:t>
            </a:r>
            <a:r>
              <a:rPr lang="en-US" sz="2400" dirty="0">
                <a:ea typeface="+mn-lt"/>
                <a:cs typeface="+mn-lt"/>
              </a:rPr>
              <a:t> = </a:t>
            </a:r>
            <a:r>
              <a:rPr lang="en-US" sz="2400" dirty="0" err="1">
                <a:ea typeface="+mn-lt"/>
                <a:cs typeface="+mn-lt"/>
              </a:rPr>
              <a:t>Σ</a:t>
            </a:r>
            <a:r>
              <a:rPr lang="en-US" sz="2400" baseline="-25000" dirty="0" err="1">
                <a:ea typeface="+mn-lt"/>
                <a:cs typeface="+mn-lt"/>
              </a:rPr>
              <a:t>s</a:t>
            </a:r>
            <a:r>
              <a:rPr lang="en-US" sz="2400" dirty="0">
                <a:ea typeface="+mn-lt"/>
                <a:cs typeface="+mn-lt"/>
              </a:rPr>
              <a:t> = 1/3 cm</a:t>
            </a:r>
            <a:r>
              <a:rPr lang="en-US" sz="2400" baseline="30000" dirty="0">
                <a:ea typeface="+mn-lt"/>
                <a:cs typeface="+mn-lt"/>
              </a:rPr>
              <a:t>-1</a:t>
            </a:r>
            <a:r>
              <a:rPr lang="en-US" sz="2400" dirty="0">
                <a:ea typeface="+mn-lt"/>
                <a:cs typeface="+mn-lt"/>
              </a:rPr>
              <a:t>, ν = 2, vacuum boundary conditions on LHS and RHS w</a:t>
            </a:r>
            <a:r>
              <a:rPr lang="en-US" sz="2400" dirty="0">
                <a:cs typeface="Calibri"/>
              </a:rPr>
              <a:t>/ 1 × 10</a:t>
            </a:r>
            <a:r>
              <a:rPr lang="en-US" sz="2400" baseline="30000" dirty="0">
                <a:cs typeface="Calibri"/>
              </a:rPr>
              <a:t>8 </a:t>
            </a:r>
            <a:r>
              <a:rPr lang="en-US" sz="2400" dirty="0">
                <a:cs typeface="Calibri"/>
              </a:rPr>
              <a:t>Initial particles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FFEC59-AB66-49A2-B7AA-CF8F9D8A9602}"/>
              </a:ext>
            </a:extLst>
          </p:cNvPr>
          <p:cNvSpPr txBox="1"/>
          <p:nvPr/>
        </p:nvSpPr>
        <p:spPr>
          <a:xfrm>
            <a:off x="428546" y="5616111"/>
            <a:ext cx="1066644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16 threads on an </a:t>
            </a:r>
            <a:r>
              <a:rPr lang="en-US" dirty="0">
                <a:ea typeface="+mn-lt"/>
                <a:cs typeface="+mn-lt"/>
              </a:rPr>
              <a:t>i7-10875H CPU</a:t>
            </a:r>
          </a:p>
          <a:p>
            <a:r>
              <a:rPr lang="en-US" dirty="0">
                <a:ea typeface="+mn-lt"/>
                <a:cs typeface="+mn-lt"/>
              </a:rPr>
              <a:t>*one thread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C7D0C4-65B6-4B18-BF2E-2E6C8C9BC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7A42-1143-48FC-B4BA-4801294DBEE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67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218B9-DB18-4614-9355-815E9EBA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Performance: GPU Implementation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0E22238-AEFC-415A-B15F-FF1A1B20EC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4132452"/>
              </p:ext>
            </p:extLst>
          </p:nvPr>
        </p:nvGraphicFramePr>
        <p:xfrm>
          <a:off x="402771" y="2862126"/>
          <a:ext cx="11425239" cy="2437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8413">
                  <a:extLst>
                    <a:ext uri="{9D8B030D-6E8A-4147-A177-3AD203B41FA5}">
                      <a16:colId xmlns:a16="http://schemas.microsoft.com/office/drawing/2014/main" val="3407348740"/>
                    </a:ext>
                  </a:extLst>
                </a:gridCol>
                <a:gridCol w="3808413">
                  <a:extLst>
                    <a:ext uri="{9D8B030D-6E8A-4147-A177-3AD203B41FA5}">
                      <a16:colId xmlns:a16="http://schemas.microsoft.com/office/drawing/2014/main" val="3422275064"/>
                    </a:ext>
                  </a:extLst>
                </a:gridCol>
                <a:gridCol w="3808413">
                  <a:extLst>
                    <a:ext uri="{9D8B030D-6E8A-4147-A177-3AD203B41FA5}">
                      <a16:colId xmlns:a16="http://schemas.microsoft.com/office/drawing/2014/main" val="2547271611"/>
                    </a:ext>
                  </a:extLst>
                </a:gridCol>
              </a:tblGrid>
              <a:tr h="666746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 of 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Compile Time [s]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 Time [s]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900059"/>
                  </a:ext>
                </a:extLst>
              </a:tr>
              <a:tr h="590374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Numba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179.36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594531"/>
                  </a:ext>
                </a:extLst>
              </a:tr>
              <a:tr h="590374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PyKokkos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385.24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300073"/>
                  </a:ext>
                </a:extLst>
              </a:tr>
              <a:tr h="590374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HCGL (</a:t>
                      </a:r>
                      <a:r>
                        <a:rPr lang="en-US" sz="2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PyCUDA</a:t>
                      </a:r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160.53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47864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D7AAA36-932C-4345-95AE-674B4E79B35D}"/>
              </a:ext>
            </a:extLst>
          </p:cNvPr>
          <p:cNvSpPr txBox="1"/>
          <p:nvPr/>
        </p:nvSpPr>
        <p:spPr>
          <a:xfrm>
            <a:off x="402771" y="5358886"/>
            <a:ext cx="106664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 single GPU (</a:t>
            </a:r>
            <a:r>
              <a:rPr lang="en-US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NVIDIA TeslaV100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at 1530MHz w/ 16GB) on 1 Lassen node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7179C8-1668-437F-B6AE-FF9701362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7A42-1143-48FC-B4BA-4801294DBEED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1125C3-A092-4B3E-A990-766DCA4932A4}"/>
              </a:ext>
            </a:extLst>
          </p:cNvPr>
          <p:cNvSpPr txBox="1"/>
          <p:nvPr/>
        </p:nvSpPr>
        <p:spPr>
          <a:xfrm>
            <a:off x="750695" y="1252140"/>
            <a:ext cx="1110309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Integration test problem: L = 1cm, </a:t>
            </a:r>
            <a:r>
              <a:rPr lang="en-US" sz="2400" dirty="0" err="1">
                <a:ea typeface="+mn-lt"/>
                <a:cs typeface="+mn-lt"/>
              </a:rPr>
              <a:t>Δx</a:t>
            </a:r>
            <a:r>
              <a:rPr lang="en-US" sz="2400" dirty="0">
                <a:ea typeface="+mn-lt"/>
                <a:cs typeface="+mn-lt"/>
              </a:rPr>
              <a:t> = 0.01cm, </a:t>
            </a:r>
            <a:r>
              <a:rPr lang="en-US" sz="2400" dirty="0" err="1">
                <a:ea typeface="+mn-lt"/>
                <a:cs typeface="+mn-lt"/>
              </a:rPr>
              <a:t>Σ</a:t>
            </a:r>
            <a:r>
              <a:rPr lang="en-US" sz="2400" baseline="-25000" dirty="0" err="1">
                <a:ea typeface="+mn-lt"/>
                <a:cs typeface="+mn-lt"/>
              </a:rPr>
              <a:t>f</a:t>
            </a:r>
            <a:r>
              <a:rPr lang="en-US" sz="2400" baseline="-25000" dirty="0">
                <a:ea typeface="+mn-lt"/>
                <a:cs typeface="+mn-lt"/>
              </a:rPr>
              <a:t> </a:t>
            </a:r>
            <a:r>
              <a:rPr lang="en-US" sz="2400" dirty="0">
                <a:ea typeface="+mn-lt"/>
                <a:cs typeface="+mn-lt"/>
              </a:rPr>
              <a:t>= </a:t>
            </a:r>
            <a:r>
              <a:rPr lang="en-US" sz="2400" dirty="0" err="1">
                <a:ea typeface="+mn-lt"/>
                <a:cs typeface="+mn-lt"/>
              </a:rPr>
              <a:t>Σ</a:t>
            </a:r>
            <a:r>
              <a:rPr lang="en-US" sz="2400" baseline="-25000" dirty="0" err="1">
                <a:ea typeface="+mn-lt"/>
                <a:cs typeface="+mn-lt"/>
              </a:rPr>
              <a:t>c</a:t>
            </a:r>
            <a:r>
              <a:rPr lang="en-US" sz="2400" dirty="0">
                <a:ea typeface="+mn-lt"/>
                <a:cs typeface="+mn-lt"/>
              </a:rPr>
              <a:t> = </a:t>
            </a:r>
            <a:r>
              <a:rPr lang="en-US" sz="2400" dirty="0" err="1">
                <a:ea typeface="+mn-lt"/>
                <a:cs typeface="+mn-lt"/>
              </a:rPr>
              <a:t>Σ</a:t>
            </a:r>
            <a:r>
              <a:rPr lang="en-US" sz="2400" baseline="-25000" dirty="0" err="1">
                <a:ea typeface="+mn-lt"/>
                <a:cs typeface="+mn-lt"/>
              </a:rPr>
              <a:t>s</a:t>
            </a:r>
            <a:r>
              <a:rPr lang="en-US" sz="2400" dirty="0">
                <a:ea typeface="+mn-lt"/>
                <a:cs typeface="+mn-lt"/>
              </a:rPr>
              <a:t> = 1/3 cm</a:t>
            </a:r>
            <a:r>
              <a:rPr lang="en-US" sz="2400" baseline="30000" dirty="0">
                <a:ea typeface="+mn-lt"/>
                <a:cs typeface="+mn-lt"/>
              </a:rPr>
              <a:t>-1</a:t>
            </a:r>
            <a:r>
              <a:rPr lang="en-US" sz="2400" dirty="0">
                <a:ea typeface="+mn-lt"/>
                <a:cs typeface="+mn-lt"/>
              </a:rPr>
              <a:t>, ν = 2,  vacuum boundary conditions on LHS and RHS w</a:t>
            </a:r>
            <a:r>
              <a:rPr lang="en-US" sz="2400" dirty="0">
                <a:cs typeface="Calibri"/>
              </a:rPr>
              <a:t>/ 1 × 10</a:t>
            </a:r>
            <a:r>
              <a:rPr lang="en-US" sz="2400" baseline="30000" dirty="0">
                <a:cs typeface="Calibri"/>
              </a:rPr>
              <a:t>8 </a:t>
            </a:r>
            <a:r>
              <a:rPr lang="en-US" sz="2400" dirty="0">
                <a:cs typeface="Calibri"/>
              </a:rPr>
              <a:t>Initial particles</a:t>
            </a:r>
          </a:p>
        </p:txBody>
      </p:sp>
    </p:spTree>
    <p:extLst>
      <p:ext uri="{BB962C8B-B14F-4D97-AF65-F5344CB8AC3E}">
        <p14:creationId xmlns:p14="http://schemas.microsoft.com/office/powerpoint/2010/main" val="1136572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5E6FC-D004-4E74-9553-E6A16B941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Future 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122264-5F0D-40D7-B50D-B2A16179A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7A42-1143-48FC-B4BA-4801294DBEE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317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38165-0495-4365-912A-5AEFE39A1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Difficulty of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4DBE8-B73F-4C40-9562-4559CB3E3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71" y="1567542"/>
            <a:ext cx="11426372" cy="5143224"/>
          </a:xfrm>
        </p:spPr>
        <p:txBody>
          <a:bodyPr>
            <a:normAutofit/>
          </a:bodyPr>
          <a:lstStyle/>
          <a:p>
            <a:r>
              <a:rPr lang="en-US" sz="2800" dirty="0" err="1"/>
              <a:t>Numba</a:t>
            </a:r>
            <a:r>
              <a:rPr lang="en-US" sz="2800" dirty="0"/>
              <a:t> is simple</a:t>
            </a:r>
            <a:br>
              <a:rPr lang="en-US" sz="2500" dirty="0"/>
            </a:br>
            <a:endParaRPr lang="en-US" sz="2500" dirty="0"/>
          </a:p>
          <a:p>
            <a:r>
              <a:rPr lang="en-US" sz="2800" dirty="0" err="1"/>
              <a:t>Pykokkos</a:t>
            </a:r>
            <a:r>
              <a:rPr lang="en-US" sz="2800" dirty="0"/>
              <a:t> is more difficult</a:t>
            </a:r>
            <a:br>
              <a:rPr lang="en-US" sz="2500" dirty="0"/>
            </a:br>
            <a:endParaRPr lang="en-US" sz="2500" dirty="0"/>
          </a:p>
          <a:p>
            <a:r>
              <a:rPr lang="en-US" sz="2800" dirty="0"/>
              <a:t>HCGL is very difficult but more performant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F3B49-12B8-4956-8FB0-565347911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7A42-1143-48FC-B4BA-4801294DBEED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21D586-EAF8-4590-8CE5-1B83D144F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457" y="4473334"/>
            <a:ext cx="6070060" cy="1634247"/>
          </a:xfrm>
          <a:prstGeom prst="rect">
            <a:avLst/>
          </a:prstGeom>
        </p:spPr>
      </p:pic>
      <p:pic>
        <p:nvPicPr>
          <p:cNvPr id="1026" name="Picture 2" descr="https://lh6.googleusercontent.com/E9uA05ae9yN-v-Opu4wgY4zs4LW68qCMGCeE7wotoq8LtZM7iW0wF8Ebc2fTHT3iT1AFN-sGOhY3Zs0aOP6PBKcbrxRNHFOR782_nXAxQ7-1S27y-gZei-m5z2VJO8VALbccwilrROtwIcxSnxPHyw">
            <a:extLst>
              <a:ext uri="{FF2B5EF4-FFF2-40B4-BE49-F238E27FC236}">
                <a16:creationId xmlns:a16="http://schemas.microsoft.com/office/drawing/2014/main" id="{42B90CD9-ECBB-49CD-A44C-0722B8357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488" y="1112067"/>
            <a:ext cx="2849880" cy="284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9B4D69-A152-4B73-9A34-249AA3BA9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0351" y="4299974"/>
            <a:ext cx="2708154" cy="198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66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40C1B-BE30-4AD3-B1D1-C54A5EA1F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BE150-E004-457D-BDAA-FAB84F691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Ease of use inversely proportional to max performance</a:t>
            </a:r>
            <a:br>
              <a:rPr lang="en-US" sz="2800" dirty="0"/>
            </a:b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Every method is very performant! (relative to non-accelerated Python) </a:t>
            </a:r>
            <a:br>
              <a:rPr lang="en-US" sz="2800" dirty="0"/>
            </a:b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Diminishing returns for more difficult implementations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340FC-DC35-4D2E-BB07-2B10C37FC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7A42-1143-48FC-B4BA-4801294DBEE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4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9FD9B-01DE-48C3-8ED3-0C0946CCD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9AAD9-4A4E-4D20-92B0-47669971B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Complete transient tally implementation for all methods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Test deployment on new hardware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Implement testbed in C++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Implement </a:t>
            </a:r>
            <a:r>
              <a:rPr lang="en-US" sz="2800" dirty="0" err="1"/>
              <a:t>Numba</a:t>
            </a:r>
            <a:r>
              <a:rPr lang="en-US" sz="2800" dirty="0"/>
              <a:t> on MC/DC to accelerate pure Python code and gain </a:t>
            </a:r>
            <a:r>
              <a:rPr lang="en-US" sz="2800" i="1" dirty="0"/>
              <a:t>fine grain parallelism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0C9F5-3A14-4D20-97EB-C3B4F7FD9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7A42-1143-48FC-B4BA-4801294DBEE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16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9E242-7E0A-AE06-6168-7FA4DAD6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Neutron Transport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11F48-F83F-4E60-A408-FB7C997E9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71" y="1567542"/>
            <a:ext cx="6619131" cy="4408261"/>
          </a:xfrm>
        </p:spPr>
        <p:txBody>
          <a:bodyPr>
            <a:normAutofit/>
          </a:bodyPr>
          <a:lstStyle/>
          <a:p>
            <a:r>
              <a:rPr lang="en-US" sz="2400" dirty="0"/>
              <a:t>Trying to answer when how and when neutrons interact with a domain</a:t>
            </a:r>
          </a:p>
          <a:p>
            <a:r>
              <a:rPr lang="en-US" sz="2400" dirty="0"/>
              <a:t>Applications:</a:t>
            </a:r>
          </a:p>
          <a:p>
            <a:pPr lvl="1"/>
            <a:r>
              <a:rPr lang="en-US" sz="2100" dirty="0"/>
              <a:t>Cancer radio therapy development</a:t>
            </a:r>
          </a:p>
          <a:p>
            <a:pPr lvl="1"/>
            <a:r>
              <a:rPr lang="en-US" sz="2100" dirty="0"/>
              <a:t>Power reactor</a:t>
            </a:r>
          </a:p>
          <a:p>
            <a:pPr lvl="1"/>
            <a:r>
              <a:rPr lang="en-US" sz="2100" dirty="0"/>
              <a:t>Other governmental implementations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3DF2D6-DD47-9BC6-B85C-8E395BAB8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7A42-1143-48FC-B4BA-4801294DBEED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060E9C9-BC8F-A8C8-207A-F6840EC3D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118" y="1458770"/>
            <a:ext cx="4645025" cy="445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8373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7D580-E0EC-2B27-3AA4-155909843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08019-9051-2090-F4A3-187131FF2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Special thanks to:</a:t>
            </a:r>
            <a:br>
              <a:rPr lang="en-US" sz="2800" dirty="0"/>
            </a:br>
            <a:endParaRPr lang="en-US" sz="2800" dirty="0"/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Ilham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Variansyah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800" dirty="0"/>
              <a:t>Aaron Reynolds</a:t>
            </a:r>
            <a:br>
              <a:rPr lang="en-US" sz="2800" dirty="0"/>
            </a:br>
            <a:endParaRPr lang="en-US" sz="2800" dirty="0"/>
          </a:p>
          <a:p>
            <a:pPr lvl="1"/>
            <a:r>
              <a:rPr lang="en-US" sz="2800" dirty="0" err="1"/>
              <a:t>CEMeNT</a:t>
            </a:r>
            <a:r>
              <a:rPr lang="en-US" sz="2800" dirty="0"/>
              <a:t> Team and Associated Folks!</a:t>
            </a:r>
          </a:p>
          <a:p>
            <a:pPr lvl="1"/>
            <a:endParaRPr lang="en-US" sz="2500" dirty="0"/>
          </a:p>
          <a:p>
            <a:pPr marL="342900" lvl="1" indent="0">
              <a:buNone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EC543-41E9-45A5-BE80-5B4BF32EC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7A42-1143-48FC-B4BA-4801294DBEE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655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B0D96-94E9-4163-8665-1C66E711B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C546A-1653-480B-B31E-577EDC270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71" y="1567542"/>
            <a:ext cx="11426372" cy="515872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/>
              <a:t>[neu] https://ieeexplore.ieee.org/document/6880250</a:t>
            </a:r>
          </a:p>
          <a:p>
            <a:pPr marL="0" indent="0">
              <a:buNone/>
            </a:pPr>
            <a:r>
              <a:rPr lang="en-US" sz="2000" b="1" dirty="0"/>
              <a:t>[1] </a:t>
            </a:r>
            <a:r>
              <a:rPr lang="en-US" sz="2000" dirty="0" err="1"/>
              <a:t>Ganapol</a:t>
            </a:r>
            <a:r>
              <a:rPr lang="en-US" sz="2000" dirty="0"/>
              <a:t> B.D., Baker, R. S., Dahl, J. A., &amp; </a:t>
            </a:r>
            <a:r>
              <a:rPr lang="en-US" sz="2000" dirty="0" err="1"/>
              <a:t>Alcouffe</a:t>
            </a:r>
            <a:r>
              <a:rPr lang="en-US" sz="2000" dirty="0"/>
              <a:t>, R. E. (2001). Homogeneous Infinite Media Time-Dependent Analytical Benchmarks. </a:t>
            </a:r>
            <a:r>
              <a:rPr lang="en-US" sz="2000" i="1" dirty="0"/>
              <a:t>International Meeting on Mathematical Methods for Nuclear Applications</a:t>
            </a:r>
            <a:r>
              <a:rPr lang="en-US" sz="2000" dirty="0"/>
              <a:t>, </a:t>
            </a:r>
            <a:r>
              <a:rPr lang="en-US" sz="2000" i="1" dirty="0"/>
              <a:t>836</a:t>
            </a:r>
            <a:r>
              <a:rPr lang="en-US" sz="2000" dirty="0"/>
              <a:t>(December), 1–4.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[2] </a:t>
            </a:r>
            <a:r>
              <a:rPr lang="en-US" sz="2000" dirty="0" err="1"/>
              <a:t>Awar</a:t>
            </a:r>
            <a:r>
              <a:rPr lang="en-US" sz="2000" dirty="0"/>
              <a:t>, N. Al, Zhu, S., Biros, G., &amp; </a:t>
            </a:r>
            <a:r>
              <a:rPr lang="en-US" sz="2000" dirty="0" err="1"/>
              <a:t>Gligoric</a:t>
            </a:r>
            <a:r>
              <a:rPr lang="en-US" sz="2000" dirty="0"/>
              <a:t>, M. (2021). A performance portability framework for python. </a:t>
            </a:r>
            <a:r>
              <a:rPr lang="en-US" sz="2000" i="1" dirty="0"/>
              <a:t>Proceedings of the International Conference on Supercomputing</a:t>
            </a:r>
            <a:r>
              <a:rPr lang="en-US" sz="2000" dirty="0"/>
              <a:t>, 467–478. </a:t>
            </a:r>
            <a:r>
              <a:rPr lang="en-US" sz="2000" dirty="0">
                <a:hlinkClick r:id="rId2"/>
              </a:rPr>
              <a:t>https://doi.org/10.1145/3447818.3460376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[3] </a:t>
            </a:r>
            <a:r>
              <a:rPr lang="en-US" sz="2000" dirty="0"/>
              <a:t>Lam, S. K., </a:t>
            </a:r>
            <a:r>
              <a:rPr lang="en-US" sz="2000" dirty="0" err="1"/>
              <a:t>Pitrou</a:t>
            </a:r>
            <a:r>
              <a:rPr lang="en-US" sz="2000" dirty="0"/>
              <a:t>, A., &amp; Seibert, S. (2015). </a:t>
            </a:r>
            <a:r>
              <a:rPr lang="en-US" sz="2000" dirty="0" err="1"/>
              <a:t>Numba</a:t>
            </a:r>
            <a:r>
              <a:rPr lang="en-US" sz="2000" dirty="0"/>
              <a:t>: A LLVM-Based Python JIT Compiler. </a:t>
            </a:r>
            <a:r>
              <a:rPr lang="en-US" sz="2000" i="1" dirty="0"/>
              <a:t>Proceedings of the Second Workshop on the LLVM Compiler Infrastructure in HPC</a:t>
            </a:r>
            <a:r>
              <a:rPr lang="en-US" sz="2000" dirty="0"/>
              <a:t>. </a:t>
            </a:r>
            <a:r>
              <a:rPr lang="en-US" sz="2000" dirty="0">
                <a:hlinkClick r:id="rId3"/>
              </a:rPr>
              <a:t>https://doi.org/10.1145/2833157.2833162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[4]</a:t>
            </a:r>
            <a:r>
              <a:rPr lang="en-US" sz="2000" dirty="0"/>
              <a:t> T. G. Mattson, T. A. Anderson, G. </a:t>
            </a:r>
            <a:r>
              <a:rPr lang="en-US" sz="2000" dirty="0" err="1"/>
              <a:t>Georgakoudis</a:t>
            </a:r>
            <a:r>
              <a:rPr lang="en-US" sz="2000" dirty="0"/>
              <a:t>, K. </a:t>
            </a:r>
            <a:r>
              <a:rPr lang="en-US" sz="2000" dirty="0" err="1"/>
              <a:t>Hinsen</a:t>
            </a:r>
            <a:r>
              <a:rPr lang="en-US" sz="2000" dirty="0"/>
              <a:t>, and A. Dubey, “</a:t>
            </a:r>
            <a:r>
              <a:rPr lang="en-US" sz="2000" dirty="0" err="1"/>
              <a:t>PyOMP</a:t>
            </a:r>
            <a:r>
              <a:rPr lang="en-US" sz="2000" dirty="0"/>
              <a:t>: Multithreaded Parallel Programming in Python,” </a:t>
            </a:r>
            <a:r>
              <a:rPr lang="en-US" sz="2000" i="1" dirty="0" err="1"/>
              <a:t>Comput</a:t>
            </a:r>
            <a:r>
              <a:rPr lang="en-US" sz="2000" i="1" dirty="0"/>
              <a:t>. Sci. Eng.</a:t>
            </a:r>
            <a:r>
              <a:rPr lang="en-US" sz="2000" dirty="0"/>
              <a:t>, vol. 23, no. 6, pp. 77–80, Nov. 2021, </a:t>
            </a:r>
            <a:r>
              <a:rPr lang="en-US" sz="2000" dirty="0" err="1"/>
              <a:t>doi</a:t>
            </a:r>
            <a:r>
              <a:rPr lang="en-US" sz="2000" dirty="0"/>
              <a:t>: 10.1109/MCSE.2021.3128806. 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[5] </a:t>
            </a:r>
            <a:r>
              <a:rPr lang="en-US" sz="2000" dirty="0" err="1"/>
              <a:t>Witherden</a:t>
            </a:r>
            <a:r>
              <a:rPr lang="en-US" sz="2000" dirty="0"/>
              <a:t>, F. D., Farrington, A. M., &amp; Vincent, P. E. (2014). </a:t>
            </a:r>
            <a:r>
              <a:rPr lang="en-US" sz="2000" dirty="0" err="1"/>
              <a:t>PyFR</a:t>
            </a:r>
            <a:r>
              <a:rPr lang="en-US" sz="2000" dirty="0"/>
              <a:t>: An open source framework for solving advection-diffusion type problems on streaming architectures using the flux reconstruction approach. </a:t>
            </a:r>
            <a:r>
              <a:rPr lang="en-US" sz="2000" i="1" dirty="0"/>
              <a:t>Computer Physics Communications</a:t>
            </a:r>
            <a:r>
              <a:rPr lang="en-US" sz="2000" dirty="0"/>
              <a:t>, </a:t>
            </a:r>
            <a:r>
              <a:rPr lang="en-US" sz="2000" i="1" dirty="0"/>
              <a:t>185</a:t>
            </a:r>
            <a:r>
              <a:rPr lang="en-US" sz="2000" dirty="0"/>
              <a:t>(11), 3028–3040. </a:t>
            </a:r>
            <a:r>
              <a:rPr lang="en-US" sz="2000" dirty="0">
                <a:hlinkClick r:id="rId4"/>
              </a:rPr>
              <a:t>https://doi.org/10.1016/j.cpc.2014.07.011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b="1" dirty="0"/>
              <a:t>[6] </a:t>
            </a:r>
            <a:r>
              <a:rPr lang="en-US" sz="2000" dirty="0" err="1"/>
              <a:t>Witherden</a:t>
            </a:r>
            <a:r>
              <a:rPr lang="en-US" sz="2000" dirty="0"/>
              <a:t>, F. (2021). Python at </a:t>
            </a:r>
            <a:r>
              <a:rPr lang="en-US" sz="2000" dirty="0" err="1"/>
              <a:t>petascale</a:t>
            </a:r>
            <a:r>
              <a:rPr lang="en-US" sz="2000" dirty="0"/>
              <a:t> with </a:t>
            </a:r>
            <a:r>
              <a:rPr lang="en-US" sz="2000" dirty="0" err="1"/>
              <a:t>PyFR</a:t>
            </a:r>
            <a:r>
              <a:rPr lang="en-US" sz="2000" dirty="0"/>
              <a:t> or: how I learned to stop worrying and love the snake. </a:t>
            </a:r>
            <a:r>
              <a:rPr lang="en-US" sz="2000" i="1" dirty="0"/>
              <a:t>Computing in Science &amp; Engineering</a:t>
            </a:r>
            <a:r>
              <a:rPr lang="en-US" sz="2000" dirty="0"/>
              <a:t>, </a:t>
            </a:r>
            <a:r>
              <a:rPr lang="en-US" sz="2000" i="1" dirty="0"/>
              <a:t>9615</a:t>
            </a:r>
            <a:r>
              <a:rPr lang="en-US" sz="2000" dirty="0"/>
              <a:t>(c), 1–1. </a:t>
            </a:r>
            <a:r>
              <a:rPr lang="en-US" sz="2000" dirty="0">
                <a:hlinkClick r:id="rId5"/>
              </a:rPr>
              <a:t>https://doi.org/10.1109/mcse.2021.3080126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786D8-54D7-4F86-B20E-3838B42E4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7A42-1143-48FC-B4BA-4801294DBEE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953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5E6FC-D004-4E74-9553-E6A16B941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Backmatter Slides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D6D213-94B5-46CC-960C-776B2D455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7A42-1143-48FC-B4BA-4801294DBEE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166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18CCB-DC06-15D7-240C-C1A73B8EA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Code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CE71-2629-1FE1-C618-166210EF1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Vectorized Multiplication in Each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F0838-538D-53C7-53F6-8D8C612FE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7A42-1143-48FC-B4BA-4801294DBEE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082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3A5FA-A056-48C0-8227-40A65E49C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Acceleration Techniques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AC16C-59DF-481D-A393-640703030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 err="1"/>
              <a:t>Cython</a:t>
            </a:r>
            <a:r>
              <a:rPr lang="en-US" sz="2800" dirty="0"/>
              <a:t> (able to use C++ standard parallelism)</a:t>
            </a:r>
          </a:p>
          <a:p>
            <a:pPr>
              <a:lnSpc>
                <a:spcPct val="100000"/>
              </a:lnSpc>
            </a:pPr>
            <a:r>
              <a:rPr lang="en-US" sz="2800" dirty="0" err="1"/>
              <a:t>PyCUDA</a:t>
            </a:r>
            <a:r>
              <a:rPr lang="en-US" sz="2800" dirty="0"/>
              <a:t> and </a:t>
            </a:r>
            <a:r>
              <a:rPr lang="en-US" sz="2800" dirty="0" err="1"/>
              <a:t>PyOpenCL</a:t>
            </a:r>
            <a:r>
              <a:rPr lang="en-US" sz="2800" dirty="0"/>
              <a:t> (used but not directly)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MPI4Py (Does not accelerate code, only runs more of it)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Python CUDA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Pure </a:t>
            </a:r>
            <a:r>
              <a:rPr lang="en-US" sz="2800" dirty="0" err="1"/>
              <a:t>Numba</a:t>
            </a:r>
            <a:r>
              <a:rPr lang="en-US" sz="2800" dirty="0"/>
              <a:t> / SciPy implementations (C under the hood)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Build your own!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D8B3A-B344-4498-A148-A3229B87E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7A42-1143-48FC-B4BA-4801294DBEE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890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13ACF-2BB7-47C9-9CA0-8D2568744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Planed Explorations within MC/DC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1086B-BFAB-43B6-A224-C0EDD53A0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Fully transient Monte Carlo</a:t>
            </a:r>
          </a:p>
          <a:p>
            <a:r>
              <a:rPr lang="en-US" sz="2800" dirty="0"/>
              <a:t>Intrusive UQ </a:t>
            </a:r>
          </a:p>
          <a:p>
            <a:r>
              <a:rPr lang="en-US" sz="2800" dirty="0"/>
              <a:t>Dynamic Quasi Monte Carlo</a:t>
            </a:r>
          </a:p>
          <a:p>
            <a:r>
              <a:rPr lang="en-US" sz="2800" dirty="0"/>
              <a:t>Dynamic Weight Windows</a:t>
            </a:r>
          </a:p>
          <a:p>
            <a:r>
              <a:rPr lang="en-US" sz="2800" dirty="0"/>
              <a:t>Population Control Methods</a:t>
            </a:r>
          </a:p>
          <a:p>
            <a:r>
              <a:rPr lang="en-US" sz="2800" dirty="0"/>
              <a:t>Python Based Parallelization</a:t>
            </a:r>
          </a:p>
          <a:p>
            <a:r>
              <a:rPr lang="en-US" sz="2800" dirty="0"/>
              <a:t>Asynchronous GPU scheduling</a:t>
            </a:r>
          </a:p>
          <a:p>
            <a:r>
              <a:rPr lang="en-US" sz="2800" dirty="0"/>
              <a:t>Machine Learning MPI scheduling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C6CF6-1AF7-4857-BAC9-9217D69B1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7A42-1143-48FC-B4BA-4801294DBEE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802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976A4-1442-46F0-BE60-4D47A4192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 Development Path of MC/DC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62BE7D-6A42-4833-B0C4-41B0864240C5}"/>
              </a:ext>
            </a:extLst>
          </p:cNvPr>
          <p:cNvSpPr/>
          <p:nvPr/>
        </p:nvSpPr>
        <p:spPr>
          <a:xfrm>
            <a:off x="612397" y="1474619"/>
            <a:ext cx="1058091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Address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Numba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issues in MC/DC</a:t>
            </a:r>
          </a:p>
          <a:p>
            <a:pPr marL="914400" lvl="1" indent="-458788">
              <a:lnSpc>
                <a:spcPct val="100000"/>
              </a:lnSpc>
              <a:buClr>
                <a:schemeClr val="tx1"/>
              </a:buClr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Replace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JITClass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Numba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structured array</a:t>
            </a:r>
          </a:p>
          <a:p>
            <a:pPr marL="914400" lvl="1" indent="-458788">
              <a:lnSpc>
                <a:spcPct val="100000"/>
              </a:lnSpc>
              <a:buClr>
                <a:schemeClr val="tx1"/>
              </a:buClr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Runtime and memory profiling</a:t>
            </a:r>
          </a:p>
          <a:p>
            <a:pPr marL="514350" indent="-51435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Write event-based MC/DC (pure Python + MPI4Py)</a:t>
            </a:r>
          </a:p>
          <a:p>
            <a:pPr marL="914400" lvl="1" indent="-458788">
              <a:lnSpc>
                <a:spcPct val="100000"/>
              </a:lnSpc>
              <a:buClr>
                <a:schemeClr val="tx1"/>
              </a:buClr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Reuse and exploit existing MC/DC (history-based) modules 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with Python decorator</a:t>
            </a:r>
          </a:p>
          <a:p>
            <a:pPr marL="514350" indent="-51435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Integrate findings from MC/DC-TNT</a:t>
            </a:r>
          </a:p>
          <a:p>
            <a:pPr marL="914400" lvl="1" indent="-458788">
              <a:lnSpc>
                <a:spcPct val="100000"/>
              </a:lnSpc>
              <a:buClr>
                <a:schemeClr val="tx1"/>
              </a:buClr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PyKokkos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Numba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PyOMP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Mako templating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DDB1D8-CA79-4D71-A2EA-B4B327C9B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7A42-1143-48FC-B4BA-4801294DBEE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54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8BAAF-3FF7-FED9-CABE-C1A37F3BD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AVURV Benchmark </a:t>
            </a:r>
            <a:r>
              <a:rPr lang="en-US" dirty="0" err="1"/>
              <a:t>Descirption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2E09946-19C5-12AB-E64D-57774E8138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07" y="2382143"/>
            <a:ext cx="10793331" cy="108600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5ADA6-C4AC-A674-7581-9F308A779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7A42-1143-48FC-B4BA-4801294DBEED}" type="slidenum">
              <a:rPr lang="en-US" smtClean="0"/>
              <a:t>37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DF7551-3E89-61A9-F461-386EF5056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45" y="4638752"/>
            <a:ext cx="11641175" cy="8383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25DD7D-13B7-87B8-5419-DE15C51CE09A}"/>
              </a:ext>
            </a:extLst>
          </p:cNvPr>
          <p:cNvSpPr txBox="1"/>
          <p:nvPr/>
        </p:nvSpPr>
        <p:spPr>
          <a:xfrm>
            <a:off x="560469" y="1380931"/>
            <a:ext cx="6316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We can simulate fission by having c&gt;1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52CC79-CC38-96EB-07C7-D3FDA8E6DE09}"/>
              </a:ext>
            </a:extLst>
          </p:cNvPr>
          <p:cNvSpPr txBox="1"/>
          <p:nvPr/>
        </p:nvSpPr>
        <p:spPr>
          <a:xfrm>
            <a:off x="671804" y="3946137"/>
            <a:ext cx="6316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NTE with initial source</a:t>
            </a:r>
          </a:p>
        </p:txBody>
      </p:sp>
    </p:spTree>
    <p:extLst>
      <p:ext uri="{BB962C8B-B14F-4D97-AF65-F5344CB8AC3E}">
        <p14:creationId xmlns:p14="http://schemas.microsoft.com/office/powerpoint/2010/main" val="35782757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223ED-A821-44C1-839D-E1999A5CC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Science Python &amp; HPC: Bigger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07739-E085-4857-B910-62FB553E2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71" y="1241817"/>
            <a:ext cx="11426372" cy="440826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Enables rapid methods development for complex systems [7]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Off the shelf codes for science applications available [8]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There </a:t>
            </a:r>
            <a:r>
              <a:rPr lang="en-US" sz="2800" b="1" i="1" dirty="0"/>
              <a:t>is</a:t>
            </a:r>
            <a:r>
              <a:rPr lang="en-US" sz="2800" dirty="0"/>
              <a:t> a trade off in performance in benchmarks [9]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A rich environment or high productivity in science [10]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Allows nuclear folks to better interface with other fields!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Can alleviate the need for C++ testbeds as initial performance analysis of methods can be examined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B92CB4-294E-4C32-B104-8FD53EC22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7A42-1143-48FC-B4BA-4801294DBEED}" type="slidenum">
              <a:rPr lang="en-US" smtClean="0"/>
              <a:t>38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2F5F2D-6858-4ACD-9989-3908F8EB75FD}"/>
              </a:ext>
            </a:extLst>
          </p:cNvPr>
          <p:cNvSpPr/>
          <p:nvPr/>
        </p:nvSpPr>
        <p:spPr>
          <a:xfrm>
            <a:off x="507620" y="5222439"/>
            <a:ext cx="106489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[7] </a:t>
            </a:r>
            <a:r>
              <a:rPr lang="en-US" sz="1200" dirty="0"/>
              <a:t>Barba, L. A., Klockner, A., Ramachandran, P., &amp; Thomas, R. (2021). Scientific Computing With Python on High-Performance Heterogeneous Systems. </a:t>
            </a:r>
            <a:r>
              <a:rPr lang="en-US" sz="1200" i="1" dirty="0"/>
              <a:t>Computing in Science &amp; Engineering</a:t>
            </a:r>
            <a:r>
              <a:rPr lang="en-US" sz="1200" dirty="0"/>
              <a:t>. https://doi.org/10.1109/MCSE.2021.3088549</a:t>
            </a:r>
          </a:p>
          <a:p>
            <a:r>
              <a:rPr lang="en-US" sz="1200" b="1" dirty="0"/>
              <a:t>[8] </a:t>
            </a:r>
            <a:r>
              <a:rPr lang="en-US" sz="1200" dirty="0"/>
              <a:t>Bogdan </a:t>
            </a:r>
            <a:r>
              <a:rPr lang="en-US" sz="1200" dirty="0" err="1"/>
              <a:t>Opanchuk</a:t>
            </a:r>
            <a:r>
              <a:rPr lang="en-US" sz="1200" dirty="0"/>
              <a:t>, Daniel </a:t>
            </a:r>
            <a:r>
              <a:rPr lang="en-US" sz="1200" dirty="0" err="1"/>
              <a:t>Ringwalt</a:t>
            </a:r>
            <a:r>
              <a:rPr lang="en-US" sz="1200" dirty="0"/>
              <a:t>, Lev E. </a:t>
            </a:r>
            <a:r>
              <a:rPr lang="en-US" sz="1200" dirty="0" err="1"/>
              <a:t>Givon</a:t>
            </a:r>
            <a:r>
              <a:rPr lang="en-US" sz="1200" dirty="0"/>
              <a:t>, &amp; </a:t>
            </a:r>
            <a:r>
              <a:rPr lang="en-US" sz="1200" dirty="0" err="1"/>
              <a:t>SyamGadde</a:t>
            </a:r>
            <a:r>
              <a:rPr lang="en-US" sz="1200" dirty="0"/>
              <a:t>. (2021). </a:t>
            </a:r>
            <a:r>
              <a:rPr lang="en-US" sz="1200" i="1" dirty="0" err="1"/>
              <a:t>Reikna</a:t>
            </a:r>
            <a:r>
              <a:rPr lang="en-US" sz="1200" dirty="0"/>
              <a:t>(0.7.4). </a:t>
            </a:r>
            <a:r>
              <a:rPr lang="en-US" sz="1200" dirty="0">
                <a:hlinkClick r:id="rId2"/>
              </a:rPr>
              <a:t>http://reikna.publicfields.net/en/latest/</a:t>
            </a:r>
            <a:endParaRPr lang="en-US" sz="1200" dirty="0"/>
          </a:p>
          <a:p>
            <a:r>
              <a:rPr lang="en-US" sz="1200" b="1" dirty="0"/>
              <a:t>[9] </a:t>
            </a:r>
            <a:r>
              <a:rPr lang="en-US" sz="1200" dirty="0"/>
              <a:t>Oden, L. (2020). Lessons learned from comparing C-CUDA and Python-</a:t>
            </a:r>
            <a:r>
              <a:rPr lang="en-US" sz="1200" dirty="0" err="1"/>
              <a:t>Numbafor</a:t>
            </a:r>
            <a:r>
              <a:rPr lang="en-US" sz="1200" dirty="0"/>
              <a:t> GPU-Computing. </a:t>
            </a:r>
            <a:r>
              <a:rPr lang="en-US" sz="1200" i="1" dirty="0"/>
              <a:t>Proceedings -2020 28th </a:t>
            </a:r>
            <a:r>
              <a:rPr lang="en-US" sz="1200" i="1" dirty="0" err="1"/>
              <a:t>Euromicro</a:t>
            </a:r>
            <a:r>
              <a:rPr lang="en-US" sz="1200" i="1" dirty="0"/>
              <a:t> International Conference on Parallel, Distributed and Network-Based Processing, PDP 2020</a:t>
            </a:r>
            <a:r>
              <a:rPr lang="en-US" sz="1200" dirty="0"/>
              <a:t>, 216–223. </a:t>
            </a:r>
            <a:r>
              <a:rPr lang="en-US" sz="1200" dirty="0">
                <a:hlinkClick r:id="rId3"/>
              </a:rPr>
              <a:t>https://doi.org/10.1109/PDP50117.2020.00041</a:t>
            </a:r>
            <a:endParaRPr lang="en-US" sz="1200" dirty="0"/>
          </a:p>
          <a:p>
            <a:r>
              <a:rPr lang="en-US" sz="1200" b="1" dirty="0"/>
              <a:t>[10] </a:t>
            </a:r>
            <a:r>
              <a:rPr lang="en-US" sz="1200" dirty="0"/>
              <a:t>L. A. Barba, "The Python/</a:t>
            </a:r>
            <a:r>
              <a:rPr lang="en-US" sz="1200" dirty="0" err="1"/>
              <a:t>Jupyter</a:t>
            </a:r>
            <a:r>
              <a:rPr lang="en-US" sz="1200" dirty="0"/>
              <a:t> Ecosystem: Today’s Problem-Solving Environment for Computational Science," in Computing in Science &amp; Engineering, vol. 23, no. 3, pp. 5-9, 1 May-June 2021, </a:t>
            </a:r>
            <a:r>
              <a:rPr lang="en-US" sz="1200" dirty="0" err="1"/>
              <a:t>doi</a:t>
            </a:r>
            <a:r>
              <a:rPr lang="en-US" sz="1200" dirty="0"/>
              <a:t>: 10.1109/MCSE.2021.3074693.</a:t>
            </a:r>
          </a:p>
        </p:txBody>
      </p:sp>
    </p:spTree>
    <p:extLst>
      <p:ext uri="{BB962C8B-B14F-4D97-AF65-F5344CB8AC3E}">
        <p14:creationId xmlns:p14="http://schemas.microsoft.com/office/powerpoint/2010/main" val="2648660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E2BEB-AF24-8D8A-7741-508C50550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Neutron Transport and HPC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AFFAB-1608-FA9B-682D-88BE612B0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349" y="4428344"/>
            <a:ext cx="4191690" cy="1039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ENIAC – 1946</a:t>
            </a:r>
          </a:p>
          <a:p>
            <a:pPr marL="0" indent="0">
              <a:buNone/>
            </a:pPr>
            <a:r>
              <a:rPr lang="en-US" dirty="0"/>
              <a:t>First general programable computer circa 1946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24636-9E7F-1386-32A7-CDB8861E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7A42-1143-48FC-B4BA-4801294DBEED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234B025-F051-8DB7-4541-8D64A4E875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41"/>
          <a:stretch/>
        </p:blipFill>
        <p:spPr bwMode="auto">
          <a:xfrm>
            <a:off x="654349" y="1720599"/>
            <a:ext cx="5146538" cy="270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8F9827-4627-0E46-79CA-ECE68FFD2FCD}"/>
              </a:ext>
            </a:extLst>
          </p:cNvPr>
          <p:cNvSpPr txBox="1">
            <a:spLocks/>
          </p:cNvSpPr>
          <p:nvPr/>
        </p:nvSpPr>
        <p:spPr>
          <a:xfrm>
            <a:off x="701974" y="1216745"/>
            <a:ext cx="4191690" cy="571809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There at the beginning…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BC98794-8D50-1CFD-D8BA-FC2BE1143EAE}"/>
              </a:ext>
            </a:extLst>
          </p:cNvPr>
          <p:cNvSpPr txBox="1">
            <a:spLocks/>
          </p:cNvSpPr>
          <p:nvPr/>
        </p:nvSpPr>
        <p:spPr>
          <a:xfrm>
            <a:off x="6714435" y="1283420"/>
            <a:ext cx="4191690" cy="571809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There now</a:t>
            </a:r>
          </a:p>
        </p:txBody>
      </p:sp>
      <p:pic>
        <p:nvPicPr>
          <p:cNvPr id="2052" name="Picture 4" descr="LLNL and HPE to partner with AMD on El Capitan, projected as world's  fastest supercomputer | Lawrence Livermore National Laboratory">
            <a:extLst>
              <a:ext uri="{FF2B5EF4-FFF2-40B4-BE49-F238E27FC236}">
                <a16:creationId xmlns:a16="http://schemas.microsoft.com/office/drawing/2014/main" id="{98A43A16-329D-2A1F-BC86-0058DB450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504" y="1720599"/>
            <a:ext cx="4740147" cy="270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D1491C4-BEE6-DE7A-3FDB-9DA8064FB0DD}"/>
              </a:ext>
            </a:extLst>
          </p:cNvPr>
          <p:cNvSpPr txBox="1">
            <a:spLocks/>
          </p:cNvSpPr>
          <p:nvPr/>
        </p:nvSpPr>
        <p:spPr>
          <a:xfrm>
            <a:off x="6714435" y="4428343"/>
            <a:ext cx="4191690" cy="1359898"/>
          </a:xfrm>
          <a:prstGeom prst="rect">
            <a:avLst/>
          </a:prstGeom>
        </p:spPr>
        <p:txBody>
          <a:bodyPr vert="horz" lIns="91440" tIns="45720" rIns="91440" bIns="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El Capitan – 2023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Heterogeneous exa-scale machine </a:t>
            </a:r>
          </a:p>
        </p:txBody>
      </p:sp>
    </p:spTree>
    <p:extLst>
      <p:ext uri="{BB962C8B-B14F-4D97-AF65-F5344CB8AC3E}">
        <p14:creationId xmlns:p14="http://schemas.microsoft.com/office/powerpoint/2010/main" val="419541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84DB8-0A52-DBA3-7F19-0E693E427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Monte Carlo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3D405-5FFB-0A97-8DDC-53014B399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71" y="1567542"/>
            <a:ext cx="11426372" cy="8063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Can we use statistics and event rates to model a system?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77A2E-4641-9D50-D164-8A44CDF50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7A42-1143-48FC-B4BA-4801294DBEED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4BF75C-0569-EA99-8EB6-81DBE48B6C46}"/>
              </a:ext>
            </a:extLst>
          </p:cNvPr>
          <p:cNvSpPr txBox="1"/>
          <p:nvPr/>
        </p:nvSpPr>
        <p:spPr>
          <a:xfrm>
            <a:off x="668215" y="2831123"/>
            <a:ext cx="103661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Traditional numerical methods (deterministic methods) get an exact solution to an estimated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6A6481-6C64-0759-4335-E8605BB8FD3A}"/>
              </a:ext>
            </a:extLst>
          </p:cNvPr>
          <p:cNvSpPr txBox="1"/>
          <p:nvPr/>
        </p:nvSpPr>
        <p:spPr>
          <a:xfrm>
            <a:off x="668214" y="4767238"/>
            <a:ext cx="10366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Monte Carlo gives an estimated solution to an exact problem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9094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98CD0-6069-6586-478D-BF64A4BD0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Monte Carlo Neutronics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0364B-59C1-533C-4590-9013D783A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7A42-1143-48FC-B4BA-4801294DBEED}" type="slidenum">
              <a:rPr lang="en-US" smtClean="0"/>
              <a:t>6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D048D0-89ED-4639-EE1F-BADB26AE5BAC}"/>
              </a:ext>
            </a:extLst>
          </p:cNvPr>
          <p:cNvSpPr/>
          <p:nvPr/>
        </p:nvSpPr>
        <p:spPr>
          <a:xfrm>
            <a:off x="1704514" y="2207491"/>
            <a:ext cx="5255099" cy="4058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FC218A-ED60-E311-87A9-8F6E5CD60E1C}"/>
              </a:ext>
            </a:extLst>
          </p:cNvPr>
          <p:cNvSpPr txBox="1"/>
          <p:nvPr/>
        </p:nvSpPr>
        <p:spPr>
          <a:xfrm>
            <a:off x="1839358" y="5409605"/>
            <a:ext cx="1687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scat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= ½ [cm</a:t>
            </a:r>
            <a:r>
              <a:rPr lang="en-US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r>
              <a:rPr lang="el-GR" sz="1600" dirty="0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cap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= ½ [cm</a:t>
            </a:r>
            <a:r>
              <a:rPr lang="en-US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r>
              <a:rPr lang="el-GR" sz="1600" dirty="0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total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= 1 [cm</a:t>
            </a:r>
            <a:r>
              <a:rPr lang="en-US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5F619C-16B2-9F17-5539-62F59C8DF95A}"/>
              </a:ext>
            </a:extLst>
          </p:cNvPr>
          <p:cNvSpPr/>
          <p:nvPr/>
        </p:nvSpPr>
        <p:spPr>
          <a:xfrm>
            <a:off x="1" y="3660618"/>
            <a:ext cx="8405090" cy="276046"/>
          </a:xfrm>
          <a:prstGeom prst="rect">
            <a:avLst/>
          </a:prstGeom>
          <a:gradFill flip="none" rotWithShape="1">
            <a:gsLst>
              <a:gs pos="0">
                <a:srgbClr val="7DC7FF"/>
              </a:gs>
              <a:gs pos="83000">
                <a:srgbClr val="0070C0"/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2D7AC6DA-04B5-10EF-7D32-F0D695B90F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7096161"/>
              </p:ext>
            </p:extLst>
          </p:nvPr>
        </p:nvGraphicFramePr>
        <p:xfrm>
          <a:off x="8664126" y="3244706"/>
          <a:ext cx="2219325" cy="291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2219400" imgH="2914560" progId="PBrush">
                  <p:embed/>
                </p:oleObj>
              </mc:Choice>
              <mc:Fallback>
                <p:oleObj name="Bitmap Image" r:id="rId2" imgW="2219400" imgH="2914560" progId="PBrush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2D7AC6DA-04B5-10EF-7D32-F0D695B90F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664126" y="3244706"/>
                        <a:ext cx="2219325" cy="291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BD1EBF84-D4A4-46F2-77EB-9F8D2440D511}"/>
              </a:ext>
            </a:extLst>
          </p:cNvPr>
          <p:cNvSpPr txBox="1"/>
          <p:nvPr/>
        </p:nvSpPr>
        <p:spPr>
          <a:xfrm>
            <a:off x="8465127" y="1121098"/>
            <a:ext cx="30341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Are we safe?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BE6999E-E038-0482-1AE5-3E0EBFF8CD7E}"/>
              </a:ext>
            </a:extLst>
          </p:cNvPr>
          <p:cNvGrpSpPr/>
          <p:nvPr/>
        </p:nvGrpSpPr>
        <p:grpSpPr>
          <a:xfrm>
            <a:off x="1487054" y="1323894"/>
            <a:ext cx="5006109" cy="752724"/>
            <a:chOff x="1487054" y="1323894"/>
            <a:chExt cx="5006109" cy="75272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72BAE3B-8965-CBBE-3125-CB773565B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7054" y="1323894"/>
              <a:ext cx="5006109" cy="279008"/>
            </a:xfrm>
            <a:prstGeom prst="rect">
              <a:avLst/>
            </a:prstGeom>
          </p:spPr>
        </p:pic>
        <p:pic>
          <p:nvPicPr>
            <p:cNvPr id="22" name="Picture 21" descr="Graphical user interface&#10;&#10;Description automatically generated with medium confidence">
              <a:extLst>
                <a:ext uri="{FF2B5EF4-FFF2-40B4-BE49-F238E27FC236}">
                  <a16:creationId xmlns:a16="http://schemas.microsoft.com/office/drawing/2014/main" id="{67806CE7-998E-5F79-1601-53A126B5A1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9674" y="1677301"/>
              <a:ext cx="2087200" cy="329017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619AD3A-C8D3-ED0E-2C11-45919CBF6171}"/>
                </a:ext>
              </a:extLst>
            </p:cNvPr>
            <p:cNvSpPr/>
            <p:nvPr/>
          </p:nvSpPr>
          <p:spPr>
            <a:xfrm>
              <a:off x="3663950" y="1536700"/>
              <a:ext cx="668113" cy="1406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C8E97D1-13D2-3341-9532-844A3AAC942D}"/>
                </a:ext>
              </a:extLst>
            </p:cNvPr>
            <p:cNvSpPr/>
            <p:nvPr/>
          </p:nvSpPr>
          <p:spPr>
            <a:xfrm>
              <a:off x="2349217" y="1936017"/>
              <a:ext cx="668113" cy="1406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328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7263D-6A51-716A-6721-D7A43627C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Monte Carlo Neutronics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57F30-61D9-9596-87B7-3A8BCD303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Material Data (statistical likelihoods)</a:t>
            </a:r>
          </a:p>
          <a:p>
            <a:r>
              <a:rPr lang="en-US" sz="2400" dirty="0"/>
              <a:t>Equations where can relate a distance to a probability</a:t>
            </a:r>
          </a:p>
          <a:p>
            <a:r>
              <a:rPr lang="en-US" sz="2400" dirty="0"/>
              <a:t>List of events that could possible happen (scatter, absorption, transmission)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C2FE54-C35E-CDD9-D2C3-3C5B42C88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7A42-1143-48FC-B4BA-4801294DBEED}" type="slidenum">
              <a:rPr lang="en-US" smtClean="0"/>
              <a:t>7</a:t>
            </a:fld>
            <a:endParaRPr lang="en-US"/>
          </a:p>
        </p:txBody>
      </p:sp>
      <p:pic>
        <p:nvPicPr>
          <p:cNvPr id="3074" name="Picture 2" descr="Shall We Play A Game GIFs - Get the best GIF on GIPHY">
            <a:extLst>
              <a:ext uri="{FF2B5EF4-FFF2-40B4-BE49-F238E27FC236}">
                <a16:creationId xmlns:a16="http://schemas.microsoft.com/office/drawing/2014/main" id="{1A72A627-05D9-7823-F5F7-A9538B3D1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73" y="3225353"/>
            <a:ext cx="5958655" cy="335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9DFA2B-B39B-ED22-BFAD-36F17F53D827}"/>
                  </a:ext>
                </a:extLst>
              </p:cNvPr>
              <p:cNvSpPr txBox="1"/>
              <p:nvPr/>
            </p:nvSpPr>
            <p:spPr>
              <a:xfrm>
                <a:off x="8069818" y="3771672"/>
                <a:ext cx="2066271" cy="12168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6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US" sz="36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= −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3600" b="0" i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ln</m:t>
                          </m:r>
                          <m:r>
                            <m:rPr>
                              <m:nor/>
                            </m:rPr>
                            <a:rPr lang="en-US" sz="3600" b="0" i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3600" b="0" i="0" smtClean="0">
                              <a:latin typeface="Arial" panose="020B0604020202020204" pitchFamily="34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ξ</m:t>
                          </m:r>
                          <m:r>
                            <m:rPr>
                              <m:nor/>
                            </m:rPr>
                            <a:rPr lang="en-US" sz="3600" b="0" i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sz="3600" i="0">
                                  <a:latin typeface="Arial" panose="020B0604020202020204" pitchFamily="34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sz="3600" b="0" i="0" smtClean="0"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t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9DFA2B-B39B-ED22-BFAD-36F17F53D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818" y="3771672"/>
                <a:ext cx="2066271" cy="12168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F954A1B-4E7A-B512-C21D-E8D5255EEB27}"/>
              </a:ext>
            </a:extLst>
          </p:cNvPr>
          <p:cNvSpPr txBox="1"/>
          <p:nvPr/>
        </p:nvSpPr>
        <p:spPr>
          <a:xfrm>
            <a:off x="8069818" y="5499968"/>
            <a:ext cx="2841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ξ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random number [0,1]</a:t>
            </a:r>
          </a:p>
          <a:p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total cross section </a:t>
            </a:r>
          </a:p>
        </p:txBody>
      </p:sp>
    </p:spTree>
    <p:extLst>
      <p:ext uri="{BB962C8B-B14F-4D97-AF65-F5344CB8AC3E}">
        <p14:creationId xmlns:p14="http://schemas.microsoft.com/office/powerpoint/2010/main" val="1827081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F2876-6DA0-34D4-64C2-FD79A9301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Monte Carlo Neutronics: Round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D2270-EC0B-3C06-3D78-05DB99B6B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7A42-1143-48FC-B4BA-4801294DBEED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327805-1DAD-DD69-5419-86F9CEC36238}"/>
              </a:ext>
            </a:extLst>
          </p:cNvPr>
          <p:cNvSpPr/>
          <p:nvPr/>
        </p:nvSpPr>
        <p:spPr>
          <a:xfrm>
            <a:off x="1704514" y="1757159"/>
            <a:ext cx="5255099" cy="45085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EF86F59-144A-25ED-54B1-FC10952973D9}"/>
              </a:ext>
            </a:extLst>
          </p:cNvPr>
          <p:cNvSpPr/>
          <p:nvPr/>
        </p:nvSpPr>
        <p:spPr>
          <a:xfrm>
            <a:off x="397766" y="3693125"/>
            <a:ext cx="667553" cy="68103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B4BCA4-8C72-5BDF-1AC8-F9B67D05D98E}"/>
              </a:ext>
            </a:extLst>
          </p:cNvPr>
          <p:cNvSpPr txBox="1"/>
          <p:nvPr/>
        </p:nvSpPr>
        <p:spPr>
          <a:xfrm>
            <a:off x="1714675" y="5426001"/>
            <a:ext cx="1687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scat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= ½ [cm</a:t>
            </a:r>
            <a:r>
              <a:rPr lang="en-US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r>
              <a:rPr lang="el-GR" sz="1600" dirty="0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cap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= ½ [cm</a:t>
            </a:r>
            <a:r>
              <a:rPr lang="en-US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r>
              <a:rPr lang="el-GR" sz="1600" dirty="0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total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= 1 [cm</a:t>
            </a:r>
            <a:r>
              <a:rPr lang="en-US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D8481D8D-7EB2-E225-5CEB-3F8409283C53}"/>
              </a:ext>
            </a:extLst>
          </p:cNvPr>
          <p:cNvSpPr/>
          <p:nvPr/>
        </p:nvSpPr>
        <p:spPr>
          <a:xfrm rot="18650586">
            <a:off x="4997184" y="3790588"/>
            <a:ext cx="445267" cy="410166"/>
          </a:xfrm>
          <a:prstGeom prst="plus">
            <a:avLst>
              <a:gd name="adj" fmla="val 3627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C492E10-73F8-4808-4F33-E6411FEC4EC7}"/>
              </a:ext>
            </a:extLst>
          </p:cNvPr>
          <p:cNvCxnSpPr>
            <a:cxnSpLocks/>
          </p:cNvCxnSpPr>
          <p:nvPr/>
        </p:nvCxnSpPr>
        <p:spPr>
          <a:xfrm flipV="1">
            <a:off x="1296141" y="3988154"/>
            <a:ext cx="3480890" cy="4181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D82AEB0-0D81-F8C0-D664-745CE7758854}"/>
                  </a:ext>
                </a:extLst>
              </p:cNvPr>
              <p:cNvSpPr txBox="1"/>
              <p:nvPr/>
            </p:nvSpPr>
            <p:spPr>
              <a:xfrm>
                <a:off x="7199790" y="1769403"/>
                <a:ext cx="4594444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Events: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Roll a random number</a:t>
                </a:r>
                <a:b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sz="24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>
                        <a:latin typeface="Consolas" panose="020B0609020204030204" pitchFamily="49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ξ</m:t>
                    </m:r>
                  </m:oMath>
                </a14:m>
                <a:r>
                  <a:rPr lang="en-US" sz="2400" dirty="0">
                    <a:latin typeface="Consolas" panose="020B0609020204030204" pitchFamily="49" charset="0"/>
                    <a:cs typeface="Arial" panose="020B0604020202020204" pitchFamily="34" charset="0"/>
                  </a:rPr>
                  <a:t> = 0.345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Compute distance to event</a:t>
                </a:r>
                <a:b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sz="2400" dirty="0">
                    <a:latin typeface="Consolas" panose="020B0609020204030204" pitchFamily="49" charset="0"/>
                    <a:cs typeface="Arial" panose="020B0604020202020204" pitchFamily="34" charset="0"/>
                  </a:rPr>
                  <a:t>S = 1.06 cm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Move the particle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Roll a new random number</a:t>
                </a:r>
                <a:b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sz="24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>
                        <a:latin typeface="Consolas" panose="020B06090202040302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ξ</m:t>
                    </m:r>
                  </m:oMath>
                </a14:m>
                <a:r>
                  <a:rPr lang="en-US" sz="2400" dirty="0">
                    <a:latin typeface="Consolas" panose="020B06090202040302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= 0.544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Determine new event type</a:t>
                </a:r>
                <a:b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sz="2400" dirty="0"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>
                        <a:latin typeface="Consolas" panose="020B06090202040302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ξ</m:t>
                    </m:r>
                  </m:oMath>
                </a14:m>
                <a:r>
                  <a:rPr lang="en-US" sz="2400" dirty="0">
                    <a:latin typeface="Consolas" panose="020B0609020204030204" pitchFamily="49" charset="0"/>
                    <a:cs typeface="Arial" panose="020B0604020202020204" pitchFamily="34" charset="0"/>
                  </a:rPr>
                  <a:t> &gt; 0.5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Tally</a:t>
                </a:r>
                <a:b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sz="2400" dirty="0">
                    <a:latin typeface="Consolas" panose="020B0609020204030204" pitchFamily="49" charset="0"/>
                    <a:cs typeface="Arial" panose="020B0604020202020204" pitchFamily="34" charset="0"/>
                  </a:rPr>
                  <a:t>Absorption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D82AEB0-0D81-F8C0-D664-745CE7758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9790" y="1769403"/>
                <a:ext cx="4594444" cy="4893647"/>
              </a:xfrm>
              <a:prstGeom prst="rect">
                <a:avLst/>
              </a:prstGeom>
              <a:blipFill>
                <a:blip r:embed="rId2"/>
                <a:stretch>
                  <a:fillRect l="-1989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AA379F8E-5300-BCFB-646F-DB568B855E90}"/>
              </a:ext>
            </a:extLst>
          </p:cNvPr>
          <p:cNvSpPr/>
          <p:nvPr/>
        </p:nvSpPr>
        <p:spPr>
          <a:xfrm>
            <a:off x="4777031" y="3693125"/>
            <a:ext cx="819509" cy="584606"/>
          </a:xfrm>
          <a:prstGeom prst="flowChartDecisi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4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  <p:bldP spid="11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2C81A-949D-D44A-9EF8-2427076EB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Monte Carlo Neutronics Round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622926-40D5-06C9-FE56-7EAACAEC5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7A42-1143-48FC-B4BA-4801294DBEED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8021B5-A3AA-643F-0EC0-C14E519603F1}"/>
              </a:ext>
            </a:extLst>
          </p:cNvPr>
          <p:cNvSpPr/>
          <p:nvPr/>
        </p:nvSpPr>
        <p:spPr>
          <a:xfrm>
            <a:off x="1704514" y="1775536"/>
            <a:ext cx="5255099" cy="44902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EA1C66F-4299-90AC-CC35-640BC0394AD2}"/>
              </a:ext>
            </a:extLst>
          </p:cNvPr>
          <p:cNvSpPr/>
          <p:nvPr/>
        </p:nvSpPr>
        <p:spPr>
          <a:xfrm>
            <a:off x="397766" y="3693125"/>
            <a:ext cx="667553" cy="681036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11F5DE-EDB2-B125-0582-B91D1522ED34}"/>
              </a:ext>
            </a:extLst>
          </p:cNvPr>
          <p:cNvSpPr txBox="1"/>
          <p:nvPr/>
        </p:nvSpPr>
        <p:spPr>
          <a:xfrm>
            <a:off x="1723467" y="5434787"/>
            <a:ext cx="1687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scat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= ½ [cm</a:t>
            </a:r>
            <a:r>
              <a:rPr lang="en-US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r>
              <a:rPr lang="el-GR" sz="1600" dirty="0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cap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= ½ [cm</a:t>
            </a:r>
            <a:r>
              <a:rPr lang="en-US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r>
              <a:rPr lang="el-GR" sz="1600" dirty="0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total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= 1 [cm</a:t>
            </a:r>
            <a:r>
              <a:rPr lang="en-US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</p:txBody>
      </p:sp>
      <p:sp>
        <p:nvSpPr>
          <p:cNvPr id="8" name="Cross 7">
            <a:extLst>
              <a:ext uri="{FF2B5EF4-FFF2-40B4-BE49-F238E27FC236}">
                <a16:creationId xmlns:a16="http://schemas.microsoft.com/office/drawing/2014/main" id="{4CB7ABDC-5DE4-0E36-6CC5-6F59042921D0}"/>
              </a:ext>
            </a:extLst>
          </p:cNvPr>
          <p:cNvSpPr/>
          <p:nvPr/>
        </p:nvSpPr>
        <p:spPr>
          <a:xfrm rot="18650586">
            <a:off x="7619888" y="5758124"/>
            <a:ext cx="445267" cy="410166"/>
          </a:xfrm>
          <a:prstGeom prst="plus">
            <a:avLst>
              <a:gd name="adj" fmla="val 3627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6792CF4-AEA5-1178-FCB0-C15A0F5E71E9}"/>
              </a:ext>
            </a:extLst>
          </p:cNvPr>
          <p:cNvCxnSpPr>
            <a:cxnSpLocks/>
          </p:cNvCxnSpPr>
          <p:nvPr/>
        </p:nvCxnSpPr>
        <p:spPr>
          <a:xfrm>
            <a:off x="1296141" y="4029971"/>
            <a:ext cx="353962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660721-FEBD-6950-17B3-32F0F3F08BEF}"/>
              </a:ext>
            </a:extLst>
          </p:cNvPr>
          <p:cNvCxnSpPr>
            <a:cxnSpLocks/>
          </p:cNvCxnSpPr>
          <p:nvPr/>
        </p:nvCxnSpPr>
        <p:spPr>
          <a:xfrm>
            <a:off x="5834994" y="4068043"/>
            <a:ext cx="1763814" cy="178224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Flowchart: Decision 14">
            <a:extLst>
              <a:ext uri="{FF2B5EF4-FFF2-40B4-BE49-F238E27FC236}">
                <a16:creationId xmlns:a16="http://schemas.microsoft.com/office/drawing/2014/main" id="{E3643ADC-8741-99CB-699D-24AAAA3C043D}"/>
              </a:ext>
            </a:extLst>
          </p:cNvPr>
          <p:cNvSpPr/>
          <p:nvPr/>
        </p:nvSpPr>
        <p:spPr>
          <a:xfrm>
            <a:off x="4895396" y="3728341"/>
            <a:ext cx="819509" cy="584606"/>
          </a:xfrm>
          <a:prstGeom prst="flowChartDecisi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8D0FE68-F42B-2F78-2964-B70775136093}"/>
                  </a:ext>
                </a:extLst>
              </p:cNvPr>
              <p:cNvSpPr txBox="1"/>
              <p:nvPr/>
            </p:nvSpPr>
            <p:spPr>
              <a:xfrm>
                <a:off x="7199790" y="1664017"/>
                <a:ext cx="4594444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Events: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Roll a new random number</a:t>
                </a:r>
                <a:b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sz="24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>
                        <a:latin typeface="Consolas" panose="020B06090202040302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ξ</m:t>
                    </m:r>
                  </m:oMath>
                </a14:m>
                <a:r>
                  <a:rPr lang="en-US" sz="2400" dirty="0">
                    <a:latin typeface="Consolas" panose="020B06090202040302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= 0.342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Determine new event type</a:t>
                </a:r>
                <a:b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sz="2400" dirty="0"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>
                        <a:latin typeface="Consolas" panose="020B06090202040302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ξ</m:t>
                    </m:r>
                  </m:oMath>
                </a14:m>
                <a:r>
                  <a:rPr lang="en-US" sz="2400" dirty="0">
                    <a:latin typeface="Consolas" panose="020B0609020204030204" pitchFamily="49" charset="0"/>
                    <a:cs typeface="Arial" panose="020B0604020202020204" pitchFamily="34" charset="0"/>
                  </a:rPr>
                  <a:t> &lt; 0.5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Reroll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Move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Tally event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8D0FE68-F42B-2F78-2964-B70775136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9790" y="1664017"/>
                <a:ext cx="4594444" cy="3416320"/>
              </a:xfrm>
              <a:prstGeom prst="rect">
                <a:avLst/>
              </a:prstGeom>
              <a:blipFill>
                <a:blip r:embed="rId2"/>
                <a:stretch>
                  <a:fillRect l="-1989" t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972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cement_orange_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55A11"/>
      </a:accent1>
      <a:accent2>
        <a:srgbClr val="FAEFEA"/>
      </a:accent2>
      <a:accent3>
        <a:srgbClr val="757070"/>
      </a:accent3>
      <a:accent4>
        <a:srgbClr val="C55A11"/>
      </a:accent4>
      <a:accent5>
        <a:srgbClr val="C55A11"/>
      </a:accent5>
      <a:accent6>
        <a:srgbClr val="C55A11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ment_orange_theme" id="{FB7C661A-3F36-401C-90DC-3C1ADCCD91FE}" vid="{C8073B22-F2E6-4040-BC5C-9922886DA9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0BF54B17820D4CBCCDCB27B54B4EC8" ma:contentTypeVersion="12" ma:contentTypeDescription="Create a new document." ma:contentTypeScope="" ma:versionID="d320b9f7b9f9977c8972e89709bb6eec">
  <xsd:schema xmlns:xsd="http://www.w3.org/2001/XMLSchema" xmlns:xs="http://www.w3.org/2001/XMLSchema" xmlns:p="http://schemas.microsoft.com/office/2006/metadata/properties" xmlns:ns3="b6b59c68-fb20-4d76-bf20-605a8b62e1bc" xmlns:ns4="00cfdbed-dfff-4f7b-ab26-c33e6ef42385" targetNamespace="http://schemas.microsoft.com/office/2006/metadata/properties" ma:root="true" ma:fieldsID="79aefb5085791fee8ca2a318ba66bb57" ns3:_="" ns4:_="">
    <xsd:import namespace="b6b59c68-fb20-4d76-bf20-605a8b62e1bc"/>
    <xsd:import namespace="00cfdbed-dfff-4f7b-ab26-c33e6ef4238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b59c68-fb20-4d76-bf20-605a8b62e1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cfdbed-dfff-4f7b-ab26-c33e6ef42385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14EB68-F7DC-4458-AFC1-A497B6EBCC3C}">
  <ds:schemaRefs>
    <ds:schemaRef ds:uri="http://schemas.openxmlformats.org/package/2006/metadata/core-properties"/>
    <ds:schemaRef ds:uri="http://purl.org/dc/dcmitype/"/>
    <ds:schemaRef ds:uri="http://schemas.microsoft.com/office/2006/metadata/properties"/>
    <ds:schemaRef ds:uri="00cfdbed-dfff-4f7b-ab26-c33e6ef42385"/>
    <ds:schemaRef ds:uri="http://schemas.microsoft.com/office/2006/documentManagement/types"/>
    <ds:schemaRef ds:uri="b6b59c68-fb20-4d76-bf20-605a8b62e1bc"/>
    <ds:schemaRef ds:uri="http://schemas.microsoft.com/office/infopath/2007/PartnerControls"/>
    <ds:schemaRef ds:uri="http://www.w3.org/XML/1998/namespace"/>
    <ds:schemaRef ds:uri="http://purl.org/dc/elements/1.1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B3C718B-651B-4C1F-B8A8-63A65663AA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E831FA-38C1-4F91-A565-EC23A496E9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6b59c68-fb20-4d76-bf20-605a8b62e1bc"/>
    <ds:schemaRef ds:uri="00cfdbed-dfff-4f7b-ab26-c33e6ef423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4188</TotalTime>
  <Words>1931</Words>
  <Application>Microsoft Office PowerPoint</Application>
  <PresentationFormat>Widescreen</PresentationFormat>
  <Paragraphs>285</Paragraphs>
  <Slides>38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Cambria Math</vt:lpstr>
      <vt:lpstr>Consolas</vt:lpstr>
      <vt:lpstr>cement_orange_theme</vt:lpstr>
      <vt:lpstr>Bitmap Image</vt:lpstr>
      <vt:lpstr>Python Development Schemes for Monte Carlo Neutronics on High Performance Computing </vt:lpstr>
      <vt:lpstr>Introduction</vt:lpstr>
      <vt:lpstr>Neutron Transport</vt:lpstr>
      <vt:lpstr>Neutron Transport and HPC</vt:lpstr>
      <vt:lpstr>Monte Carlo Methods</vt:lpstr>
      <vt:lpstr>Monte Carlo Neutronics</vt:lpstr>
      <vt:lpstr>Monte Carlo Neutronics</vt:lpstr>
      <vt:lpstr>Monte Carlo Neutronics: Round 1</vt:lpstr>
      <vt:lpstr>Monte Carlo Neutronics Round 2</vt:lpstr>
      <vt:lpstr>Monte Carlo is Dirt Slow!</vt:lpstr>
      <vt:lpstr>Adding Complexity </vt:lpstr>
      <vt:lpstr>MC/DC</vt:lpstr>
      <vt:lpstr>MC/DC: Monte Carlo / Dynamic Code</vt:lpstr>
      <vt:lpstr>MC/DC–TNT: Toy Neutronics Testbed</vt:lpstr>
      <vt:lpstr>MC/DC–TNT</vt:lpstr>
      <vt:lpstr>Event-Based MC Transport Flow Chart</vt:lpstr>
      <vt:lpstr>Methods of Acceleration</vt:lpstr>
      <vt:lpstr>Heterogeneous Targeting: Python Glue</vt:lpstr>
      <vt:lpstr>PyKokkos</vt:lpstr>
      <vt:lpstr>Numba + CUDA</vt:lpstr>
      <vt:lpstr>HCGL and Mako Templating Engine</vt:lpstr>
      <vt:lpstr>Results</vt:lpstr>
      <vt:lpstr>Runtime Test Problem</vt:lpstr>
      <vt:lpstr>Performance: CPU</vt:lpstr>
      <vt:lpstr>Performance: GPU Implementation</vt:lpstr>
      <vt:lpstr>Conclusions and Future Work</vt:lpstr>
      <vt:lpstr>Difficulty of Implementation</vt:lpstr>
      <vt:lpstr>Performance</vt:lpstr>
      <vt:lpstr>Future Work</vt:lpstr>
      <vt:lpstr>Acknowledgments</vt:lpstr>
      <vt:lpstr>Citations</vt:lpstr>
      <vt:lpstr>Backmatter Slides</vt:lpstr>
      <vt:lpstr>Code Sample</vt:lpstr>
      <vt:lpstr>Other Acceleration Techniques in Python</vt:lpstr>
      <vt:lpstr>Planed Explorations within MC/DC</vt:lpstr>
      <vt:lpstr>Future Development Path of MC/DC</vt:lpstr>
      <vt:lpstr>AVURV Benchmark Descirption</vt:lpstr>
      <vt:lpstr>Science Python &amp; HPC: Bigger Picture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Jackson Morgan</dc:creator>
  <cp:lastModifiedBy>Jackson Morgan</cp:lastModifiedBy>
  <cp:revision>66</cp:revision>
  <dcterms:created xsi:type="dcterms:W3CDTF">2021-09-09T14:45:18Z</dcterms:created>
  <dcterms:modified xsi:type="dcterms:W3CDTF">2022-07-11T19:06:48Z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0x010100DE0BF54B17820D4CBCCDCB27B54B4EC8</vt:lpwstr>
  </property>
</Properties>
</file>