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5" r:id="rId8"/>
    <p:sldId id="266" r:id="rId9"/>
    <p:sldId id="267" r:id="rId10"/>
    <p:sldId id="268" r:id="rId11"/>
    <p:sldId id="260" r:id="rId12"/>
    <p:sldId id="269"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FILES\UsersFolders$\trinehart\Desktop\Sprint%201%20-%20Sprint%20Burndown%20Table%20&amp;%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1">
                <a:solidFill>
                  <a:srgbClr val="000000"/>
                </a:solidFill>
              </a:defRPr>
            </a:pPr>
            <a:r>
              <a:rPr lang="en-US"/>
              <a:t>Actual</a:t>
            </a:r>
          </a:p>
        </c:rich>
      </c:tx>
      <c:overlay val="0"/>
    </c:title>
    <c:autoTitleDeleted val="0"/>
    <c:plotArea>
      <c:layout/>
      <c:areaChart>
        <c:grouping val="stacked"/>
        <c:varyColors val="1"/>
        <c:ser>
          <c:idx val="0"/>
          <c:order val="0"/>
          <c:tx>
            <c:strRef>
              <c:f>'Group  Burndown chart'!$A$6</c:f>
              <c:strCache>
                <c:ptCount val="1"/>
                <c:pt idx="0">
                  <c:v>Actual Hours</c:v>
                </c:pt>
              </c:strCache>
            </c:strRef>
          </c:tx>
          <c:spPr>
            <a:solidFill>
              <a:srgbClr val="3366CC">
                <a:alpha val="80000"/>
              </a:srgbClr>
            </a:solidFill>
            <a:ln w="25400" cmpd="sng">
              <a:solidFill>
                <a:srgbClr val="3366CC"/>
              </a:solidFill>
            </a:ln>
          </c:spPr>
          <c:cat>
            <c:strRef>
              <c:f>'Group  Burndown chart'!$B$5:$G$5</c:f>
              <c:strCache>
                <c:ptCount val="6"/>
                <c:pt idx="0">
                  <c:v>Day 1</c:v>
                </c:pt>
                <c:pt idx="1">
                  <c:v>Day 2</c:v>
                </c:pt>
                <c:pt idx="2">
                  <c:v>Day 3</c:v>
                </c:pt>
                <c:pt idx="3">
                  <c:v>Day 4</c:v>
                </c:pt>
                <c:pt idx="4">
                  <c:v>Day 5</c:v>
                </c:pt>
                <c:pt idx="5">
                  <c:v>Day 6</c:v>
                </c:pt>
              </c:strCache>
            </c:strRef>
          </c:cat>
          <c:val>
            <c:numRef>
              <c:f>'Group  Burndown chart'!$B$6:$G$6</c:f>
              <c:numCache>
                <c:formatCode>General</c:formatCode>
                <c:ptCount val="6"/>
                <c:pt idx="0">
                  <c:v>14</c:v>
                </c:pt>
                <c:pt idx="1">
                  <c:v>16</c:v>
                </c:pt>
                <c:pt idx="2">
                  <c:v>8</c:v>
                </c:pt>
                <c:pt idx="3">
                  <c:v>4</c:v>
                </c:pt>
                <c:pt idx="4">
                  <c:v>8</c:v>
                </c:pt>
                <c:pt idx="5">
                  <c:v>6</c:v>
                </c:pt>
              </c:numCache>
            </c:numRef>
          </c:val>
          <c:extLst>
            <c:ext xmlns:c16="http://schemas.microsoft.com/office/drawing/2014/chart" uri="{C3380CC4-5D6E-409C-BE32-E72D297353CC}">
              <c16:uniqueId val="{00000000-6554-4000-A868-B99A5C1FF9AC}"/>
            </c:ext>
          </c:extLst>
        </c:ser>
        <c:dLbls>
          <c:showLegendKey val="0"/>
          <c:showVal val="0"/>
          <c:showCatName val="0"/>
          <c:showSerName val="0"/>
          <c:showPercent val="0"/>
          <c:showBubbleSize val="0"/>
        </c:dLbls>
        <c:axId val="1040709018"/>
        <c:axId val="751138492"/>
      </c:areaChart>
      <c:catAx>
        <c:axId val="1040709018"/>
        <c:scaling>
          <c:orientation val="minMax"/>
        </c:scaling>
        <c:delete val="0"/>
        <c:axPos val="b"/>
        <c:numFmt formatCode="General" sourceLinked="1"/>
        <c:majorTickMark val="cross"/>
        <c:minorTickMark val="cross"/>
        <c:tickLblPos val="nextTo"/>
        <c:txPr>
          <a:bodyPr/>
          <a:lstStyle/>
          <a:p>
            <a:pPr lvl="0">
              <a:defRPr/>
            </a:pPr>
            <a:endParaRPr lang="en-US"/>
          </a:p>
        </c:txPr>
        <c:crossAx val="751138492"/>
        <c:crosses val="autoZero"/>
        <c:auto val="1"/>
        <c:lblAlgn val="ctr"/>
        <c:lblOffset val="100"/>
        <c:noMultiLvlLbl val="1"/>
      </c:catAx>
      <c:valAx>
        <c:axId val="751138492"/>
        <c:scaling>
          <c:orientation val="minMax"/>
        </c:scaling>
        <c:delete val="0"/>
        <c:axPos val="l"/>
        <c:majorGridlines>
          <c:spPr>
            <a:ln>
              <a:solidFill>
                <a:srgbClr val="B7B7B7"/>
              </a:solidFill>
            </a:ln>
          </c:spPr>
        </c:majorGridlines>
        <c:title>
          <c:tx>
            <c:rich>
              <a:bodyPr/>
              <a:lstStyle/>
              <a:p>
                <a:pPr lvl="0">
                  <a:defRPr/>
                </a:pPr>
                <a:r>
                  <a:rPr lang="en-US"/>
                  <a:t>Actual</a:t>
                </a:r>
              </a:p>
            </c:rich>
          </c:tx>
          <c:overlay val="0"/>
        </c:title>
        <c:numFmt formatCode="General" sourceLinked="1"/>
        <c:majorTickMark val="cross"/>
        <c:minorTickMark val="cross"/>
        <c:tickLblPos val="nextTo"/>
        <c:spPr>
          <a:ln w="47625">
            <a:noFill/>
          </a:ln>
        </c:spPr>
        <c:txPr>
          <a:bodyPr/>
          <a:lstStyle/>
          <a:p>
            <a:pPr lvl="0">
              <a:defRPr/>
            </a:pPr>
            <a:endParaRPr lang="en-US"/>
          </a:p>
        </c:txPr>
        <c:crossAx val="1040709018"/>
        <c:crosses val="autoZero"/>
        <c:crossBetween val="midCat"/>
      </c:valAx>
    </c:plotArea>
    <c:legend>
      <c:legendPos val="r"/>
      <c:overlay val="0"/>
    </c:legend>
    <c:plotVisOnly val="1"/>
    <c:dispBlanksAs val="zero"/>
    <c:showDLblsOverMax val="1"/>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ill-eyrie-27550.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Hackathon App</a:t>
            </a:r>
          </a:p>
        </p:txBody>
      </p:sp>
      <p:sp>
        <p:nvSpPr>
          <p:cNvPr id="3" name="Subtitle 2"/>
          <p:cNvSpPr>
            <a:spLocks noGrp="1"/>
          </p:cNvSpPr>
          <p:nvPr>
            <p:ph type="subTitle" idx="1"/>
          </p:nvPr>
        </p:nvSpPr>
        <p:spPr/>
        <p:txBody>
          <a:bodyPr/>
          <a:lstStyle/>
          <a:p>
            <a:r>
              <a:rPr lang="en-US" dirty="0"/>
              <a:t>Group A</a:t>
            </a:r>
          </a:p>
        </p:txBody>
      </p:sp>
      <p:pic>
        <p:nvPicPr>
          <p:cNvPr id="4" name="Picture 3"/>
          <p:cNvPicPr>
            <a:picLocks noChangeAspect="1"/>
          </p:cNvPicPr>
          <p:nvPr/>
        </p:nvPicPr>
        <p:blipFill>
          <a:blip r:embed="rId2"/>
          <a:stretch>
            <a:fillRect/>
          </a:stretch>
        </p:blipFill>
        <p:spPr>
          <a:xfrm>
            <a:off x="1507068" y="710870"/>
            <a:ext cx="4462218" cy="1467835"/>
          </a:xfrm>
          <a:prstGeom prst="rect">
            <a:avLst/>
          </a:prstGeom>
        </p:spPr>
      </p:pic>
    </p:spTree>
    <p:extLst>
      <p:ext uri="{BB962C8B-B14F-4D97-AF65-F5344CB8AC3E}">
        <p14:creationId xmlns:p14="http://schemas.microsoft.com/office/powerpoint/2010/main" val="14364711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List</a:t>
            </a:r>
          </a:p>
        </p:txBody>
      </p:sp>
      <p:pic>
        <p:nvPicPr>
          <p:cNvPr id="4" name="Picture 3"/>
          <p:cNvPicPr>
            <a:picLocks noChangeAspect="1"/>
          </p:cNvPicPr>
          <p:nvPr/>
        </p:nvPicPr>
        <p:blipFill>
          <a:blip r:embed="rId2"/>
          <a:stretch>
            <a:fillRect/>
          </a:stretch>
        </p:blipFill>
        <p:spPr>
          <a:xfrm>
            <a:off x="4304009" y="609600"/>
            <a:ext cx="6838011" cy="5903178"/>
          </a:xfrm>
          <a:prstGeom prst="rect">
            <a:avLst/>
          </a:prstGeom>
        </p:spPr>
      </p:pic>
      <p:sp>
        <p:nvSpPr>
          <p:cNvPr id="5" name="TextBox 4"/>
          <p:cNvSpPr txBox="1"/>
          <p:nvPr/>
        </p:nvSpPr>
        <p:spPr>
          <a:xfrm>
            <a:off x="482600" y="1701800"/>
            <a:ext cx="3746500" cy="3139321"/>
          </a:xfrm>
          <a:prstGeom prst="rect">
            <a:avLst/>
          </a:prstGeom>
          <a:noFill/>
        </p:spPr>
        <p:txBody>
          <a:bodyPr wrap="square" rtlCol="0">
            <a:spAutoFit/>
          </a:bodyPr>
          <a:lstStyle/>
          <a:p>
            <a:r>
              <a:rPr lang="en-US" dirty="0"/>
              <a:t>The project list displays the added projects in a random order to prevent skewing the audience to any particular project.  The view back-end is basically developed with random order working using test data.</a:t>
            </a:r>
          </a:p>
          <a:p>
            <a:endParaRPr lang="en-US" dirty="0"/>
          </a:p>
          <a:p>
            <a:r>
              <a:rPr lang="en-US" dirty="0"/>
              <a:t>Front end work is still needed to complete the layout as well as implementing a “like” system.</a:t>
            </a:r>
          </a:p>
        </p:txBody>
      </p:sp>
    </p:spTree>
    <p:extLst>
      <p:ext uri="{BB962C8B-B14F-4D97-AF65-F5344CB8AC3E}">
        <p14:creationId xmlns:p14="http://schemas.microsoft.com/office/powerpoint/2010/main" val="228267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 Snapshot</a:t>
            </a:r>
          </a:p>
        </p:txBody>
      </p:sp>
      <p:pic>
        <p:nvPicPr>
          <p:cNvPr id="4" name="Content Placeholder 3"/>
          <p:cNvPicPr>
            <a:picLocks noGrp="1" noChangeAspect="1"/>
          </p:cNvPicPr>
          <p:nvPr>
            <p:ph idx="1"/>
          </p:nvPr>
        </p:nvPicPr>
        <p:blipFill>
          <a:blip r:embed="rId2"/>
          <a:stretch>
            <a:fillRect/>
          </a:stretch>
        </p:blipFill>
        <p:spPr>
          <a:xfrm>
            <a:off x="194448" y="1722063"/>
            <a:ext cx="11811197" cy="4925317"/>
          </a:xfrm>
        </p:spPr>
      </p:pic>
    </p:spTree>
    <p:extLst>
      <p:ext uri="{BB962C8B-B14F-4D97-AF65-F5344CB8AC3E}">
        <p14:creationId xmlns:p14="http://schemas.microsoft.com/office/powerpoint/2010/main" val="312629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Charts &amp; Burndown Chart </a:t>
            </a:r>
          </a:p>
        </p:txBody>
      </p:sp>
      <p:graphicFrame>
        <p:nvGraphicFramePr>
          <p:cNvPr id="4" name="Chart 3" title="Chart">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273782419"/>
              </p:ext>
            </p:extLst>
          </p:nvPr>
        </p:nvGraphicFramePr>
        <p:xfrm>
          <a:off x="469174" y="4053700"/>
          <a:ext cx="9012987" cy="2657494"/>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5612200" y="1325570"/>
            <a:ext cx="3869961" cy="2728130"/>
          </a:xfrm>
          <a:prstGeom prst="rect">
            <a:avLst/>
          </a:prstGeom>
        </p:spPr>
      </p:pic>
      <p:pic>
        <p:nvPicPr>
          <p:cNvPr id="5" name="Picture 4"/>
          <p:cNvPicPr>
            <a:picLocks noChangeAspect="1"/>
          </p:cNvPicPr>
          <p:nvPr/>
        </p:nvPicPr>
        <p:blipFill rotWithShape="1">
          <a:blip r:embed="rId4"/>
          <a:srcRect b="23707"/>
          <a:stretch/>
        </p:blipFill>
        <p:spPr>
          <a:xfrm>
            <a:off x="534105" y="1495239"/>
            <a:ext cx="4441562" cy="2388793"/>
          </a:xfrm>
          <a:prstGeom prst="rect">
            <a:avLst/>
          </a:prstGeom>
        </p:spPr>
      </p:pic>
    </p:spTree>
    <p:extLst>
      <p:ext uri="{BB962C8B-B14F-4D97-AF65-F5344CB8AC3E}">
        <p14:creationId xmlns:p14="http://schemas.microsoft.com/office/powerpoint/2010/main" val="31710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Activity</a:t>
            </a:r>
          </a:p>
        </p:txBody>
      </p:sp>
      <p:pic>
        <p:nvPicPr>
          <p:cNvPr id="4" name="Content Placeholder 3"/>
          <p:cNvPicPr>
            <a:picLocks noGrp="1" noChangeAspect="1"/>
          </p:cNvPicPr>
          <p:nvPr>
            <p:ph idx="1"/>
          </p:nvPr>
        </p:nvPicPr>
        <p:blipFill rotWithShape="1">
          <a:blip r:embed="rId2"/>
          <a:srcRect r="2375" b="46965"/>
          <a:stretch/>
        </p:blipFill>
        <p:spPr>
          <a:xfrm>
            <a:off x="74313" y="2601153"/>
            <a:ext cx="8453804" cy="2157164"/>
          </a:xfrm>
        </p:spPr>
      </p:pic>
      <p:pic>
        <p:nvPicPr>
          <p:cNvPr id="3" name="Picture 2"/>
          <p:cNvPicPr>
            <a:picLocks noChangeAspect="1"/>
          </p:cNvPicPr>
          <p:nvPr/>
        </p:nvPicPr>
        <p:blipFill rotWithShape="1">
          <a:blip r:embed="rId3"/>
          <a:srcRect l="23002" t="1621" r="25509" b="65977"/>
          <a:stretch/>
        </p:blipFill>
        <p:spPr>
          <a:xfrm>
            <a:off x="7269095" y="2601152"/>
            <a:ext cx="4862561" cy="2157165"/>
          </a:xfrm>
          <a:prstGeom prst="rect">
            <a:avLst/>
          </a:prstGeom>
        </p:spPr>
      </p:pic>
    </p:spTree>
    <p:extLst>
      <p:ext uri="{BB962C8B-B14F-4D97-AF65-F5344CB8AC3E}">
        <p14:creationId xmlns:p14="http://schemas.microsoft.com/office/powerpoint/2010/main" val="210691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and Release</a:t>
            </a:r>
          </a:p>
        </p:txBody>
      </p:sp>
      <p:sp>
        <p:nvSpPr>
          <p:cNvPr id="3" name="Content Placeholder 2"/>
          <p:cNvSpPr>
            <a:spLocks noGrp="1"/>
          </p:cNvSpPr>
          <p:nvPr>
            <p:ph idx="1"/>
          </p:nvPr>
        </p:nvSpPr>
        <p:spPr/>
        <p:txBody>
          <a:bodyPr/>
          <a:lstStyle/>
          <a:p>
            <a:r>
              <a:rPr lang="en-US" dirty="0"/>
              <a:t>At this point, testing has been done through peer review and running through grunt/Heroku from branches.  No implementation of testing via test code has been developed yet.</a:t>
            </a:r>
          </a:p>
          <a:p>
            <a:pPr marL="0" indent="0">
              <a:buNone/>
            </a:pPr>
            <a:endParaRPr lang="en-US" dirty="0"/>
          </a:p>
          <a:p>
            <a:pPr marL="0" indent="0">
              <a:buNone/>
            </a:pPr>
            <a:r>
              <a:rPr lang="en-US" dirty="0"/>
              <a:t>We are still working on our workflow and will need to make adjustments based on our retrospective coming up on Wednesday.</a:t>
            </a:r>
          </a:p>
          <a:p>
            <a:endParaRPr lang="en-US" dirty="0"/>
          </a:p>
          <a:p>
            <a:r>
              <a:rPr lang="en-US" dirty="0"/>
              <a:t>A released version of the currently working App can be found here:</a:t>
            </a:r>
          </a:p>
          <a:p>
            <a:r>
              <a:rPr lang="en-US" dirty="0">
                <a:hlinkClick r:id="rId2"/>
              </a:rPr>
              <a:t>https://still-eyrie-27550.herokuapp.com/</a:t>
            </a:r>
            <a:endParaRPr lang="en-US" dirty="0"/>
          </a:p>
        </p:txBody>
      </p:sp>
    </p:spTree>
    <p:extLst>
      <p:ext uri="{BB962C8B-B14F-4D97-AF65-F5344CB8AC3E}">
        <p14:creationId xmlns:p14="http://schemas.microsoft.com/office/powerpoint/2010/main" val="199871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Team</a:t>
            </a:r>
          </a:p>
        </p:txBody>
      </p:sp>
      <p:sp>
        <p:nvSpPr>
          <p:cNvPr id="3" name="Content Placeholder 2"/>
          <p:cNvSpPr>
            <a:spLocks noGrp="1"/>
          </p:cNvSpPr>
          <p:nvPr>
            <p:ph idx="1"/>
          </p:nvPr>
        </p:nvSpPr>
        <p:spPr/>
        <p:txBody>
          <a:bodyPr/>
          <a:lstStyle/>
          <a:p>
            <a:r>
              <a:rPr lang="en-US" dirty="0"/>
              <a:t>George Brewster  </a:t>
            </a:r>
            <a:r>
              <a:rPr lang="en-US" sz="1400" dirty="0"/>
              <a:t>(Product Manager)</a:t>
            </a:r>
          </a:p>
          <a:p>
            <a:r>
              <a:rPr lang="en-US" dirty="0"/>
              <a:t>Travis Rinehart </a:t>
            </a:r>
            <a:r>
              <a:rPr lang="en-US" sz="1400" dirty="0"/>
              <a:t>(Scrum Master)</a:t>
            </a:r>
          </a:p>
          <a:p>
            <a:r>
              <a:rPr lang="en-US" dirty="0"/>
              <a:t>Clinton Andrews</a:t>
            </a:r>
          </a:p>
          <a:p>
            <a:r>
              <a:rPr lang="en-US" dirty="0"/>
              <a:t>Amy Ly</a:t>
            </a:r>
          </a:p>
          <a:p>
            <a:r>
              <a:rPr lang="en-US" dirty="0"/>
              <a:t>Jason </a:t>
            </a:r>
            <a:r>
              <a:rPr lang="en-US" dirty="0" err="1"/>
              <a:t>Hackleman</a:t>
            </a:r>
            <a:endParaRPr lang="en-US" dirty="0"/>
          </a:p>
          <a:p>
            <a:endParaRPr lang="en-US" dirty="0"/>
          </a:p>
          <a:p>
            <a:r>
              <a:rPr lang="en-US" dirty="0" err="1"/>
              <a:t>Joeseph</a:t>
            </a:r>
            <a:r>
              <a:rPr lang="en-US" dirty="0"/>
              <a:t> </a:t>
            </a:r>
            <a:r>
              <a:rPr lang="en-US" dirty="0" err="1"/>
              <a:t>Cutrono</a:t>
            </a:r>
            <a:r>
              <a:rPr lang="en-US" dirty="0"/>
              <a:t> – stakeholder Ultimate Software</a:t>
            </a:r>
          </a:p>
        </p:txBody>
      </p:sp>
    </p:spTree>
    <p:extLst>
      <p:ext uri="{BB962C8B-B14F-4D97-AF65-F5344CB8AC3E}">
        <p14:creationId xmlns:p14="http://schemas.microsoft.com/office/powerpoint/2010/main" val="12097106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Hackathon App Overview</a:t>
            </a:r>
          </a:p>
        </p:txBody>
      </p:sp>
      <p:sp>
        <p:nvSpPr>
          <p:cNvPr id="3" name="Content Placeholder 2"/>
          <p:cNvSpPr>
            <a:spLocks noGrp="1"/>
          </p:cNvSpPr>
          <p:nvPr>
            <p:ph idx="1"/>
          </p:nvPr>
        </p:nvSpPr>
        <p:spPr/>
        <p:txBody>
          <a:bodyPr/>
          <a:lstStyle/>
          <a:p>
            <a:r>
              <a:rPr lang="en-US" dirty="0"/>
              <a:t>Ultimate Software hosts an internal hackathon for their employees and desires an app to help manage several aspects before and during the events. The app would allow Ultimate software employees to operate in two phases. The first phase occurs before an event. The app will provide the means for employees to contribute ideas or form projects out of ideas to include adding team members from Ultimate Software, and categorizing the project. There are static data items that describe the hackathon events, project category types, and other references. The app goes into a second phase when the event is taking place. During this time, the user can track several projects in a schedule, receive push notifications from the schedule, and communicate with team members via a chat (that would also link to Slack). There are administration functions to change project category and manage events that are pushed during a hackathon event along with other housekeeping needs. </a:t>
            </a:r>
          </a:p>
          <a:p>
            <a:endParaRPr lang="en-US" dirty="0"/>
          </a:p>
        </p:txBody>
      </p:sp>
    </p:spTree>
    <p:extLst>
      <p:ext uri="{BB962C8B-B14F-4D97-AF65-F5344CB8AC3E}">
        <p14:creationId xmlns:p14="http://schemas.microsoft.com/office/powerpoint/2010/main" val="18730245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1 – Projects &amp; Authentication</a:t>
            </a:r>
          </a:p>
        </p:txBody>
      </p:sp>
      <p:sp>
        <p:nvSpPr>
          <p:cNvPr id="3" name="Content Placeholder 2"/>
          <p:cNvSpPr>
            <a:spLocks noGrp="1"/>
          </p:cNvSpPr>
          <p:nvPr>
            <p:ph idx="1"/>
          </p:nvPr>
        </p:nvSpPr>
        <p:spPr>
          <a:xfrm>
            <a:off x="677334" y="1677704"/>
            <a:ext cx="8596668" cy="2973659"/>
          </a:xfrm>
        </p:spPr>
        <p:txBody>
          <a:bodyPr>
            <a:normAutofit fontScale="92500"/>
          </a:bodyPr>
          <a:lstStyle/>
          <a:p>
            <a:r>
              <a:rPr lang="en-US" dirty="0"/>
              <a:t>The customer asked for the project area of the app to be the first priority for this sprint.  The following features were attempted for this sprint:</a:t>
            </a:r>
          </a:p>
          <a:p>
            <a:r>
              <a:rPr lang="en-US" dirty="0"/>
              <a:t>1. Add a project functionality</a:t>
            </a:r>
          </a:p>
          <a:p>
            <a:r>
              <a:rPr lang="en-US" dirty="0"/>
              <a:t>2. Basic menu functionality with Home and Projects</a:t>
            </a:r>
          </a:p>
          <a:p>
            <a:r>
              <a:rPr lang="en-US" dirty="0"/>
              <a:t>3. The main landing page for projects (list)</a:t>
            </a:r>
          </a:p>
          <a:p>
            <a:r>
              <a:rPr lang="en-US" dirty="0"/>
              <a:t>4. View a selected project (added edit and delete features)</a:t>
            </a:r>
          </a:p>
          <a:p>
            <a:r>
              <a:rPr lang="en-US" dirty="0"/>
              <a:t>5. Basic back-end development to integrate these features and Heroku integration</a:t>
            </a:r>
          </a:p>
          <a:p>
            <a:r>
              <a:rPr lang="en-US" dirty="0"/>
              <a:t>6. Beginnings of Authentication </a:t>
            </a:r>
          </a:p>
        </p:txBody>
      </p:sp>
      <p:pic>
        <p:nvPicPr>
          <p:cNvPr id="4" name="Picture 3"/>
          <p:cNvPicPr>
            <a:picLocks noChangeAspect="1"/>
          </p:cNvPicPr>
          <p:nvPr/>
        </p:nvPicPr>
        <p:blipFill>
          <a:blip r:embed="rId2"/>
          <a:stretch>
            <a:fillRect/>
          </a:stretch>
        </p:blipFill>
        <p:spPr>
          <a:xfrm>
            <a:off x="748186" y="5142544"/>
            <a:ext cx="1860791" cy="1606400"/>
          </a:xfrm>
          <a:prstGeom prst="rect">
            <a:avLst/>
          </a:prstGeom>
        </p:spPr>
      </p:pic>
      <p:pic>
        <p:nvPicPr>
          <p:cNvPr id="5" name="Picture 4"/>
          <p:cNvPicPr>
            <a:picLocks noChangeAspect="1"/>
          </p:cNvPicPr>
          <p:nvPr/>
        </p:nvPicPr>
        <p:blipFill>
          <a:blip r:embed="rId3"/>
          <a:stretch>
            <a:fillRect/>
          </a:stretch>
        </p:blipFill>
        <p:spPr>
          <a:xfrm>
            <a:off x="2679829" y="5142544"/>
            <a:ext cx="2051273" cy="1611841"/>
          </a:xfrm>
          <a:prstGeom prst="rect">
            <a:avLst/>
          </a:prstGeom>
        </p:spPr>
      </p:pic>
      <p:pic>
        <p:nvPicPr>
          <p:cNvPr id="6" name="Picture 5"/>
          <p:cNvPicPr>
            <a:picLocks noChangeAspect="1"/>
          </p:cNvPicPr>
          <p:nvPr/>
        </p:nvPicPr>
        <p:blipFill>
          <a:blip r:embed="rId4"/>
          <a:stretch>
            <a:fillRect/>
          </a:stretch>
        </p:blipFill>
        <p:spPr>
          <a:xfrm>
            <a:off x="4801954" y="5142544"/>
            <a:ext cx="841806" cy="1606400"/>
          </a:xfrm>
          <a:prstGeom prst="rect">
            <a:avLst/>
          </a:prstGeom>
        </p:spPr>
      </p:pic>
      <p:pic>
        <p:nvPicPr>
          <p:cNvPr id="7" name="Picture 6"/>
          <p:cNvPicPr>
            <a:picLocks noChangeAspect="1"/>
          </p:cNvPicPr>
          <p:nvPr/>
        </p:nvPicPr>
        <p:blipFill>
          <a:blip r:embed="rId5"/>
          <a:stretch>
            <a:fillRect/>
          </a:stretch>
        </p:blipFill>
        <p:spPr>
          <a:xfrm>
            <a:off x="5714612" y="5142544"/>
            <a:ext cx="841807" cy="1606400"/>
          </a:xfrm>
          <a:prstGeom prst="rect">
            <a:avLst/>
          </a:prstGeom>
        </p:spPr>
      </p:pic>
      <p:pic>
        <p:nvPicPr>
          <p:cNvPr id="8" name="Picture 7"/>
          <p:cNvPicPr>
            <a:picLocks noChangeAspect="1"/>
          </p:cNvPicPr>
          <p:nvPr/>
        </p:nvPicPr>
        <p:blipFill>
          <a:blip r:embed="rId6"/>
          <a:stretch>
            <a:fillRect/>
          </a:stretch>
        </p:blipFill>
        <p:spPr>
          <a:xfrm>
            <a:off x="6627271" y="5142544"/>
            <a:ext cx="1783104" cy="1606400"/>
          </a:xfrm>
          <a:prstGeom prst="rect">
            <a:avLst/>
          </a:prstGeom>
        </p:spPr>
      </p:pic>
      <p:pic>
        <p:nvPicPr>
          <p:cNvPr id="9" name="Picture 8"/>
          <p:cNvPicPr>
            <a:picLocks noChangeAspect="1"/>
          </p:cNvPicPr>
          <p:nvPr/>
        </p:nvPicPr>
        <p:blipFill>
          <a:blip r:embed="rId7"/>
          <a:stretch>
            <a:fillRect/>
          </a:stretch>
        </p:blipFill>
        <p:spPr>
          <a:xfrm>
            <a:off x="8481227" y="5134248"/>
            <a:ext cx="896415" cy="1614696"/>
          </a:xfrm>
          <a:prstGeom prst="rect">
            <a:avLst/>
          </a:prstGeom>
        </p:spPr>
      </p:pic>
    </p:spTree>
    <p:extLst>
      <p:ext uri="{BB962C8B-B14F-4D97-AF65-F5344CB8AC3E}">
        <p14:creationId xmlns:p14="http://schemas.microsoft.com/office/powerpoint/2010/main" val="9302021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a:t>
            </a:r>
          </a:p>
        </p:txBody>
      </p:sp>
      <p:pic>
        <p:nvPicPr>
          <p:cNvPr id="4" name="Picture 3"/>
          <p:cNvPicPr>
            <a:picLocks noChangeAspect="1"/>
          </p:cNvPicPr>
          <p:nvPr/>
        </p:nvPicPr>
        <p:blipFill>
          <a:blip r:embed="rId2"/>
          <a:stretch>
            <a:fillRect/>
          </a:stretch>
        </p:blipFill>
        <p:spPr>
          <a:xfrm>
            <a:off x="6022521" y="609600"/>
            <a:ext cx="3251481" cy="5856833"/>
          </a:xfrm>
          <a:prstGeom prst="rect">
            <a:avLst/>
          </a:prstGeom>
        </p:spPr>
      </p:pic>
      <p:sp>
        <p:nvSpPr>
          <p:cNvPr id="5" name="TextBox 4"/>
          <p:cNvSpPr txBox="1"/>
          <p:nvPr/>
        </p:nvSpPr>
        <p:spPr>
          <a:xfrm>
            <a:off x="533400" y="1752600"/>
            <a:ext cx="4991100" cy="1477328"/>
          </a:xfrm>
          <a:prstGeom prst="rect">
            <a:avLst/>
          </a:prstGeom>
          <a:noFill/>
        </p:spPr>
        <p:txBody>
          <a:bodyPr wrap="square" rtlCol="0">
            <a:spAutoFit/>
          </a:bodyPr>
          <a:lstStyle/>
          <a:p>
            <a:r>
              <a:rPr lang="en-US" dirty="0"/>
              <a:t>Creation of a slide-out menu that includes a Home page and Projects page link</a:t>
            </a:r>
          </a:p>
          <a:p>
            <a:endParaRPr lang="en-US" dirty="0"/>
          </a:p>
          <a:p>
            <a:r>
              <a:rPr lang="en-US" dirty="0"/>
              <a:t>Further development is needed for all categories.</a:t>
            </a:r>
          </a:p>
        </p:txBody>
      </p:sp>
    </p:spTree>
    <p:extLst>
      <p:ext uri="{BB962C8B-B14F-4D97-AF65-F5344CB8AC3E}">
        <p14:creationId xmlns:p14="http://schemas.microsoft.com/office/powerpoint/2010/main" val="20272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Project</a:t>
            </a:r>
          </a:p>
        </p:txBody>
      </p:sp>
      <p:pic>
        <p:nvPicPr>
          <p:cNvPr id="4" name="Picture 3"/>
          <p:cNvPicPr>
            <a:picLocks noChangeAspect="1"/>
          </p:cNvPicPr>
          <p:nvPr/>
        </p:nvPicPr>
        <p:blipFill>
          <a:blip r:embed="rId2"/>
          <a:stretch>
            <a:fillRect/>
          </a:stretch>
        </p:blipFill>
        <p:spPr>
          <a:xfrm>
            <a:off x="6180544" y="609600"/>
            <a:ext cx="3093458" cy="5903178"/>
          </a:xfrm>
          <a:prstGeom prst="rect">
            <a:avLst/>
          </a:prstGeom>
        </p:spPr>
      </p:pic>
      <p:sp>
        <p:nvSpPr>
          <p:cNvPr id="5" name="TextBox 4"/>
          <p:cNvSpPr txBox="1"/>
          <p:nvPr/>
        </p:nvSpPr>
        <p:spPr>
          <a:xfrm>
            <a:off x="482600" y="1701800"/>
            <a:ext cx="5232400" cy="2308324"/>
          </a:xfrm>
          <a:prstGeom prst="rect">
            <a:avLst/>
          </a:prstGeom>
          <a:noFill/>
        </p:spPr>
        <p:txBody>
          <a:bodyPr wrap="square" rtlCol="0">
            <a:spAutoFit/>
          </a:bodyPr>
          <a:lstStyle/>
          <a:p>
            <a:r>
              <a:rPr lang="en-US" dirty="0"/>
              <a:t>Add project includes three screens that, when completed, would create a new project object for display in a list of projects</a:t>
            </a:r>
          </a:p>
          <a:p>
            <a:endParaRPr lang="en-US" dirty="0"/>
          </a:p>
          <a:p>
            <a:r>
              <a:rPr lang="en-US" dirty="0"/>
              <a:t>This screen is the first of three where the project title and description are identified.  Elements added to ensure the fields are completed with at least some information.</a:t>
            </a:r>
          </a:p>
        </p:txBody>
      </p:sp>
    </p:spTree>
    <p:extLst>
      <p:ext uri="{BB962C8B-B14F-4D97-AF65-F5344CB8AC3E}">
        <p14:creationId xmlns:p14="http://schemas.microsoft.com/office/powerpoint/2010/main" val="320808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Project</a:t>
            </a:r>
          </a:p>
        </p:txBody>
      </p:sp>
      <p:pic>
        <p:nvPicPr>
          <p:cNvPr id="4" name="Picture 3"/>
          <p:cNvPicPr>
            <a:picLocks noChangeAspect="1"/>
          </p:cNvPicPr>
          <p:nvPr/>
        </p:nvPicPr>
        <p:blipFill>
          <a:blip r:embed="rId2"/>
          <a:stretch>
            <a:fillRect/>
          </a:stretch>
        </p:blipFill>
        <p:spPr>
          <a:xfrm>
            <a:off x="6191319" y="609600"/>
            <a:ext cx="3082683" cy="5882609"/>
          </a:xfrm>
          <a:prstGeom prst="rect">
            <a:avLst/>
          </a:prstGeom>
        </p:spPr>
      </p:pic>
      <p:sp>
        <p:nvSpPr>
          <p:cNvPr id="5" name="TextBox 4"/>
          <p:cNvSpPr txBox="1"/>
          <p:nvPr/>
        </p:nvSpPr>
        <p:spPr>
          <a:xfrm>
            <a:off x="482600" y="1701800"/>
            <a:ext cx="5232400" cy="2585323"/>
          </a:xfrm>
          <a:prstGeom prst="rect">
            <a:avLst/>
          </a:prstGeom>
          <a:noFill/>
        </p:spPr>
        <p:txBody>
          <a:bodyPr wrap="square" rtlCol="0">
            <a:spAutoFit/>
          </a:bodyPr>
          <a:lstStyle/>
          <a:p>
            <a:r>
              <a:rPr lang="en-US" dirty="0"/>
              <a:t>Add project includes three screens that, when completed, would create a new project object for display in a list of projects</a:t>
            </a:r>
          </a:p>
          <a:p>
            <a:endParaRPr lang="en-US" dirty="0"/>
          </a:p>
          <a:p>
            <a:r>
              <a:rPr lang="en-US" dirty="0"/>
              <a:t>This screen allows the user to identify a category for the project and give answers to one or two questions that qualify it for the category.</a:t>
            </a:r>
          </a:p>
          <a:p>
            <a:endParaRPr lang="en-US" dirty="0"/>
          </a:p>
          <a:p>
            <a:r>
              <a:rPr lang="en-US" dirty="0"/>
              <a:t>Further development is needed for this screen.</a:t>
            </a:r>
          </a:p>
        </p:txBody>
      </p:sp>
    </p:spTree>
    <p:extLst>
      <p:ext uri="{BB962C8B-B14F-4D97-AF65-F5344CB8AC3E}">
        <p14:creationId xmlns:p14="http://schemas.microsoft.com/office/powerpoint/2010/main" val="367194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Project</a:t>
            </a:r>
          </a:p>
        </p:txBody>
      </p:sp>
      <p:pic>
        <p:nvPicPr>
          <p:cNvPr id="4" name="Picture 3"/>
          <p:cNvPicPr>
            <a:picLocks noChangeAspect="1"/>
          </p:cNvPicPr>
          <p:nvPr/>
        </p:nvPicPr>
        <p:blipFill>
          <a:blip r:embed="rId2"/>
          <a:stretch>
            <a:fillRect/>
          </a:stretch>
        </p:blipFill>
        <p:spPr>
          <a:xfrm>
            <a:off x="5649625" y="609600"/>
            <a:ext cx="5731376" cy="5163402"/>
          </a:xfrm>
          <a:prstGeom prst="rect">
            <a:avLst/>
          </a:prstGeom>
        </p:spPr>
      </p:pic>
      <p:sp>
        <p:nvSpPr>
          <p:cNvPr id="5" name="TextBox 4"/>
          <p:cNvSpPr txBox="1"/>
          <p:nvPr/>
        </p:nvSpPr>
        <p:spPr>
          <a:xfrm>
            <a:off x="482600" y="1701800"/>
            <a:ext cx="5232400" cy="2862322"/>
          </a:xfrm>
          <a:prstGeom prst="rect">
            <a:avLst/>
          </a:prstGeom>
          <a:noFill/>
        </p:spPr>
        <p:txBody>
          <a:bodyPr wrap="square" rtlCol="0">
            <a:spAutoFit/>
          </a:bodyPr>
          <a:lstStyle/>
          <a:p>
            <a:r>
              <a:rPr lang="en-US" dirty="0"/>
              <a:t>Add project includes three screens that, when completed, would create a new project object for display in a list of projects</a:t>
            </a:r>
          </a:p>
          <a:p>
            <a:endParaRPr lang="en-US" dirty="0"/>
          </a:p>
          <a:p>
            <a:r>
              <a:rPr lang="en-US" dirty="0"/>
              <a:t>This screen allows the user to pick available employees to add to the team that would work on the project.</a:t>
            </a:r>
          </a:p>
          <a:p>
            <a:endParaRPr lang="en-US" dirty="0"/>
          </a:p>
          <a:p>
            <a:r>
              <a:rPr lang="en-US" dirty="0"/>
              <a:t>The screen has basic setup available, but is still in need of development.</a:t>
            </a:r>
          </a:p>
        </p:txBody>
      </p:sp>
    </p:spTree>
    <p:extLst>
      <p:ext uri="{BB962C8B-B14F-4D97-AF65-F5344CB8AC3E}">
        <p14:creationId xmlns:p14="http://schemas.microsoft.com/office/powerpoint/2010/main" val="383106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Project</a:t>
            </a:r>
          </a:p>
        </p:txBody>
      </p:sp>
      <p:pic>
        <p:nvPicPr>
          <p:cNvPr id="4" name="Picture 3"/>
          <p:cNvPicPr>
            <a:picLocks noChangeAspect="1"/>
          </p:cNvPicPr>
          <p:nvPr/>
        </p:nvPicPr>
        <p:blipFill>
          <a:blip r:embed="rId2"/>
          <a:stretch>
            <a:fillRect/>
          </a:stretch>
        </p:blipFill>
        <p:spPr>
          <a:xfrm>
            <a:off x="4373141" y="609600"/>
            <a:ext cx="7512546" cy="5903178"/>
          </a:xfrm>
          <a:prstGeom prst="rect">
            <a:avLst/>
          </a:prstGeom>
        </p:spPr>
      </p:pic>
      <p:sp>
        <p:nvSpPr>
          <p:cNvPr id="5" name="TextBox 4"/>
          <p:cNvSpPr txBox="1"/>
          <p:nvPr/>
        </p:nvSpPr>
        <p:spPr>
          <a:xfrm>
            <a:off x="482600" y="1701800"/>
            <a:ext cx="3746500" cy="3693319"/>
          </a:xfrm>
          <a:prstGeom prst="rect">
            <a:avLst/>
          </a:prstGeom>
          <a:noFill/>
        </p:spPr>
        <p:txBody>
          <a:bodyPr wrap="square" rtlCol="0">
            <a:spAutoFit/>
          </a:bodyPr>
          <a:lstStyle/>
          <a:p>
            <a:r>
              <a:rPr lang="en-US" dirty="0"/>
              <a:t>View project allows the user to view a selected project from the list of all projects.  They will be able to read about the project, view a video that was uploaded for the project, vote on the project and comment.</a:t>
            </a:r>
          </a:p>
          <a:p>
            <a:endParaRPr lang="en-US" dirty="0"/>
          </a:p>
          <a:p>
            <a:r>
              <a:rPr lang="en-US" dirty="0"/>
              <a:t>The basic elements of the project view are there, but development on the voting system, video implementation and comments is still needed.</a:t>
            </a:r>
          </a:p>
        </p:txBody>
      </p:sp>
    </p:spTree>
    <p:extLst>
      <p:ext uri="{BB962C8B-B14F-4D97-AF65-F5344CB8AC3E}">
        <p14:creationId xmlns:p14="http://schemas.microsoft.com/office/powerpoint/2010/main" val="171756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151</TotalTime>
  <Words>704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Hackathon App</vt:lpstr>
      <vt:lpstr>The Team</vt:lpstr>
      <vt:lpstr>Hackathon App Overview</vt:lpstr>
      <vt:lpstr>Sprint 1 – Projects &amp; Authentication</vt:lpstr>
      <vt:lpstr>Menu</vt:lpstr>
      <vt:lpstr>Add Project</vt:lpstr>
      <vt:lpstr>Add Project</vt:lpstr>
      <vt:lpstr>Add Project</vt:lpstr>
      <vt:lpstr>View Project</vt:lpstr>
      <vt:lpstr>Project List</vt:lpstr>
      <vt:lpstr>Burn-down Chart Snapshot</vt:lpstr>
      <vt:lpstr>GitHub Charts &amp; Burndown Chart </vt:lpstr>
      <vt:lpstr>GitHub Activity</vt:lpstr>
      <vt:lpstr>Testing and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App</dc:title>
  <dc:creator>Travis Rinehart</dc:creator>
  <cp:lastModifiedBy>Travis Rinehart</cp:lastModifiedBy>
  <cp:revision>18</cp:revision>
  <dcterms:created xsi:type="dcterms:W3CDTF">2017-02-21T16:11:29Z</dcterms:created>
  <dcterms:modified xsi:type="dcterms:W3CDTF">2017-02-21T20:11:30Z</dcterms:modified>
</cp:coreProperties>
</file>