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7" r:id="rId2"/>
  </p:sldMasterIdLst>
  <p:notesMasterIdLst>
    <p:notesMasterId r:id="rId38"/>
  </p:notesMasterIdLst>
  <p:sldIdLst>
    <p:sldId id="256" r:id="rId3"/>
    <p:sldId id="363" r:id="rId4"/>
    <p:sldId id="257" r:id="rId5"/>
    <p:sldId id="394" r:id="rId6"/>
    <p:sldId id="340" r:id="rId7"/>
    <p:sldId id="341" r:id="rId8"/>
    <p:sldId id="342" r:id="rId9"/>
    <p:sldId id="344" r:id="rId10"/>
    <p:sldId id="345" r:id="rId11"/>
    <p:sldId id="346" r:id="rId12"/>
    <p:sldId id="368" r:id="rId13"/>
    <p:sldId id="369" r:id="rId14"/>
    <p:sldId id="370" r:id="rId15"/>
    <p:sldId id="371" r:id="rId16"/>
    <p:sldId id="372" r:id="rId17"/>
    <p:sldId id="366" r:id="rId18"/>
    <p:sldId id="373" r:id="rId19"/>
    <p:sldId id="374" r:id="rId20"/>
    <p:sldId id="375" r:id="rId21"/>
    <p:sldId id="376" r:id="rId22"/>
    <p:sldId id="377" r:id="rId23"/>
    <p:sldId id="386" r:id="rId24"/>
    <p:sldId id="387" r:id="rId25"/>
    <p:sldId id="385" r:id="rId26"/>
    <p:sldId id="378" r:id="rId27"/>
    <p:sldId id="379" r:id="rId28"/>
    <p:sldId id="388" r:id="rId29"/>
    <p:sldId id="389" r:id="rId30"/>
    <p:sldId id="391" r:id="rId31"/>
    <p:sldId id="393" r:id="rId32"/>
    <p:sldId id="380" r:id="rId33"/>
    <p:sldId id="381" r:id="rId34"/>
    <p:sldId id="382" r:id="rId35"/>
    <p:sldId id="383" r:id="rId36"/>
    <p:sldId id="384" r:id="rId37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7" autoAdjust="0"/>
    <p:restoredTop sz="92007" autoAdjust="0"/>
  </p:normalViewPr>
  <p:slideViewPr>
    <p:cSldViewPr>
      <p:cViewPr varScale="1">
        <p:scale>
          <a:sx n="103" d="100"/>
          <a:sy n="103" d="100"/>
        </p:scale>
        <p:origin x="-177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6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D11F6F1-EBD8-4F81-971C-A0C6DA86F1A7}" type="datetimeFigureOut">
              <a:rPr lang="en-GB"/>
              <a:pPr>
                <a:defRPr/>
              </a:pPr>
              <a:t>12/10/2016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F0AFAE-E0DF-4756-9D50-97DCD3BB6F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90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Modelica</a:t>
            </a:r>
            <a:r>
              <a:rPr lang="nl-NL" dirty="0" smtClean="0"/>
              <a:t> is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programming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Overview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most important </a:t>
            </a:r>
            <a:r>
              <a:rPr lang="nl-NL" baseline="0" dirty="0" err="1" smtClean="0"/>
              <a:t>parts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syntax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6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720000"/>
            <a:ext cx="10160000" cy="69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440000" y="2320000"/>
            <a:ext cx="6200000" cy="200000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440000" y="4659639"/>
            <a:ext cx="6200000" cy="120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0" y="2000000"/>
            <a:ext cx="2044498" cy="477160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04000" y="6340000"/>
            <a:ext cx="476000" cy="80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0" y="400001"/>
            <a:ext cx="2238591" cy="7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7140"/>
            <a:ext cx="8636000" cy="1633361"/>
          </a:xfrm>
        </p:spPr>
        <p:txBody>
          <a:bodyPr/>
          <a:lstStyle>
            <a:lvl1pPr algn="ctr">
              <a:defRPr>
                <a:solidFill>
                  <a:srgbClr val="04683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6886"/>
            <a:ext cx="7112000" cy="1947333"/>
          </a:xfrm>
        </p:spPr>
        <p:txBody>
          <a:bodyPr/>
          <a:lstStyle>
            <a:lvl1pPr marL="0" indent="0" algn="ctr">
              <a:buNone/>
              <a:defRPr>
                <a:solidFill>
                  <a:srgbClr val="74B632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45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5154"/>
            <a:ext cx="9144000" cy="85397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4B6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21191"/>
            <a:ext cx="9144000" cy="5385658"/>
          </a:xfrm>
        </p:spPr>
        <p:txBody>
          <a:bodyPr/>
          <a:lstStyle>
            <a:lvl1pPr marL="507995" indent="-507995">
              <a:buSzPct val="100000"/>
              <a:buFontTx/>
              <a:buBlip>
                <a:blip r:embed="rId2"/>
              </a:buBlip>
              <a:defRPr sz="3100">
                <a:solidFill>
                  <a:srgbClr val="74B632"/>
                </a:solidFill>
              </a:defRPr>
            </a:lvl1pPr>
            <a:lvl2pPr marL="825492" indent="-317497">
              <a:buSzPct val="100000"/>
              <a:buFontTx/>
              <a:buBlip>
                <a:blip r:embed="rId3"/>
              </a:buBlip>
              <a:defRPr sz="2900">
                <a:solidFill>
                  <a:srgbClr val="046839"/>
                </a:solidFill>
              </a:defRPr>
            </a:lvl2pPr>
            <a:lvl3pPr marL="1269987" indent="-253997">
              <a:buSzPct val="100000"/>
              <a:buFontTx/>
              <a:buBlip>
                <a:blip r:embed="rId4"/>
              </a:buBlip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777982" indent="-253997">
              <a:buFont typeface="Wingdings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412976" indent="-380996">
              <a:buFont typeface="Arial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2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720000"/>
            <a:ext cx="10160000" cy="69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7" tIns="50797" rIns="101597" bIns="50797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440000" y="2320000"/>
            <a:ext cx="6200000" cy="200000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440000" y="4659639"/>
            <a:ext cx="6200000" cy="120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0" y="2000000"/>
            <a:ext cx="2044498" cy="477160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204000" y="6340000"/>
            <a:ext cx="476000" cy="80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0" y="400003"/>
            <a:ext cx="2238591" cy="7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12/10/2016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10160000" cy="7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7" tIns="50797" rIns="101597" bIns="50797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4200000" y="2560000"/>
            <a:ext cx="5660000" cy="200022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200000" y="4910120"/>
            <a:ext cx="5660000" cy="120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1" y="6720000"/>
            <a:ext cx="1680509" cy="60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0000"/>
            <a:ext cx="3667768" cy="35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00000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08" indent="-253992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372669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08" indent="-253992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12/10/2016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00000" y="1500002"/>
            <a:ext cx="4489098" cy="710847"/>
          </a:xfrm>
        </p:spPr>
        <p:txBody>
          <a:bodyPr anchor="b"/>
          <a:lstStyle>
            <a:lvl1pPr marL="0" indent="0">
              <a:buNone/>
              <a:defRPr sz="2700" b="1">
                <a:solidFill>
                  <a:srgbClr val="00407A"/>
                </a:solidFill>
              </a:defRPr>
            </a:lvl1pPr>
            <a:lvl2pPr marL="507985" indent="0">
              <a:buNone/>
              <a:defRPr sz="2200" b="1"/>
            </a:lvl2pPr>
            <a:lvl3pPr marL="1015970" indent="0">
              <a:buNone/>
              <a:defRPr sz="2000" b="1"/>
            </a:lvl3pPr>
            <a:lvl4pPr marL="1523955" indent="0">
              <a:buNone/>
              <a:defRPr sz="1800" b="1"/>
            </a:lvl4pPr>
            <a:lvl5pPr marL="2031940" indent="0">
              <a:buNone/>
              <a:defRPr sz="1800" b="1"/>
            </a:lvl5pPr>
            <a:lvl6pPr marL="2539925" indent="0">
              <a:buNone/>
              <a:defRPr sz="1800" b="1"/>
            </a:lvl6pPr>
            <a:lvl7pPr marL="3047910" indent="0">
              <a:buNone/>
              <a:defRPr sz="1800" b="1"/>
            </a:lvl7pPr>
            <a:lvl8pPr marL="3555893" indent="0">
              <a:buNone/>
              <a:defRPr sz="1800" b="1"/>
            </a:lvl8pPr>
            <a:lvl9pPr marL="4063877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00000" y="2213247"/>
            <a:ext cx="4489098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08" indent="-199994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360000" y="1500002"/>
            <a:ext cx="4488000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85" indent="0">
              <a:buNone/>
              <a:defRPr sz="2200" b="1"/>
            </a:lvl2pPr>
            <a:lvl3pPr marL="1015970" indent="0">
              <a:buNone/>
              <a:defRPr sz="2000" b="1"/>
            </a:lvl3pPr>
            <a:lvl4pPr marL="1523955" indent="0">
              <a:buNone/>
              <a:defRPr sz="1800" b="1"/>
            </a:lvl4pPr>
            <a:lvl5pPr marL="2031940" indent="0">
              <a:buNone/>
              <a:defRPr sz="1800" b="1"/>
            </a:lvl5pPr>
            <a:lvl6pPr marL="2539925" indent="0">
              <a:buNone/>
              <a:defRPr sz="1800" b="1"/>
            </a:lvl6pPr>
            <a:lvl7pPr marL="3047910" indent="0">
              <a:buNone/>
              <a:defRPr sz="1800" b="1"/>
            </a:lvl7pPr>
            <a:lvl8pPr marL="3555893" indent="0">
              <a:buNone/>
              <a:defRPr sz="1800" b="1"/>
            </a:lvl8pPr>
            <a:lvl9pPr marL="4063877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5360000" y="2213247"/>
            <a:ext cx="4488000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760309" indent="-31749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12/10/2016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12/10/2016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12/10/2016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3" y="600000"/>
            <a:ext cx="3342570" cy="994556"/>
          </a:xfrm>
        </p:spPr>
        <p:txBody>
          <a:bodyPr anchor="t" anchorCtr="0"/>
          <a:lstStyle>
            <a:lvl1pPr algn="l">
              <a:defRPr sz="22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79902" y="600000"/>
            <a:ext cx="5672377" cy="5840000"/>
          </a:xfrm>
        </p:spPr>
        <p:txBody>
          <a:bodyPr/>
          <a:lstStyle>
            <a:lvl1pPr>
              <a:defRPr sz="2700"/>
            </a:lvl1pPr>
            <a:lvl2pPr>
              <a:defRPr sz="2700"/>
            </a:lvl2pPr>
            <a:lvl3pPr>
              <a:defRPr sz="2200"/>
            </a:lvl3pPr>
            <a:lvl4pPr>
              <a:defRPr sz="1800"/>
            </a:lvl4pPr>
            <a:lvl5pPr marL="1594508" indent="-253992">
              <a:buFont typeface="Arial" pitchFamily="34" charset="0"/>
              <a:buChar char="-"/>
              <a:tabLst/>
              <a:defRPr sz="1800">
                <a:solidFill>
                  <a:srgbClr val="00407A"/>
                </a:solidFill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99505" y="1594557"/>
            <a:ext cx="3342570" cy="4840000"/>
          </a:xfrm>
        </p:spPr>
        <p:txBody>
          <a:bodyPr/>
          <a:lstStyle>
            <a:lvl1pPr marL="0" indent="0">
              <a:buNone/>
              <a:defRPr sz="1600"/>
            </a:lvl1pPr>
            <a:lvl2pPr marL="507985" indent="0">
              <a:buNone/>
              <a:defRPr sz="1300"/>
            </a:lvl2pPr>
            <a:lvl3pPr marL="1015970" indent="0">
              <a:buNone/>
              <a:defRPr sz="1100"/>
            </a:lvl3pPr>
            <a:lvl4pPr marL="1523955" indent="0">
              <a:buNone/>
              <a:defRPr sz="1000"/>
            </a:lvl4pPr>
            <a:lvl5pPr marL="2031940" indent="0">
              <a:buNone/>
              <a:defRPr sz="1000"/>
            </a:lvl5pPr>
            <a:lvl6pPr marL="2539925" indent="0">
              <a:buNone/>
              <a:defRPr sz="1000"/>
            </a:lvl6pPr>
            <a:lvl7pPr marL="3047910" indent="0">
              <a:buNone/>
              <a:defRPr sz="1000"/>
            </a:lvl7pPr>
            <a:lvl8pPr marL="3555893" indent="0">
              <a:buNone/>
              <a:defRPr sz="1000"/>
            </a:lvl8pPr>
            <a:lvl9pPr marL="4063877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12/10/2016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12/10/2016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0" y="5320000"/>
            <a:ext cx="9260000" cy="600000"/>
          </a:xfrm>
        </p:spPr>
        <p:txBody>
          <a:bodyPr anchor="t" anchorCtr="0">
            <a:noAutofit/>
          </a:bodyPr>
          <a:lstStyle>
            <a:lvl1pPr algn="l">
              <a:defRPr sz="22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00000" y="600000"/>
            <a:ext cx="9260000" cy="4572000"/>
          </a:xfrm>
        </p:spPr>
        <p:txBody>
          <a:bodyPr/>
          <a:lstStyle>
            <a:lvl1pPr marL="0" indent="0">
              <a:buNone/>
              <a:defRPr sz="3600"/>
            </a:lvl1pPr>
            <a:lvl2pPr marL="507985" indent="0">
              <a:buNone/>
              <a:defRPr sz="3100"/>
            </a:lvl2pPr>
            <a:lvl3pPr marL="1015970" indent="0">
              <a:buNone/>
              <a:defRPr sz="2700"/>
            </a:lvl3pPr>
            <a:lvl4pPr marL="1523955" indent="0">
              <a:buNone/>
              <a:defRPr sz="2200"/>
            </a:lvl4pPr>
            <a:lvl5pPr marL="2031940" indent="0">
              <a:buNone/>
              <a:defRPr sz="2200"/>
            </a:lvl5pPr>
            <a:lvl6pPr marL="2539925" indent="0">
              <a:buNone/>
              <a:defRPr sz="2200"/>
            </a:lvl6pPr>
            <a:lvl7pPr marL="3047910" indent="0">
              <a:buNone/>
              <a:defRPr sz="2200"/>
            </a:lvl7pPr>
            <a:lvl8pPr marL="3555893" indent="0">
              <a:buNone/>
              <a:defRPr sz="2200"/>
            </a:lvl8pPr>
            <a:lvl9pPr marL="4063877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00000" y="6050249"/>
            <a:ext cx="9260000" cy="400000"/>
          </a:xfrm>
        </p:spPr>
        <p:txBody>
          <a:bodyPr/>
          <a:lstStyle>
            <a:lvl1pPr marL="0" indent="0">
              <a:buNone/>
              <a:defRPr sz="1600"/>
            </a:lvl1pPr>
            <a:lvl2pPr marL="507985" indent="0">
              <a:buNone/>
              <a:defRPr sz="1300"/>
            </a:lvl2pPr>
            <a:lvl3pPr marL="1015970" indent="0">
              <a:buNone/>
              <a:defRPr sz="1100"/>
            </a:lvl3pPr>
            <a:lvl4pPr marL="1523955" indent="0">
              <a:buNone/>
              <a:defRPr sz="1000"/>
            </a:lvl4pPr>
            <a:lvl5pPr marL="2031940" indent="0">
              <a:buNone/>
              <a:defRPr sz="1000"/>
            </a:lvl5pPr>
            <a:lvl6pPr marL="2539925" indent="0">
              <a:buNone/>
              <a:defRPr sz="1000"/>
            </a:lvl6pPr>
            <a:lvl7pPr marL="3047910" indent="0">
              <a:buNone/>
              <a:defRPr sz="1000"/>
            </a:lvl7pPr>
            <a:lvl8pPr marL="3555893" indent="0">
              <a:buNone/>
              <a:defRPr sz="1000"/>
            </a:lvl8pPr>
            <a:lvl9pPr marL="4063877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740000" y="6720000"/>
            <a:ext cx="2200000" cy="320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0000" y="6720000"/>
            <a:ext cx="1040000" cy="320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12/10/2016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0"/>
            <a:ext cx="10160000" cy="7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4200000" y="2560000"/>
            <a:ext cx="5660000" cy="200022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200000" y="4910120"/>
            <a:ext cx="5660000" cy="120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0" y="6720000"/>
            <a:ext cx="1680509" cy="60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0000"/>
            <a:ext cx="3667768" cy="35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00000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253997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372667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253997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12/10/2016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00000" y="1500000"/>
            <a:ext cx="4489098" cy="710847"/>
          </a:xfrm>
        </p:spPr>
        <p:txBody>
          <a:bodyPr anchor="b"/>
          <a:lstStyle>
            <a:lvl1pPr marL="0" indent="0">
              <a:buNone/>
              <a:defRPr sz="2700" b="1">
                <a:solidFill>
                  <a:srgbClr val="00407A"/>
                </a:solidFill>
              </a:defRPr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00000" y="2213247"/>
            <a:ext cx="4489098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199998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360000" y="1500000"/>
            <a:ext cx="4488000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5360000" y="2213247"/>
            <a:ext cx="4488000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760344" indent="-317497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12/10/2016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12/10/2016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12/10/2016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1" y="600000"/>
            <a:ext cx="3342570" cy="994556"/>
          </a:xfrm>
        </p:spPr>
        <p:txBody>
          <a:bodyPr anchor="t" anchorCtr="0"/>
          <a:lstStyle>
            <a:lvl1pPr algn="l">
              <a:defRPr sz="22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79899" y="600000"/>
            <a:ext cx="5672377" cy="584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253997">
              <a:buFont typeface="Arial" pitchFamily="34" charset="0"/>
              <a:buChar char="-"/>
              <a:tabLst/>
              <a:defRPr lang="nl-BE" dirty="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99503" y="1594557"/>
            <a:ext cx="3342570" cy="484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12/10/2016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0" y="5320000"/>
            <a:ext cx="9260000" cy="600000"/>
          </a:xfrm>
        </p:spPr>
        <p:txBody>
          <a:bodyPr anchor="t" anchorCtr="0">
            <a:noAutofit/>
          </a:bodyPr>
          <a:lstStyle>
            <a:lvl1pPr algn="l">
              <a:defRPr sz="22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00000" y="600000"/>
            <a:ext cx="9260000" cy="4572000"/>
          </a:xfrm>
        </p:spPr>
        <p:txBody>
          <a:bodyPr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00000" y="6050249"/>
            <a:ext cx="9260000" cy="40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0000" y="6720000"/>
            <a:ext cx="1040000" cy="320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12/10/2016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740000" y="6720000"/>
            <a:ext cx="2200000" cy="320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0000" y="200000"/>
            <a:ext cx="9260000" cy="10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99502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12/10/2016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740000" y="6720000"/>
            <a:ext cx="220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0000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7080000"/>
            <a:ext cx="1016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0" y="6720000"/>
            <a:ext cx="1680509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l" defTabSz="1015990" rtl="0" eaLnBrk="1" latinLnBrk="0" hangingPunct="1">
        <a:spcBef>
          <a:spcPct val="0"/>
        </a:spcBef>
        <a:buNone/>
        <a:defRPr lang="nl-BE" sz="40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99996" indent="-399996" algn="l" defTabSz="1015990" rtl="0" eaLnBrk="1" latinLnBrk="0" hangingPunct="1">
        <a:spcBef>
          <a:spcPts val="644"/>
        </a:spcBef>
        <a:buSzPct val="110000"/>
        <a:buFont typeface="Arial" pitchFamily="34" charset="0"/>
        <a:buChar char="•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99992" indent="-400399" algn="l" defTabSz="1015990" rtl="0" eaLnBrk="1" latinLnBrk="0" hangingPunct="1">
        <a:spcBef>
          <a:spcPts val="644"/>
        </a:spcBef>
        <a:buSzPct val="75000"/>
        <a:buFont typeface="Courier New" pitchFamily="49" charset="0"/>
        <a:buChar char="o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99989" indent="-299997" algn="l" defTabSz="1015990" rtl="0" eaLnBrk="1" latinLnBrk="0" hangingPunct="1">
        <a:spcBef>
          <a:spcPct val="20000"/>
        </a:spcBef>
        <a:buFont typeface="Arial" pitchFamily="34" charset="0"/>
        <a:buChar char="•"/>
        <a:defRPr lang="nl-NL" sz="22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98209" indent="-199998" algn="l" defTabSz="1015990" rtl="0" eaLnBrk="1" latinLnBrk="0" hangingPunct="1">
        <a:spcBef>
          <a:spcPts val="422"/>
        </a:spcBef>
        <a:buSzPct val="80000"/>
        <a:buFont typeface="Arial" pitchFamily="34" charset="0"/>
        <a:buChar char="•"/>
        <a:defRPr lang="nl-NL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86944" indent="-199318" algn="l" defTabSz="1015990" rtl="0" eaLnBrk="1" latinLnBrk="0" hangingPunct="1">
        <a:spcBef>
          <a:spcPts val="422"/>
        </a:spcBef>
        <a:buFont typeface="Arial" pitchFamily="34" charset="0"/>
        <a:buChar char="-"/>
        <a:defRPr lang="nl-BE" sz="18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79397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0001"/>
            <a:ext cx="3600000" cy="2964707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0000" y="200000"/>
            <a:ext cx="9260000" cy="10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99502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12/10/2016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740000" y="6720000"/>
            <a:ext cx="220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0000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7080000"/>
            <a:ext cx="1016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8" tIns="50798" rIns="101598" bIns="50798"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1" y="6720000"/>
            <a:ext cx="1680509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timing>
    <p:tnLst>
      <p:par>
        <p:cTn id="1" dur="indefinite" restart="never" nodeType="tmRoot"/>
      </p:par>
    </p:tnLst>
  </p:timing>
  <p:txStyles>
    <p:titleStyle>
      <a:lvl1pPr algn="l" defTabSz="1015980" rtl="0" eaLnBrk="1" latinLnBrk="0" hangingPunct="1">
        <a:spcBef>
          <a:spcPct val="0"/>
        </a:spcBef>
        <a:buNone/>
        <a:defRPr lang="nl-BE" sz="40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99992" indent="-399992" algn="l" defTabSz="1015980" rtl="0" eaLnBrk="1" latinLnBrk="0" hangingPunct="1">
        <a:spcBef>
          <a:spcPts val="644"/>
        </a:spcBef>
        <a:buSzPct val="110000"/>
        <a:buFont typeface="Arial" pitchFamily="34" charset="0"/>
        <a:buChar char="•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99984" indent="-400395" algn="l" defTabSz="1015980" rtl="0" eaLnBrk="1" latinLnBrk="0" hangingPunct="1">
        <a:spcBef>
          <a:spcPts val="644"/>
        </a:spcBef>
        <a:buSzPct val="75000"/>
        <a:buFont typeface="Courier New" pitchFamily="49" charset="0"/>
        <a:buChar char="o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99978" indent="-299994" algn="l" defTabSz="1015980" rtl="0" eaLnBrk="1" latinLnBrk="0" hangingPunct="1">
        <a:spcBef>
          <a:spcPct val="20000"/>
        </a:spcBef>
        <a:buFont typeface="Arial" pitchFamily="34" charset="0"/>
        <a:buChar char="•"/>
        <a:defRPr lang="nl-NL" sz="22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98196" indent="-199996" algn="l" defTabSz="1015980" rtl="0" eaLnBrk="1" latinLnBrk="0" hangingPunct="1">
        <a:spcBef>
          <a:spcPts val="422"/>
        </a:spcBef>
        <a:buSzPct val="80000"/>
        <a:buFont typeface="Arial" pitchFamily="34" charset="0"/>
        <a:buChar char="•"/>
        <a:defRPr lang="nl-NL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86930" indent="-199316" algn="l" defTabSz="1015980" rtl="0" eaLnBrk="1" latinLnBrk="0" hangingPunct="1">
        <a:spcBef>
          <a:spcPts val="422"/>
        </a:spcBef>
        <a:buFont typeface="Arial" pitchFamily="34" charset="0"/>
        <a:buChar char="-"/>
        <a:defRPr lang="nl-BE" sz="18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79394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3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2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13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8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7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6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5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4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29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18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ook.xogeny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simulationresearch.lbl.gov/modelica/buildingspy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pen-ideas" TargetMode="External"/><Relationship Id="rId3" Type="http://schemas.openxmlformats.org/officeDocument/2006/relationships/hyperlink" Target="http://www.jmodelica.org/" TargetMode="External"/><Relationship Id="rId7" Type="http://schemas.openxmlformats.org/officeDocument/2006/relationships/hyperlink" Target="https://docs.google.com/document/d/1MaNKTdLz-YPpEEH3Eg12ECzG0ErK-rIK9IHd6gsBp7Q/edit?usp=sharing" TargetMode="External"/><Relationship Id="rId2" Type="http://schemas.openxmlformats.org/officeDocument/2006/relationships/hyperlink" Target="http://www.openmodelica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book.xogeny.com/" TargetMode="External"/><Relationship Id="rId5" Type="http://schemas.openxmlformats.org/officeDocument/2006/relationships/hyperlink" Target="http://modref.xogeny.com/" TargetMode="External"/><Relationship Id="rId10" Type="http://schemas.openxmlformats.org/officeDocument/2006/relationships/hyperlink" Target="https://github.com/iea-annex60/modelica-annex60" TargetMode="External"/><Relationship Id="rId4" Type="http://schemas.openxmlformats.org/officeDocument/2006/relationships/hyperlink" Target="http://www.claytex.com/tech-blog/" TargetMode="External"/><Relationship Id="rId9" Type="http://schemas.openxmlformats.org/officeDocument/2006/relationships/hyperlink" Target="https://simulationresearch.lbl.gov/modelica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odelica.org/forum" TargetMode="External"/><Relationship Id="rId2" Type="http://schemas.openxmlformats.org/officeDocument/2006/relationships/hyperlink" Target="http://www.openmodelica.org/index.php/foru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oups.google.com/d/forum/modelicans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groups.google.com/d/forum/modelican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3960000" y="2251570"/>
            <a:ext cx="6200000" cy="20000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nl-BE" sz="4800" b="1" dirty="0" smtClean="0">
                <a:solidFill>
                  <a:srgbClr val="000000"/>
                </a:solidFill>
                <a:latin typeface="Arial" charset="0"/>
              </a:rPr>
              <a:t>          .</a:t>
            </a:r>
            <a:r>
              <a:rPr lang="en-US" altLang="nl-BE" sz="4800" dirty="0" smtClean="0">
                <a:solidFill>
                  <a:schemeClr val="accent3"/>
                </a:solidFill>
              </a:rPr>
              <a:t>crash course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440000" y="4242048"/>
            <a:ext cx="6200000" cy="1617591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2400" dirty="0" smtClean="0">
                <a:latin typeface="+mj-lt"/>
              </a:rPr>
              <a:t>Christina Protopapadaki, Filip Jorissen &amp; Bram van der Heijde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en-US" sz="16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1600" u="sng" dirty="0">
                <a:solidFill>
                  <a:schemeClr val="tx1"/>
                </a:solidFill>
                <a:latin typeface="+mj-lt"/>
              </a:rPr>
              <a:t>Christina.Protopapadaki@bwk.kuleuven.be </a:t>
            </a:r>
            <a:br>
              <a:rPr lang="en-US" sz="1600" u="sng" dirty="0">
                <a:solidFill>
                  <a:schemeClr val="tx1"/>
                </a:solidFill>
                <a:latin typeface="+mj-lt"/>
              </a:rPr>
            </a:br>
            <a:r>
              <a:rPr lang="en-US" sz="1600" u="sng" dirty="0">
                <a:solidFill>
                  <a:schemeClr val="tx1"/>
                </a:solidFill>
                <a:latin typeface="+mj-lt"/>
              </a:rPr>
              <a:t>Filip.Jorissen@mech.kuleuven.be,  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1600" u="sng" dirty="0" smtClean="0">
                <a:solidFill>
                  <a:schemeClr val="tx1"/>
                </a:solidFill>
                <a:latin typeface="+mj-lt"/>
              </a:rPr>
              <a:t>Bram.vanderHeijde@kuleuven.be </a:t>
            </a:r>
            <a:endParaRPr lang="en-US" sz="1600" u="sng" dirty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2000" dirty="0" smtClean="0">
                <a:latin typeface="+mj-lt"/>
              </a:rPr>
              <a:t>October 13,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690" y="2081808"/>
            <a:ext cx="2258342" cy="11194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mtClean="0"/>
              <a:t>What is Modelica</a:t>
            </a:r>
            <a:endParaRPr lang="en-US" altLang="nl-B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dirty="0" err="1" smtClean="0"/>
              <a:t>Modelica</a:t>
            </a:r>
            <a:r>
              <a:rPr lang="en-US" altLang="nl-BE" dirty="0" smtClean="0"/>
              <a:t> is a language for modeling of </a:t>
            </a:r>
            <a:r>
              <a:rPr lang="en-US" altLang="nl-BE" smtClean="0"/>
              <a:t>physical systems</a:t>
            </a:r>
            <a:endParaRPr lang="en-US" altLang="nl-BE" dirty="0" smtClean="0"/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open source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object oriented</a:t>
            </a:r>
          </a:p>
          <a:p>
            <a:pPr lvl="1"/>
            <a:r>
              <a:rPr lang="en-US" altLang="nl-BE" sz="2400" dirty="0" err="1" smtClean="0">
                <a:solidFill>
                  <a:schemeClr val="accent2"/>
                </a:solidFill>
              </a:rPr>
              <a:t>Acausal</a:t>
            </a:r>
            <a:r>
              <a:rPr lang="en-US" altLang="nl-BE" sz="2400" dirty="0" smtClean="0">
                <a:solidFill>
                  <a:schemeClr val="accent2"/>
                </a:solidFill>
              </a:rPr>
              <a:t> modeling (equation based)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multi-domain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primarily for simulation, but usable for optimization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small and large models (&gt; 100 000 equations)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many model libraries (free and commercial)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textual and graphical modeling</a:t>
            </a:r>
          </a:p>
        </p:txBody>
      </p:sp>
      <p:pic>
        <p:nvPicPr>
          <p:cNvPr id="11269" name="Picture 5" descr="C:\Users\vdheijdb\Downloads\Modelica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192" y="65584"/>
            <a:ext cx="3203923" cy="158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dirty="0" smtClean="0"/>
              <a:t>How does </a:t>
            </a:r>
            <a:r>
              <a:rPr lang="en-GB" sz="3600" dirty="0" err="1"/>
              <a:t>M</a:t>
            </a:r>
            <a:r>
              <a:rPr lang="en-GB" sz="3600" dirty="0" err="1" smtClean="0"/>
              <a:t>odelica</a:t>
            </a:r>
            <a:r>
              <a:rPr lang="en-GB" sz="3600" dirty="0" smtClean="0"/>
              <a:t> work?</a:t>
            </a:r>
            <a:endParaRPr lang="en-GB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34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Equations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Arithmetic operators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*, /, +, -, ^ </a:t>
            </a:r>
            <a:r>
              <a:rPr lang="en-GB" dirty="0" smtClean="0">
                <a:latin typeface="Arial"/>
                <a:cs typeface="Arial"/>
              </a:rPr>
              <a:t>(use </a:t>
            </a:r>
            <a:r>
              <a:rPr lang="en-GB" dirty="0" smtClean="0">
                <a:latin typeface="Monaco"/>
                <a:cs typeface="Monaco"/>
              </a:rPr>
              <a:t>.</a:t>
            </a:r>
            <a:r>
              <a:rPr lang="en-GB" dirty="0" smtClean="0">
                <a:latin typeface="Arial"/>
                <a:cs typeface="Arial"/>
              </a:rPr>
              <a:t> for element-wise) </a:t>
            </a:r>
          </a:p>
          <a:p>
            <a:r>
              <a:rPr lang="en-GB" dirty="0" smtClean="0">
                <a:latin typeface="Arial"/>
                <a:cs typeface="Arial"/>
              </a:rPr>
              <a:t>Derivatives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der(x) = x   ~</a:t>
            </a:r>
          </a:p>
          <a:p>
            <a:pPr lvl="1"/>
            <a:endParaRPr lang="en-GB" dirty="0" smtClean="0">
              <a:latin typeface="Monaco"/>
              <a:cs typeface="Monaco"/>
            </a:endParaRPr>
          </a:p>
          <a:p>
            <a:pPr marL="0" indent="0">
              <a:buNone/>
            </a:pPr>
            <a:endParaRPr lang="en-GB" dirty="0">
              <a:latin typeface="Monaco"/>
              <a:cs typeface="Monaco"/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976" y="2729880"/>
            <a:ext cx="1409700" cy="9525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 t="48647" r="25226" b="10428"/>
          <a:stretch/>
        </p:blipFill>
        <p:spPr bwMode="auto">
          <a:xfrm>
            <a:off x="1191568" y="3954016"/>
            <a:ext cx="6908241" cy="2930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72894" y="7359958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20957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operators, control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Logical</a:t>
            </a:r>
          </a:p>
          <a:p>
            <a:pPr lvl="1"/>
            <a:r>
              <a:rPr lang="en-GB" dirty="0" smtClean="0"/>
              <a:t>and, or, </a:t>
            </a:r>
            <a:r>
              <a:rPr lang="en-GB" dirty="0" smtClean="0"/>
              <a:t>not</a:t>
            </a:r>
          </a:p>
          <a:p>
            <a:r>
              <a:rPr lang="en-GB" dirty="0" smtClean="0"/>
              <a:t>Conditional</a:t>
            </a:r>
            <a:endParaRPr lang="en-GB" dirty="0" smtClean="0"/>
          </a:p>
          <a:p>
            <a:pPr lvl="1"/>
            <a:r>
              <a:rPr lang="en-GB" dirty="0" smtClean="0"/>
              <a:t>If, </a:t>
            </a:r>
            <a:r>
              <a:rPr lang="en-GB" dirty="0" err="1" smtClean="0"/>
              <a:t>elseif</a:t>
            </a:r>
            <a:r>
              <a:rPr lang="en-GB" dirty="0" smtClean="0"/>
              <a:t>, else</a:t>
            </a:r>
          </a:p>
          <a:p>
            <a:pPr lvl="1"/>
            <a:endParaRPr lang="en-GB" dirty="0"/>
          </a:p>
          <a:p>
            <a:r>
              <a:rPr lang="en-GB" dirty="0" smtClean="0"/>
              <a:t>Loops</a:t>
            </a:r>
          </a:p>
          <a:p>
            <a:pPr lvl="1"/>
            <a:r>
              <a:rPr lang="en-GB" dirty="0" smtClean="0"/>
              <a:t>For</a:t>
            </a:r>
          </a:p>
          <a:p>
            <a:r>
              <a:rPr lang="en-GB" dirty="0" smtClean="0"/>
              <a:t>Comparing numbers</a:t>
            </a:r>
          </a:p>
          <a:p>
            <a:pPr lvl="1"/>
            <a:r>
              <a:rPr lang="en-GB" dirty="0" smtClean="0"/>
              <a:t>&gt;, &lt;, &lt;&gt;, &gt;=,…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20" y="2513856"/>
            <a:ext cx="1899761" cy="1735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920" y="4458072"/>
            <a:ext cx="2376264" cy="44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6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372" y="15843"/>
            <a:ext cx="5187628" cy="208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Monaco"/>
              <a:cs typeface="Monac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37" y="1377121"/>
            <a:ext cx="6704003" cy="6130565"/>
          </a:xfrm>
          <a:prstGeom prst="corner">
            <a:avLst>
              <a:gd name="adj1" fmla="val 87649"/>
              <a:gd name="adj2" fmla="val 87529"/>
            </a:avLst>
          </a:prstGeom>
        </p:spPr>
      </p:pic>
      <p:sp>
        <p:nvSpPr>
          <p:cNvPr id="4" name="Oval 3"/>
          <p:cNvSpPr/>
          <p:nvPr/>
        </p:nvSpPr>
        <p:spPr>
          <a:xfrm>
            <a:off x="30013" y="1377121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l 9"/>
          <p:cNvSpPr/>
          <p:nvPr/>
        </p:nvSpPr>
        <p:spPr>
          <a:xfrm>
            <a:off x="233348" y="1809169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l 10"/>
          <p:cNvSpPr/>
          <p:nvPr/>
        </p:nvSpPr>
        <p:spPr>
          <a:xfrm>
            <a:off x="455220" y="2601257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l 11"/>
          <p:cNvSpPr/>
          <p:nvPr/>
        </p:nvSpPr>
        <p:spPr>
          <a:xfrm>
            <a:off x="478648" y="3897401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/>
          <p:cNvSpPr/>
          <p:nvPr/>
        </p:nvSpPr>
        <p:spPr>
          <a:xfrm>
            <a:off x="30013" y="4689489"/>
            <a:ext cx="1944216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Oval 17"/>
          <p:cNvSpPr/>
          <p:nvPr/>
        </p:nvSpPr>
        <p:spPr>
          <a:xfrm>
            <a:off x="233348" y="5769609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xtBox 2"/>
          <p:cNvSpPr txBox="1">
            <a:spLocks noChangeArrowheads="1"/>
          </p:cNvSpPr>
          <p:nvPr/>
        </p:nvSpPr>
        <p:spPr bwMode="auto">
          <a:xfrm>
            <a:off x="7168232" y="6057641"/>
            <a:ext cx="289452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 smtClean="0">
                <a:latin typeface="Arial" charset="0"/>
                <a:cs typeface="Arial" charset="0"/>
              </a:rPr>
              <a:t>From </a:t>
            </a:r>
            <a:r>
              <a:rPr lang="pt-BR" altLang="nl-BE" sz="1000" dirty="0" smtClean="0">
                <a:latin typeface="Arial" charset="0"/>
                <a:cs typeface="Arial" charset="0"/>
              </a:rPr>
              <a:t>M. Tiller, </a:t>
            </a:r>
            <a:r>
              <a:rPr lang="nl-NL" altLang="nl-BE" sz="1000" dirty="0" err="1" smtClean="0">
                <a:latin typeface="Arial" charset="0"/>
                <a:cs typeface="Arial" charset="0"/>
              </a:rPr>
              <a:t>Modelica</a:t>
            </a:r>
            <a:r>
              <a:rPr lang="nl-NL" altLang="nl-BE" sz="1000" dirty="0" smtClean="0">
                <a:latin typeface="Arial" charset="0"/>
                <a:cs typeface="Arial" charset="0"/>
              </a:rPr>
              <a:t> </a:t>
            </a:r>
            <a:r>
              <a:rPr lang="nl-NL" altLang="nl-BE" sz="1000" dirty="0" err="1" smtClean="0">
                <a:latin typeface="Arial" charset="0"/>
                <a:cs typeface="Arial" charset="0"/>
              </a:rPr>
              <a:t>by</a:t>
            </a:r>
            <a:r>
              <a:rPr lang="nl-NL" altLang="nl-BE" sz="1000" dirty="0" smtClean="0">
                <a:latin typeface="Arial" charset="0"/>
                <a:cs typeface="Arial" charset="0"/>
              </a:rPr>
              <a:t> </a:t>
            </a:r>
            <a:r>
              <a:rPr lang="nl-NL" altLang="nl-BE" sz="1000" dirty="0" err="1" smtClean="0">
                <a:latin typeface="Arial" charset="0"/>
                <a:cs typeface="Arial" charset="0"/>
              </a:rPr>
              <a:t>Example</a:t>
            </a:r>
            <a:r>
              <a:rPr lang="nl-NL" altLang="nl-BE" sz="1000" dirty="0" smtClean="0">
                <a:latin typeface="Arial" charset="0"/>
                <a:cs typeface="Arial" charset="0"/>
              </a:rPr>
              <a:t>, </a:t>
            </a:r>
            <a:r>
              <a:rPr lang="nl-NL" altLang="nl-BE" sz="1000" dirty="0" smtClean="0">
                <a:latin typeface="Arial" charset="0"/>
                <a:cs typeface="Arial" charset="0"/>
                <a:hlinkClick r:id="rId4"/>
              </a:rPr>
              <a:t>http://book.xogeny.com</a:t>
            </a:r>
            <a:r>
              <a:rPr lang="nl-NL" altLang="nl-BE" sz="1000" dirty="0" smtClean="0">
                <a:latin typeface="Arial" charset="0"/>
                <a:cs typeface="Arial" charset="0"/>
              </a:rPr>
              <a:t>  </a:t>
            </a:r>
            <a:endParaRPr lang="pt-BR" altLang="nl-BE" sz="10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  <p:sp>
        <p:nvSpPr>
          <p:cNvPr id="6" name="AutoShape 2" descr="Plant with pulse counter sens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Plant with pulse counter sens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160120" y="3666568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  <a:latin typeface="+mj-lt"/>
              </a:rPr>
              <a:t># variables = # </a:t>
            </a:r>
            <a:r>
              <a:rPr lang="nl-NL" dirty="0" err="1" smtClean="0">
                <a:solidFill>
                  <a:srgbClr val="FF0000"/>
                </a:solidFill>
                <a:latin typeface="+mj-lt"/>
              </a:rPr>
              <a:t>equations</a:t>
            </a:r>
            <a:r>
              <a:rPr lang="nl-NL" dirty="0" smtClean="0">
                <a:solidFill>
                  <a:srgbClr val="FF0000"/>
                </a:solidFill>
                <a:latin typeface="+mj-lt"/>
              </a:rPr>
              <a:t>!</a:t>
            </a:r>
          </a:p>
          <a:p>
            <a:r>
              <a:rPr lang="nl-NL" smtClean="0">
                <a:solidFill>
                  <a:srgbClr val="FF0000"/>
                </a:solidFill>
                <a:latin typeface="+mj-lt"/>
              </a:rPr>
              <a:t>Balanced</a:t>
            </a:r>
            <a:endParaRPr lang="nl-BE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296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Very important!</a:t>
            </a:r>
          </a:p>
          <a:p>
            <a:r>
              <a:rPr lang="en-GB" dirty="0" smtClean="0"/>
              <a:t>Comments regarding components, parameters, variables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“this is a comment”</a:t>
            </a:r>
          </a:p>
          <a:p>
            <a:pPr lvl="1"/>
            <a:r>
              <a:rPr lang="en-GB" dirty="0" smtClean="0">
                <a:latin typeface="Arial"/>
                <a:cs typeface="Arial"/>
              </a:rPr>
              <a:t>Can show up in graphical interface</a:t>
            </a:r>
          </a:p>
          <a:p>
            <a:r>
              <a:rPr lang="en-GB" dirty="0" smtClean="0">
                <a:latin typeface="Arial"/>
                <a:cs typeface="Arial"/>
              </a:rPr>
              <a:t>Line comments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// This is a comment on one line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/*</a:t>
            </a:r>
            <a:br>
              <a:rPr lang="en-GB" dirty="0" smtClean="0">
                <a:latin typeface="Monaco"/>
                <a:cs typeface="Monaco"/>
              </a:rPr>
            </a:br>
            <a:r>
              <a:rPr lang="en-GB" dirty="0" smtClean="0">
                <a:latin typeface="Monaco"/>
                <a:cs typeface="Monaco"/>
              </a:rPr>
              <a:t>This is a comment</a:t>
            </a:r>
            <a:br>
              <a:rPr lang="en-GB" dirty="0" smtClean="0">
                <a:latin typeface="Monaco"/>
                <a:cs typeface="Monaco"/>
              </a:rPr>
            </a:br>
            <a:r>
              <a:rPr lang="en-GB" dirty="0" smtClean="0">
                <a:latin typeface="Monaco"/>
                <a:cs typeface="Monaco"/>
              </a:rPr>
              <a:t>over multiple lines</a:t>
            </a:r>
            <a:br>
              <a:rPr lang="en-GB" dirty="0" smtClean="0">
                <a:latin typeface="Monaco"/>
                <a:cs typeface="Monaco"/>
              </a:rPr>
            </a:br>
            <a:r>
              <a:rPr lang="en-GB" dirty="0" smtClean="0">
                <a:latin typeface="Monaco"/>
                <a:cs typeface="Monaco"/>
              </a:rPr>
              <a:t>*/</a:t>
            </a:r>
            <a:endParaRPr lang="en-GB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003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60" y="-34546"/>
            <a:ext cx="9757084" cy="7372019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387022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Usually</a:t>
            </a:r>
          </a:p>
          <a:p>
            <a:pPr lvl="1"/>
            <a:r>
              <a:rPr lang="en-GB" dirty="0" smtClean="0"/>
              <a:t>Signal             in                out</a:t>
            </a:r>
          </a:p>
          <a:p>
            <a:pPr lvl="1"/>
            <a:r>
              <a:rPr lang="en-GB" dirty="0" smtClean="0"/>
              <a:t>Fluid flow (mass flow rate, pressure, enthalpy)</a:t>
            </a:r>
          </a:p>
          <a:p>
            <a:pPr lvl="1"/>
            <a:r>
              <a:rPr lang="en-GB" dirty="0" smtClean="0"/>
              <a:t>Heat flow (heat flow rate, temperature)</a:t>
            </a:r>
          </a:p>
          <a:p>
            <a:r>
              <a:rPr lang="en-GB" dirty="0" smtClean="0">
                <a:latin typeface="Monaco" panose="020B0509030404040204" pitchFamily="49" charset="0"/>
              </a:rPr>
              <a:t>flow </a:t>
            </a:r>
            <a:r>
              <a:rPr lang="en-GB" dirty="0" smtClean="0">
                <a:latin typeface="+mj-lt"/>
              </a:rPr>
              <a:t>variable, potential variable</a:t>
            </a:r>
            <a:endParaRPr lang="en-GB" dirty="0">
              <a:latin typeface="+mj-lt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3063776" y="2009800"/>
            <a:ext cx="360040" cy="3600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/>
          <p:cNvSpPr/>
          <p:nvPr/>
        </p:nvSpPr>
        <p:spPr>
          <a:xfrm rot="5400000">
            <a:off x="4791968" y="2009800"/>
            <a:ext cx="360040" cy="360040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600280" y="3017912"/>
            <a:ext cx="360040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248352" y="3017912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8536384" y="2585864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9040440" y="258586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4170040"/>
            <a:ext cx="76200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12734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Instances of a </a:t>
            </a:r>
            <a:r>
              <a:rPr lang="en-GB" dirty="0" smtClean="0">
                <a:latin typeface="Monaco"/>
                <a:cs typeface="Monaco"/>
              </a:rPr>
              <a:t>model</a:t>
            </a:r>
          </a:p>
          <a:p>
            <a:r>
              <a:rPr lang="en-GB" dirty="0" smtClean="0">
                <a:latin typeface="Monaco"/>
                <a:cs typeface="Monaco"/>
              </a:rPr>
              <a:t>model </a:t>
            </a:r>
            <a:r>
              <a:rPr lang="en-GB" dirty="0" smtClean="0">
                <a:latin typeface="Arial"/>
                <a:cs typeface="Arial"/>
              </a:rPr>
              <a:t>name usually Capitalized, instance not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Wall </a:t>
            </a:r>
            <a:r>
              <a:rPr lang="en-GB" dirty="0" err="1" smtClean="0">
                <a:latin typeface="Monaco"/>
                <a:cs typeface="Monaco"/>
              </a:rPr>
              <a:t>innerWall</a:t>
            </a:r>
            <a:r>
              <a:rPr lang="en-GB" dirty="0" smtClean="0">
                <a:latin typeface="Monaco"/>
                <a:cs typeface="Monaco"/>
              </a:rPr>
              <a:t>(res = 200, A = 10)</a:t>
            </a:r>
          </a:p>
          <a:p>
            <a:r>
              <a:rPr lang="en-GB" i="1" dirty="0" smtClean="0">
                <a:latin typeface="Arial"/>
                <a:cs typeface="Arial"/>
              </a:rPr>
              <a:t>public</a:t>
            </a:r>
            <a:r>
              <a:rPr lang="en-GB" dirty="0" smtClean="0">
                <a:latin typeface="Arial"/>
                <a:cs typeface="Arial"/>
              </a:rPr>
              <a:t> variables and parameters can be accessed with dot notation, e.g.:</a:t>
            </a:r>
          </a:p>
          <a:p>
            <a:pPr lvl="1"/>
            <a:r>
              <a:rPr lang="en-GB" dirty="0" err="1" smtClean="0">
                <a:latin typeface="Monaco"/>
                <a:cs typeface="Monaco"/>
              </a:rPr>
              <a:t>heatPort.Qflow</a:t>
            </a:r>
            <a:endParaRPr lang="en-GB" dirty="0" smtClean="0">
              <a:latin typeface="Monaco"/>
              <a:cs typeface="Monaco"/>
            </a:endParaRPr>
          </a:p>
          <a:p>
            <a:pPr lvl="1"/>
            <a:r>
              <a:rPr lang="en-GB" dirty="0" err="1" smtClean="0">
                <a:latin typeface="Monaco"/>
                <a:cs typeface="Monaco"/>
              </a:rPr>
              <a:t>wall.res</a:t>
            </a:r>
            <a:endParaRPr lang="en-GB" dirty="0" smtClean="0">
              <a:latin typeface="Monaco"/>
              <a:cs typeface="Monaco"/>
            </a:endParaRPr>
          </a:p>
          <a:p>
            <a:r>
              <a:rPr lang="en-GB" i="1" dirty="0" smtClean="0">
                <a:latin typeface="Arial"/>
                <a:cs typeface="Arial"/>
              </a:rPr>
              <a:t>Protected </a:t>
            </a:r>
            <a:r>
              <a:rPr lang="en-GB" dirty="0" smtClean="0">
                <a:latin typeface="Arial"/>
                <a:cs typeface="Arial"/>
              </a:rPr>
              <a:t>variables/</a:t>
            </a:r>
            <a:r>
              <a:rPr lang="en-GB" dirty="0" err="1" smtClean="0">
                <a:latin typeface="Arial"/>
                <a:cs typeface="Arial"/>
              </a:rPr>
              <a:t>params</a:t>
            </a:r>
            <a:r>
              <a:rPr lang="en-GB" dirty="0" smtClean="0">
                <a:latin typeface="Arial"/>
                <a:cs typeface="Arial"/>
              </a:rPr>
              <a:t> cannot be accessed</a:t>
            </a:r>
          </a:p>
          <a:p>
            <a:pPr lvl="1"/>
            <a:r>
              <a:rPr lang="en-GB" dirty="0" smtClean="0">
                <a:latin typeface="Arial"/>
                <a:cs typeface="Arial"/>
              </a:rPr>
              <a:t>Don’t show up in simulation results</a:t>
            </a:r>
            <a:endParaRPr lang="en-GB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6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Model </a:t>
            </a:r>
            <a:r>
              <a:rPr lang="nl-NL" i="1" dirty="0" err="1" smtClean="0"/>
              <a:t>inherits</a:t>
            </a:r>
            <a:r>
              <a:rPr lang="nl-NL" i="1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model</a:t>
            </a:r>
          </a:p>
          <a:p>
            <a:pPr lvl="1"/>
            <a:r>
              <a:rPr lang="nl-NL" i="1" dirty="0" smtClean="0"/>
              <a:t>Variables, parameters, </a:t>
            </a:r>
            <a:r>
              <a:rPr lang="nl-NL" i="1" dirty="0" err="1" smtClean="0"/>
              <a:t>equations</a:t>
            </a:r>
            <a:endParaRPr lang="nl-NL" i="1" dirty="0" smtClean="0"/>
          </a:p>
          <a:p>
            <a:r>
              <a:rPr lang="nl-NL" dirty="0" err="1" smtClean="0">
                <a:latin typeface="Monaco" panose="020B0509030404040204" pitchFamily="49" charset="0"/>
              </a:rPr>
              <a:t>partial</a:t>
            </a:r>
            <a:r>
              <a:rPr lang="nl-NL" dirty="0" smtClean="0">
                <a:latin typeface="Monaco" panose="020B0509030404040204" pitchFamily="49" charset="0"/>
              </a:rPr>
              <a:t> model</a:t>
            </a:r>
          </a:p>
          <a:p>
            <a:r>
              <a:rPr lang="nl-NL" dirty="0" smtClean="0">
                <a:latin typeface="+mj-lt"/>
              </a:rPr>
              <a:t>Code </a:t>
            </a:r>
            <a:r>
              <a:rPr lang="nl-NL" dirty="0" err="1" smtClean="0">
                <a:latin typeface="+mj-lt"/>
              </a:rPr>
              <a:t>can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be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managed</a:t>
            </a:r>
            <a:r>
              <a:rPr lang="nl-NL" dirty="0" smtClean="0">
                <a:latin typeface="+mj-lt"/>
              </a:rPr>
              <a:t> more </a:t>
            </a:r>
            <a:r>
              <a:rPr lang="nl-NL" dirty="0" err="1" smtClean="0">
                <a:latin typeface="+mj-lt"/>
              </a:rPr>
              <a:t>easily</a:t>
            </a:r>
            <a:endParaRPr lang="nl-NL" dirty="0" smtClean="0">
              <a:latin typeface="+mj-lt"/>
            </a:endParaRPr>
          </a:p>
          <a:p>
            <a:r>
              <a:rPr lang="nl-NL" dirty="0" err="1" smtClean="0">
                <a:latin typeface="+mj-lt"/>
              </a:rPr>
              <a:t>Example</a:t>
            </a:r>
            <a:endParaRPr lang="nl-NL" dirty="0" smtClean="0">
              <a:latin typeface="+mj-lt"/>
            </a:endParaRP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45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Modelica crash course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Modelica</a:t>
            </a:r>
            <a:r>
              <a:rPr lang="en-US" dirty="0" smtClean="0"/>
              <a:t> ? </a:t>
            </a:r>
          </a:p>
          <a:p>
            <a:r>
              <a:rPr lang="en-US" dirty="0" err="1" smtClean="0"/>
              <a:t>Syntaxis</a:t>
            </a:r>
            <a:r>
              <a:rPr lang="en-US" dirty="0" smtClean="0"/>
              <a:t>, language concepts and model structuring</a:t>
            </a:r>
          </a:p>
          <a:p>
            <a:r>
              <a:rPr lang="en-US" dirty="0" err="1" smtClean="0"/>
              <a:t>Modelica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Use of IDEAS library</a:t>
            </a:r>
          </a:p>
          <a:p>
            <a:r>
              <a:rPr lang="en-US" dirty="0" smtClean="0"/>
              <a:t>Getting started (tutorials, reference docs, libraries, software implementations, ...)</a:t>
            </a:r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To get you started with </a:t>
            </a:r>
            <a:r>
              <a:rPr lang="en-US" dirty="0" err="1" smtClean="0"/>
              <a:t>Modelica</a:t>
            </a:r>
            <a:r>
              <a:rPr lang="en-US" dirty="0" smtClean="0"/>
              <a:t>! 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3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56" y="-6424"/>
            <a:ext cx="9793088" cy="737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146255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56" y="-6424"/>
            <a:ext cx="9865096" cy="739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8184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Inheritance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connectors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656" y="337932"/>
            <a:ext cx="7002399" cy="192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19" y="2269248"/>
            <a:ext cx="6624736" cy="418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 smtClean="0">
                <a:latin typeface="Arial" charset="0"/>
                <a:cs typeface="Arial" charset="0"/>
              </a:rPr>
              <a:t>Slides </a:t>
            </a:r>
            <a:r>
              <a:rPr lang="en-GB" altLang="nl-BE" sz="1000" dirty="0">
                <a:latin typeface="Arial" charset="0"/>
                <a:cs typeface="Arial" charset="0"/>
              </a:rPr>
              <a:t>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345385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20" y="137592"/>
            <a:ext cx="9001000" cy="658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1191568" y="1217712"/>
            <a:ext cx="1944216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1191568" y="2873896"/>
            <a:ext cx="1944216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1191568" y="4746104"/>
            <a:ext cx="1944216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168017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4000" dirty="0" smtClean="0"/>
              <a:t>How does </a:t>
            </a:r>
            <a:r>
              <a:rPr lang="nl-NL" sz="4000" dirty="0" err="1" smtClean="0"/>
              <a:t>Dymola</a:t>
            </a:r>
            <a:r>
              <a:rPr lang="nl-NL" sz="4000" dirty="0" smtClean="0"/>
              <a:t> </a:t>
            </a:r>
            <a:r>
              <a:rPr lang="nl-NL" sz="4000" dirty="0" err="1" smtClean="0"/>
              <a:t>work</a:t>
            </a:r>
            <a:r>
              <a:rPr lang="nl-NL" sz="4000" dirty="0" smtClean="0"/>
              <a:t>?</a:t>
            </a:r>
            <a:endParaRPr lang="nl-BE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207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BE" smtClean="0">
                <a:latin typeface="Arial" charset="0"/>
                <a:cs typeface="Arial" charset="0"/>
              </a:rPr>
              <a:t>Modelica environments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nl-BE" dirty="0" smtClean="0">
                <a:latin typeface="Arial" charset="0"/>
                <a:cs typeface="Arial" charset="0"/>
              </a:rPr>
              <a:t>Commercial software tools</a:t>
            </a:r>
          </a:p>
          <a:p>
            <a:pPr eaLnBrk="1" hangingPunct="1"/>
            <a:r>
              <a:rPr lang="en-GB" altLang="nl-BE" sz="2400" b="1" u="sng" dirty="0" err="1" smtClean="0">
                <a:latin typeface="Arial" charset="0"/>
                <a:cs typeface="Arial" charset="0"/>
              </a:rPr>
              <a:t>Dymola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Dassault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Systèmes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Sweden)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MathModelica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MathCore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Sweden)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SimulationX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(ITI, Germany)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MapleSim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Maplesoft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Canada)</a:t>
            </a:r>
          </a:p>
          <a:p>
            <a:pPr eaLnBrk="1" hangingPunct="1"/>
            <a:endParaRPr lang="en-GB" altLang="nl-BE" sz="2400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GB" altLang="nl-BE" dirty="0" smtClean="0">
                <a:latin typeface="Arial" charset="0"/>
                <a:cs typeface="Arial" charset="0"/>
              </a:rPr>
              <a:t>Free and open source tools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OpenModelica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(Open Source 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Consortium, Sweden and other countries)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JModelica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Modelon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Sweden)</a:t>
            </a:r>
          </a:p>
        </p:txBody>
      </p:sp>
    </p:spTree>
    <p:extLst>
      <p:ext uri="{BB962C8B-B14F-4D97-AF65-F5344CB8AC3E}">
        <p14:creationId xmlns:p14="http://schemas.microsoft.com/office/powerpoint/2010/main" val="38630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</a:t>
            </a:r>
            <a:r>
              <a:rPr lang="en-GB" dirty="0" err="1" smtClean="0"/>
              <a:t>Dymola</a:t>
            </a:r>
            <a:r>
              <a:rPr lang="en-GB" dirty="0" smtClean="0"/>
              <a:t> do?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 smtClean="0"/>
                  <a:t>Compiles </a:t>
                </a:r>
                <a:r>
                  <a:rPr lang="en-GB" smtClean="0"/>
                  <a:t>and </a:t>
                </a:r>
                <a:r>
                  <a:rPr lang="en-GB" b="1" smtClean="0"/>
                  <a:t>integrates</a:t>
                </a:r>
                <a:r>
                  <a:rPr lang="en-GB" smtClean="0"/>
                  <a:t> </a:t>
                </a:r>
                <a:r>
                  <a:rPr lang="en-GB" dirty="0" smtClean="0"/>
                  <a:t>equations</a:t>
                </a:r>
              </a:p>
              <a:p>
                <a:pPr lvl="1"/>
                <a:r>
                  <a:rPr lang="en-GB" dirty="0" smtClean="0"/>
                  <a:t>Finds solution to ODEs at indicated times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NL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nl-NL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nl-NL" b="0" i="1" smtClean="0">
                        <a:latin typeface="Cambria Math"/>
                      </a:rPr>
                      <m:t>=</m:t>
                    </m:r>
                    <m:r>
                      <a:rPr lang="nl-NL" b="0" i="1" smtClean="0">
                        <a:latin typeface="Cambria Math"/>
                      </a:rPr>
                      <m:t>𝑓</m:t>
                    </m:r>
                    <m:r>
                      <a:rPr lang="nl-NL" b="0" i="1" smtClean="0">
                        <a:latin typeface="Cambria Math"/>
                      </a:rPr>
                      <m:t>(</m:t>
                    </m:r>
                    <m:r>
                      <a:rPr lang="nl-NL" b="0" i="1" smtClean="0">
                        <a:latin typeface="Cambria Math"/>
                      </a:rPr>
                      <m:t>𝑥</m:t>
                    </m:r>
                    <m:r>
                      <a:rPr lang="nl-NL" b="0" i="1" smtClean="0">
                        <a:latin typeface="Cambria Math"/>
                      </a:rPr>
                      <m:t>,</m:t>
                    </m:r>
                    <m:r>
                      <a:rPr lang="nl-NL" b="0" i="1" smtClean="0">
                        <a:latin typeface="Cambria Math"/>
                      </a:rPr>
                      <m:t>𝑢</m:t>
                    </m:r>
                    <m:r>
                      <a:rPr lang="nl-NL" b="0" i="1" smtClean="0">
                        <a:latin typeface="Cambria Math"/>
                      </a:rPr>
                      <m:t>,…)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acc>
                      <m:accPr>
                        <m:chr m:val="̂"/>
                        <m:ctrlP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𝑓</m:t>
                        </m:r>
                      </m:e>
                    </m:acc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,…)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Different solvers</a:t>
                </a:r>
              </a:p>
              <a:p>
                <a:pPr lvl="2"/>
                <a:r>
                  <a:rPr lang="en-GB" dirty="0" err="1" smtClean="0"/>
                  <a:t>Radau</a:t>
                </a:r>
                <a:r>
                  <a:rPr lang="en-GB" dirty="0" smtClean="0"/>
                  <a:t>, </a:t>
                </a:r>
                <a:r>
                  <a:rPr lang="en-GB" dirty="0" err="1" smtClean="0"/>
                  <a:t>Dassl</a:t>
                </a:r>
                <a:r>
                  <a:rPr lang="en-GB" dirty="0" smtClean="0"/>
                  <a:t>, Euler, </a:t>
                </a:r>
                <a:r>
                  <a:rPr lang="en-GB" dirty="0" err="1" smtClean="0"/>
                  <a:t>Runge-Kutta</a:t>
                </a:r>
                <a:r>
                  <a:rPr lang="en-GB" dirty="0" smtClean="0"/>
                  <a:t>,</a:t>
                </a:r>
                <a:r>
                  <a:rPr lang="is-IS" dirty="0" smtClean="0"/>
                  <a:t>…</a:t>
                </a:r>
              </a:p>
              <a:p>
                <a:pPr lvl="2"/>
                <a:r>
                  <a:rPr lang="is-IS" dirty="0" smtClean="0"/>
                  <a:t>Define </a:t>
                </a:r>
                <a:r>
                  <a:rPr lang="is-IS" i="1" dirty="0" smtClean="0"/>
                  <a:t>start</a:t>
                </a:r>
                <a:r>
                  <a:rPr lang="is-IS" dirty="0" smtClean="0"/>
                  <a:t> and </a:t>
                </a:r>
                <a:r>
                  <a:rPr lang="is-IS" i="1" dirty="0" smtClean="0"/>
                  <a:t>end time</a:t>
                </a:r>
                <a:r>
                  <a:rPr lang="is-IS" dirty="0" smtClean="0"/>
                  <a:t>, </a:t>
                </a:r>
                <a:r>
                  <a:rPr lang="is-IS" i="1" dirty="0" smtClean="0"/>
                  <a:t>time step</a:t>
                </a:r>
              </a:p>
              <a:p>
                <a:pPr lvl="2"/>
                <a:r>
                  <a:rPr lang="is-IS" dirty="0" smtClean="0"/>
                  <a:t>Define </a:t>
                </a:r>
                <a:r>
                  <a:rPr lang="is-IS" i="1" dirty="0" smtClean="0"/>
                  <a:t>Solver tolerance</a:t>
                </a:r>
              </a:p>
              <a:p>
                <a:r>
                  <a:rPr lang="en-GB" b="1" dirty="0" smtClean="0"/>
                  <a:t>Simulates </a:t>
                </a:r>
                <a:r>
                  <a:rPr lang="en-GB" dirty="0" smtClean="0"/>
                  <a:t>model</a:t>
                </a:r>
              </a:p>
              <a:p>
                <a:r>
                  <a:rPr lang="en-GB" b="1" dirty="0" smtClean="0"/>
                  <a:t>Plots</a:t>
                </a:r>
                <a:r>
                  <a:rPr lang="en-GB" dirty="0" smtClean="0"/>
                  <a:t> output</a:t>
                </a:r>
                <a:endParaRPr lang="en-GB" b="1" dirty="0" smtClean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38" t="-22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50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016104" y="1145704"/>
            <a:ext cx="720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2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160120" y="1145704"/>
            <a:ext cx="720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7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304136" y="1145704"/>
            <a:ext cx="720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4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199167"/>
              </p:ext>
            </p:extLst>
          </p:nvPr>
        </p:nvGraphicFramePr>
        <p:xfrm>
          <a:off x="255588" y="354013"/>
          <a:ext cx="9720262" cy="62643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8287"/>
                <a:gridCol w="7591975"/>
              </a:tblGrid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nl-BE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Agenda</a:t>
                      </a:r>
                      <a:endParaRPr lang="nl-BE" sz="3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0796" marR="50796" marT="50800" marB="50800"/>
                </a:tc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/>
                        <a:t>13:00 - </a:t>
                      </a:r>
                      <a:r>
                        <a:rPr lang="en-US" dirty="0" smtClean="0"/>
                        <a:t>13:30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What is </a:t>
                      </a:r>
                      <a:r>
                        <a:rPr lang="en-US" dirty="0" err="1" smtClean="0"/>
                        <a:t>modelica</a:t>
                      </a:r>
                      <a:r>
                        <a:rPr lang="en-US" dirty="0" smtClean="0"/>
                        <a:t>? How does it work?</a:t>
                      </a:r>
                      <a:endParaRPr lang="nl-BE" dirty="0"/>
                    </a:p>
                  </a:txBody>
                  <a:tcPr marL="50796" marR="50796" marT="50800" marB="50800"/>
                </a:tc>
              </a:tr>
              <a:tr h="9005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13:30 </a:t>
                      </a:r>
                      <a:r>
                        <a:rPr lang="en-US" dirty="0"/>
                        <a:t>- 13</a:t>
                      </a:r>
                      <a:r>
                        <a:rPr lang="en-US" dirty="0" smtClean="0"/>
                        <a:t>:45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What is </a:t>
                      </a:r>
                      <a:r>
                        <a:rPr lang="en-US" dirty="0" err="1" smtClean="0"/>
                        <a:t>Dymola</a:t>
                      </a:r>
                      <a:r>
                        <a:rPr lang="en-US" baseline="0" dirty="0" smtClean="0"/>
                        <a:t> and how does it work?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baseline="0" dirty="0" smtClean="0"/>
                        <a:t>Where to find information?</a:t>
                      </a:r>
                      <a:endParaRPr lang="nl-BE" dirty="0"/>
                    </a:p>
                  </a:txBody>
                  <a:tcPr marL="50796" marR="50796" marT="50800" marB="50800"/>
                </a:tc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13:45 </a:t>
                      </a:r>
                      <a:r>
                        <a:rPr lang="en-US" dirty="0"/>
                        <a:t>– </a:t>
                      </a:r>
                      <a:r>
                        <a:rPr lang="en-US" dirty="0" smtClean="0"/>
                        <a:t>14:00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Break &amp; </a:t>
                      </a:r>
                      <a:r>
                        <a:rPr lang="en-US" dirty="0" err="1" smtClean="0"/>
                        <a:t>Licence</a:t>
                      </a:r>
                      <a:r>
                        <a:rPr lang="en-US" dirty="0" smtClean="0"/>
                        <a:t> activation</a:t>
                      </a:r>
                      <a:endParaRPr lang="nl-BE" dirty="0"/>
                    </a:p>
                  </a:txBody>
                  <a:tcPr marL="50796" marR="50796" marT="50800" marB="50800"/>
                </a:tc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14:00 </a:t>
                      </a:r>
                      <a:r>
                        <a:rPr lang="en-US" dirty="0"/>
                        <a:t>– </a:t>
                      </a:r>
                      <a:r>
                        <a:rPr lang="en-US" dirty="0" smtClean="0"/>
                        <a:t>14:30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What is IDEAS?</a:t>
                      </a:r>
                      <a:endParaRPr lang="nl-BE" dirty="0"/>
                    </a:p>
                  </a:txBody>
                  <a:tcPr marL="50796" marR="50796" marT="50800" marB="50800"/>
                </a:tc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14:30 </a:t>
                      </a:r>
                      <a:r>
                        <a:rPr lang="en-US" dirty="0"/>
                        <a:t>- </a:t>
                      </a:r>
                      <a:r>
                        <a:rPr lang="en-US" dirty="0" smtClean="0"/>
                        <a:t>15:30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/>
                        <a:t>IDEAS: </a:t>
                      </a:r>
                      <a:r>
                        <a:rPr lang="en-US" dirty="0" err="1" smtClean="0"/>
                        <a:t>SimpleHouse</a:t>
                      </a:r>
                      <a:r>
                        <a:rPr lang="en-US" dirty="0" smtClean="0"/>
                        <a:t> Hands-on</a:t>
                      </a:r>
                      <a:endParaRPr lang="nl-BE" dirty="0"/>
                    </a:p>
                  </a:txBody>
                  <a:tcPr marL="50796" marR="50796" marT="50800" marB="50800"/>
                </a:tc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15:30 </a:t>
                      </a:r>
                      <a:r>
                        <a:rPr lang="en-US" dirty="0"/>
                        <a:t>- </a:t>
                      </a:r>
                      <a:r>
                        <a:rPr lang="en-US" dirty="0" smtClean="0"/>
                        <a:t>16:30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Advanced topics</a:t>
                      </a:r>
                    </a:p>
                  </a:txBody>
                  <a:tcPr marL="50796" marR="50796" marT="50800" marB="50800"/>
                </a:tc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dirty="0" smtClean="0"/>
                        <a:t>16:30 - 17:30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Demo IDEAS Building model (optional)</a:t>
                      </a:r>
                    </a:p>
                  </a:txBody>
                  <a:tcPr marL="50796" marR="50796" marT="50800" marB="508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8824416" y="6330280"/>
            <a:ext cx="648072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143896" y="1721768"/>
            <a:ext cx="216024" cy="216024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l 9"/>
          <p:cNvSpPr/>
          <p:nvPr/>
        </p:nvSpPr>
        <p:spPr>
          <a:xfrm>
            <a:off x="4503936" y="1721768"/>
            <a:ext cx="216024" cy="216024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53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 with other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Scripting</a:t>
            </a:r>
          </a:p>
          <a:p>
            <a:pPr lvl="1"/>
            <a:r>
              <a:rPr lang="en-GB" dirty="0" smtClean="0"/>
              <a:t>Parameter variation</a:t>
            </a:r>
          </a:p>
          <a:p>
            <a:pPr lvl="1"/>
            <a:r>
              <a:rPr lang="en-GB" dirty="0" smtClean="0"/>
              <a:t>Parallel simulations</a:t>
            </a:r>
          </a:p>
          <a:p>
            <a:pPr lvl="1"/>
            <a:r>
              <a:rPr lang="en-GB" dirty="0" smtClean="0"/>
              <a:t>Optimal control</a:t>
            </a:r>
          </a:p>
          <a:p>
            <a:r>
              <a:rPr lang="en-GB" dirty="0" smtClean="0"/>
              <a:t>Python scripts using </a:t>
            </a:r>
            <a:r>
              <a:rPr lang="en-GB" i="1" dirty="0" err="1" smtClean="0"/>
              <a:t>BuildingsPy</a:t>
            </a:r>
            <a:endParaRPr lang="en-GB" i="1" dirty="0" smtClean="0"/>
          </a:p>
          <a:p>
            <a:pPr lvl="1"/>
            <a:r>
              <a:rPr lang="en-GB" dirty="0" smtClean="0"/>
              <a:t>Nice for plotting</a:t>
            </a:r>
          </a:p>
          <a:p>
            <a:pPr lvl="1"/>
            <a:r>
              <a:rPr lang="en-GB" dirty="0">
                <a:hlinkClick r:id="rId2"/>
              </a:rPr>
              <a:t>http://simulationresearch.lbl.gov/modelica/buildingspy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</a:p>
          <a:p>
            <a:r>
              <a:rPr lang="en-GB" dirty="0" smtClean="0"/>
              <a:t>MATLAB</a:t>
            </a:r>
          </a:p>
          <a:p>
            <a:pPr lvl="1"/>
            <a:r>
              <a:rPr lang="en-GB" dirty="0" smtClean="0"/>
              <a:t>Built-in with </a:t>
            </a:r>
            <a:r>
              <a:rPr lang="en-GB" dirty="0" err="1" smtClean="0"/>
              <a:t>Dymola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1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/>
              <a:t>Websites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GB" altLang="nl-BE" sz="2000" b="1" dirty="0" smtClean="0"/>
              <a:t>General</a:t>
            </a:r>
          </a:p>
          <a:p>
            <a:pPr>
              <a:defRPr/>
            </a:pPr>
            <a:r>
              <a:rPr lang="en-GB" altLang="nl-BE" sz="2000" dirty="0"/>
              <a:t>www.modelica.org</a:t>
            </a:r>
          </a:p>
          <a:p>
            <a:pPr>
              <a:defRPr/>
            </a:pPr>
            <a:r>
              <a:rPr lang="en-GB" altLang="nl-BE" sz="2000" dirty="0" smtClean="0">
                <a:hlinkClick r:id="rId2"/>
              </a:rPr>
              <a:t>www.openmodelica.org</a:t>
            </a:r>
            <a:endParaRPr lang="en-GB" altLang="nl-BE" sz="2000" dirty="0" smtClean="0"/>
          </a:p>
          <a:p>
            <a:pPr>
              <a:defRPr/>
            </a:pPr>
            <a:r>
              <a:rPr lang="en-GB" altLang="nl-BE" sz="2000" dirty="0" smtClean="0">
                <a:hlinkClick r:id="rId3"/>
              </a:rPr>
              <a:t>www.jmodelica.org</a:t>
            </a:r>
            <a:endParaRPr lang="en-GB" altLang="nl-BE" sz="2000" dirty="0" smtClean="0"/>
          </a:p>
          <a:p>
            <a:pPr>
              <a:defRPr/>
            </a:pPr>
            <a:r>
              <a:rPr lang="en-GB" altLang="nl-BE" sz="2000" dirty="0" smtClean="0">
                <a:hlinkClick r:id="rId4"/>
              </a:rPr>
              <a:t>http://www.claytex.com/tech-blog/</a:t>
            </a:r>
            <a:endParaRPr lang="en-GB" altLang="nl-BE" sz="2000" dirty="0" smtClean="0"/>
          </a:p>
          <a:p>
            <a:pPr marL="0" indent="0">
              <a:buFontTx/>
              <a:buNone/>
              <a:defRPr/>
            </a:pPr>
            <a:r>
              <a:rPr lang="en-GB" altLang="nl-BE" sz="2000" b="1" dirty="0" err="1" smtClean="0"/>
              <a:t>Modelica</a:t>
            </a:r>
            <a:r>
              <a:rPr lang="en-GB" altLang="nl-BE" sz="2000" b="1" dirty="0" smtClean="0"/>
              <a:t> language</a:t>
            </a:r>
          </a:p>
          <a:p>
            <a:pPr>
              <a:defRPr/>
            </a:pPr>
            <a:r>
              <a:rPr lang="en-GB" altLang="nl-BE" sz="2000" dirty="0" smtClean="0">
                <a:hlinkClick r:id="rId5"/>
              </a:rPr>
              <a:t>http://modref.xogeny.com/</a:t>
            </a:r>
            <a:r>
              <a:rPr lang="en-GB" altLang="nl-BE" sz="2000" dirty="0" smtClean="0"/>
              <a:t> </a:t>
            </a:r>
            <a:r>
              <a:rPr lang="en-GB" altLang="nl-BE" sz="2000" dirty="0" smtClean="0">
                <a:solidFill>
                  <a:srgbClr val="FF0000"/>
                </a:solidFill>
              </a:rPr>
              <a:t>!!!</a:t>
            </a:r>
          </a:p>
          <a:p>
            <a:pPr>
              <a:defRPr/>
            </a:pPr>
            <a:r>
              <a:rPr lang="en-GB" altLang="nl-BE" sz="2000" dirty="0">
                <a:hlinkClick r:id="rId6"/>
              </a:rPr>
              <a:t>http://book.xogeny.com</a:t>
            </a:r>
            <a:r>
              <a:rPr lang="en-GB" altLang="nl-BE" sz="2000" dirty="0" smtClean="0">
                <a:hlinkClick r:id="rId6"/>
              </a:rPr>
              <a:t>/</a:t>
            </a:r>
            <a:r>
              <a:rPr lang="en-GB" altLang="nl-BE" sz="2000" dirty="0" smtClean="0"/>
              <a:t> </a:t>
            </a:r>
            <a:r>
              <a:rPr lang="en-GB" altLang="nl-BE" sz="2000" dirty="0" smtClean="0">
                <a:solidFill>
                  <a:srgbClr val="FF0000"/>
                </a:solidFill>
              </a:rPr>
              <a:t>!!!</a:t>
            </a:r>
            <a:endParaRPr lang="en-GB" altLang="nl-BE" sz="2000" dirty="0" smtClean="0"/>
          </a:p>
          <a:p>
            <a:pPr marL="0" indent="0">
              <a:buFontTx/>
              <a:buNone/>
              <a:defRPr/>
            </a:pPr>
            <a:r>
              <a:rPr lang="en-GB" altLang="nl-BE" sz="2000" b="1" dirty="0" smtClean="0"/>
              <a:t>KUL </a:t>
            </a:r>
            <a:r>
              <a:rPr lang="en-GB" altLang="nl-BE" sz="2000" b="1" dirty="0" err="1" smtClean="0"/>
              <a:t>modeling</a:t>
            </a:r>
            <a:r>
              <a:rPr lang="en-GB" altLang="nl-BE" sz="2000" b="1" dirty="0" smtClean="0"/>
              <a:t> conventions</a:t>
            </a:r>
          </a:p>
          <a:p>
            <a:pPr>
              <a:defRPr/>
            </a:pPr>
            <a:r>
              <a:rPr lang="en-GB" altLang="nl-BE" sz="2000" dirty="0" smtClean="0">
                <a:hlinkClick r:id="rId7"/>
              </a:rPr>
              <a:t>https://docs.google.com/document/d/1MaNKTdLz-YPpEEH3Eg12ECzG0ErK-rIK9IHd6gsBp7Q/edit?usp=sharing</a:t>
            </a:r>
            <a:endParaRPr lang="en-GB" altLang="nl-BE" sz="2000" dirty="0" smtClean="0"/>
          </a:p>
          <a:p>
            <a:pPr>
              <a:defRPr/>
            </a:pPr>
            <a:endParaRPr lang="en-GB" altLang="nl-BE" sz="2400" dirty="0" smtClean="0"/>
          </a:p>
          <a:p>
            <a:pPr>
              <a:defRPr/>
            </a:pPr>
            <a:endParaRPr lang="en-GB" altLang="nl-BE" sz="2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GB" altLang="nl-BE" sz="2000" b="1" dirty="0"/>
              <a:t>Libraries:</a:t>
            </a:r>
          </a:p>
          <a:p>
            <a:pPr>
              <a:defRPr/>
            </a:pPr>
            <a:r>
              <a:rPr lang="en-GB" altLang="nl-BE" sz="2000" dirty="0">
                <a:hlinkClick r:id="rId8"/>
              </a:rPr>
              <a:t>https://github.com/open-ideas</a:t>
            </a:r>
            <a:r>
              <a:rPr lang="en-GB" altLang="nl-BE" sz="2000" dirty="0"/>
              <a:t> --&gt; IDEAS + Crash Course</a:t>
            </a:r>
          </a:p>
          <a:p>
            <a:pPr>
              <a:defRPr/>
            </a:pPr>
            <a:r>
              <a:rPr lang="en-GB" altLang="nl-BE" sz="2000" dirty="0">
                <a:hlinkClick r:id="rId9"/>
              </a:rPr>
              <a:t>https://simulationresearch.lbl.gov/modelica</a:t>
            </a:r>
            <a:r>
              <a:rPr lang="en-GB" altLang="nl-BE" sz="2000" dirty="0"/>
              <a:t> --&gt; </a:t>
            </a:r>
            <a:r>
              <a:rPr lang="en-GB" altLang="nl-BE" sz="2000" dirty="0">
                <a:solidFill>
                  <a:srgbClr val="FF0000"/>
                </a:solidFill>
              </a:rPr>
              <a:t>look at </a:t>
            </a:r>
            <a:r>
              <a:rPr lang="en-GB" altLang="nl-BE" sz="2000" dirty="0" err="1" smtClean="0">
                <a:solidFill>
                  <a:srgbClr val="FF0000"/>
                </a:solidFill>
              </a:rPr>
              <a:t>Buildings.Examples.Tutorial</a:t>
            </a:r>
            <a:endParaRPr lang="en-GB" altLang="nl-BE" sz="20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GB" altLang="nl-BE" sz="2000" dirty="0" smtClean="0">
                <a:solidFill>
                  <a:schemeClr val="accent1"/>
                </a:solidFill>
              </a:rPr>
              <a:t>Annex 60:</a:t>
            </a:r>
            <a:r>
              <a:rPr lang="en-GB" altLang="nl-BE" sz="2000" dirty="0">
                <a:solidFill>
                  <a:schemeClr val="accent1"/>
                </a:solidFill>
              </a:rPr>
              <a:t> </a:t>
            </a:r>
            <a:r>
              <a:rPr lang="en-GB" altLang="nl-BE" sz="2000" dirty="0" smtClean="0">
                <a:solidFill>
                  <a:srgbClr val="FF0000"/>
                </a:solidFill>
                <a:hlinkClick r:id="rId10"/>
              </a:rPr>
              <a:t>https</a:t>
            </a:r>
            <a:r>
              <a:rPr lang="en-GB" altLang="nl-BE" sz="2000" dirty="0">
                <a:solidFill>
                  <a:srgbClr val="FF0000"/>
                </a:solidFill>
                <a:hlinkClick r:id="rId10"/>
              </a:rPr>
              <a:t>://github.com/iea-annex60/modelica-</a:t>
            </a:r>
            <a:r>
              <a:rPr lang="en-GB" altLang="nl-BE" sz="2000" dirty="0" smtClean="0">
                <a:solidFill>
                  <a:srgbClr val="FF0000"/>
                </a:solidFill>
                <a:hlinkClick r:id="rId10"/>
              </a:rPr>
              <a:t>annex60</a:t>
            </a:r>
            <a:r>
              <a:rPr lang="en-GB" altLang="nl-BE" sz="20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  <a:defRPr/>
            </a:pPr>
            <a:r>
              <a:rPr lang="en-GB" altLang="nl-BE" sz="2000" b="1" dirty="0" err="1" smtClean="0"/>
              <a:t>Dymola</a:t>
            </a:r>
            <a:r>
              <a:rPr lang="en-GB" altLang="nl-BE" sz="2000" b="1" dirty="0" smtClean="0"/>
              <a:t> </a:t>
            </a:r>
            <a:r>
              <a:rPr lang="en-GB" altLang="nl-BE" sz="2000" b="1" dirty="0"/>
              <a:t>user guide</a:t>
            </a:r>
          </a:p>
          <a:p>
            <a:pPr>
              <a:defRPr/>
            </a:pPr>
            <a:r>
              <a:rPr lang="en-GB" altLang="nl-BE" sz="2000" dirty="0"/>
              <a:t>Volume 1 &amp; 2: </a:t>
            </a:r>
            <a:r>
              <a:rPr lang="pt-BR" sz="2000" u="sng" dirty="0">
                <a:solidFill>
                  <a:schemeClr val="accent2"/>
                </a:solidFill>
              </a:rPr>
              <a:t>C:\</a:t>
            </a:r>
            <a:r>
              <a:rPr lang="pt-BR" sz="2000" u="sng" dirty="0" err="1">
                <a:solidFill>
                  <a:schemeClr val="accent2"/>
                </a:solidFill>
              </a:rPr>
              <a:t>Program</a:t>
            </a:r>
            <a:r>
              <a:rPr lang="pt-BR" sz="2000" u="sng" dirty="0">
                <a:solidFill>
                  <a:schemeClr val="accent2"/>
                </a:solidFill>
              </a:rPr>
              <a:t> Files (x86)\</a:t>
            </a:r>
            <a:r>
              <a:rPr lang="pt-BR" sz="2000" u="sng" dirty="0" err="1" smtClean="0">
                <a:solidFill>
                  <a:schemeClr val="accent2"/>
                </a:solidFill>
              </a:rPr>
              <a:t>Dymola</a:t>
            </a:r>
            <a:r>
              <a:rPr lang="pt-BR" sz="2000" u="sng" dirty="0" smtClean="0">
                <a:solidFill>
                  <a:schemeClr val="accent2"/>
                </a:solidFill>
              </a:rPr>
              <a:t> 2017</a:t>
            </a:r>
            <a:r>
              <a:rPr lang="pt-BR" sz="2000" u="sng" dirty="0">
                <a:solidFill>
                  <a:schemeClr val="accent2"/>
                </a:solidFill>
              </a:rPr>
              <a:t>\</a:t>
            </a:r>
            <a:r>
              <a:rPr lang="pt-BR" sz="2000" u="sng" dirty="0" err="1">
                <a:solidFill>
                  <a:schemeClr val="accent2"/>
                </a:solidFill>
              </a:rPr>
              <a:t>Documentation</a:t>
            </a:r>
            <a:r>
              <a:rPr lang="pt-BR" sz="2000" u="sng" dirty="0">
                <a:solidFill>
                  <a:schemeClr val="accent2"/>
                </a:solidFill>
              </a:rPr>
              <a:t>\</a:t>
            </a:r>
            <a:r>
              <a:rPr lang="pt-BR" sz="2000" u="sng" dirty="0" err="1">
                <a:solidFill>
                  <a:schemeClr val="accent2"/>
                </a:solidFill>
              </a:rPr>
              <a:t>Dymola</a:t>
            </a:r>
            <a:r>
              <a:rPr lang="pt-BR" sz="2000" u="sng" dirty="0">
                <a:solidFill>
                  <a:schemeClr val="accent2"/>
                </a:solidFill>
              </a:rPr>
              <a:t> </a:t>
            </a:r>
            <a:r>
              <a:rPr lang="pt-BR" sz="2000" u="sng" dirty="0" err="1">
                <a:solidFill>
                  <a:schemeClr val="accent2"/>
                </a:solidFill>
              </a:rPr>
              <a:t>User</a:t>
            </a:r>
            <a:r>
              <a:rPr lang="pt-BR" sz="2000" u="sng" dirty="0">
                <a:solidFill>
                  <a:schemeClr val="accent2"/>
                </a:solidFill>
              </a:rPr>
              <a:t> Manual Volume </a:t>
            </a:r>
            <a:r>
              <a:rPr lang="pt-BR" sz="2000" u="sng" dirty="0" smtClean="0">
                <a:solidFill>
                  <a:schemeClr val="accent2"/>
                </a:solidFill>
              </a:rPr>
              <a:t>1</a:t>
            </a:r>
            <a:r>
              <a:rPr lang="pt-BR" sz="2000" dirty="0" smtClean="0"/>
              <a:t> </a:t>
            </a:r>
            <a:r>
              <a:rPr lang="pt-BR" sz="2000" dirty="0" err="1"/>
              <a:t>or</a:t>
            </a:r>
            <a:r>
              <a:rPr lang="pt-BR" sz="2000" dirty="0"/>
              <a:t> via </a:t>
            </a:r>
            <a:r>
              <a:rPr lang="pt-BR" sz="2000" dirty="0" err="1"/>
              <a:t>Dymola</a:t>
            </a:r>
            <a:r>
              <a:rPr lang="pt-BR" sz="2000" dirty="0"/>
              <a:t> &gt; help.</a:t>
            </a:r>
            <a:endParaRPr lang="en-GB" altLang="nl-BE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3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/>
              <a:t>Fora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nl-BE" smtClean="0">
                <a:hlinkClick r:id="rId2"/>
              </a:rPr>
              <a:t>http://www.openmodelica.org/index.php/forum</a:t>
            </a:r>
            <a:endParaRPr lang="en-GB" altLang="nl-BE" smtClean="0"/>
          </a:p>
          <a:p>
            <a:r>
              <a:rPr lang="en-GB" altLang="nl-BE" smtClean="0">
                <a:hlinkClick r:id="rId3"/>
              </a:rPr>
              <a:t>http://www.jmodelica.org/forum</a:t>
            </a:r>
            <a:endParaRPr lang="en-GB" altLang="nl-BE" smtClean="0"/>
          </a:p>
          <a:p>
            <a:r>
              <a:rPr lang="en-GB" altLang="nl-BE" smtClean="0"/>
              <a:t>www.stackoverflow.com (tag Modelica)</a:t>
            </a:r>
          </a:p>
          <a:p>
            <a:pPr>
              <a:buFontTx/>
              <a:buNone/>
            </a:pPr>
            <a:r>
              <a:rPr lang="en-GB" altLang="nl-BE" smtClean="0"/>
              <a:t>And last but not least: </a:t>
            </a:r>
            <a:r>
              <a:rPr lang="en-GB" altLang="nl-BE" b="1" smtClean="0">
                <a:solidFill>
                  <a:srgbClr val="FF0000"/>
                </a:solidFill>
                <a:hlinkClick r:id="rId4"/>
              </a:rPr>
              <a:t>https://groups.google.com/d/forum/modelicans</a:t>
            </a:r>
            <a:endParaRPr lang="en-GB" altLang="nl-BE" b="1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GB" altLang="nl-BE" smtClean="0"/>
          </a:p>
          <a:p>
            <a:endParaRPr lang="en-GB" altLang="nl-BE" smtClean="0"/>
          </a:p>
        </p:txBody>
      </p:sp>
    </p:spTree>
    <p:extLst>
      <p:ext uri="{BB962C8B-B14F-4D97-AF65-F5344CB8AC3E}">
        <p14:creationId xmlns:p14="http://schemas.microsoft.com/office/powerpoint/2010/main" val="125239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>
                <a:latin typeface="Arial" charset="0"/>
                <a:cs typeface="Arial" charset="0"/>
              </a:rPr>
              <a:t>Use of Dymola with KULeuven license</a:t>
            </a:r>
            <a:endParaRPr lang="nl-BE" altLang="nl-BE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nl-BE" dirty="0" smtClean="0"/>
              <a:t>Access to a floating licence (on the building physics server).</a:t>
            </a:r>
          </a:p>
          <a:p>
            <a:pPr>
              <a:defRPr/>
            </a:pPr>
            <a:r>
              <a:rPr lang="nl-BE" dirty="0" smtClean="0"/>
              <a:t>Connected physically</a:t>
            </a:r>
            <a:r>
              <a:rPr lang="nl-BE" dirty="0"/>
              <a:t> (cable)</a:t>
            </a:r>
            <a:r>
              <a:rPr lang="nl-BE" dirty="0" smtClean="0"/>
              <a:t> to the building physics or  mech network</a:t>
            </a:r>
          </a:p>
          <a:p>
            <a:pPr>
              <a:defRPr/>
            </a:pPr>
            <a:r>
              <a:rPr lang="nl-BE" dirty="0" smtClean="0"/>
              <a:t>Open Dymola and go to help&gt;licence..</a:t>
            </a:r>
          </a:p>
          <a:p>
            <a:pPr>
              <a:defRPr/>
            </a:pPr>
            <a:r>
              <a:rPr lang="nl-NL" b="1" dirty="0" smtClean="0"/>
              <a:t>Enter 10.112.72.4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smtClean="0"/>
              <a:t>and follow instructions</a:t>
            </a:r>
          </a:p>
          <a:p>
            <a:pPr>
              <a:defRPr/>
            </a:pPr>
            <a:endParaRPr lang="nl-NL" dirty="0"/>
          </a:p>
          <a:p>
            <a:pPr>
              <a:defRPr/>
            </a:pPr>
            <a:r>
              <a:rPr lang="nl-NL" dirty="0" smtClean="0"/>
              <a:t>More information on </a:t>
            </a:r>
            <a:r>
              <a:rPr lang="nl-NL" dirty="0" smtClean="0">
                <a:hlinkClick r:id="rId2"/>
              </a:rPr>
              <a:t>Modelicans</a:t>
            </a:r>
            <a:r>
              <a:rPr lang="nl-NL" dirty="0" smtClean="0"/>
              <a:t> (google groups)</a:t>
            </a:r>
            <a:endParaRPr lang="nl-BE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928" y="5466184"/>
            <a:ext cx="35909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3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 to activate and borrow your license!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7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Modelica</a:t>
            </a:r>
            <a:r>
              <a:rPr lang="nl-NL" dirty="0" smtClean="0"/>
              <a:t>?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003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19075"/>
            <a:ext cx="9523413" cy="718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4" y="178990"/>
            <a:ext cx="9649072" cy="726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471488" y="7370390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38125"/>
            <a:ext cx="9523413" cy="714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>
                <a:latin typeface="Arial" charset="0"/>
                <a:cs typeface="Arial" charset="0"/>
              </a:rPr>
              <a:t>Slide from </a:t>
            </a:r>
            <a:r>
              <a:rPr lang="pt-BR" altLang="nl-BE" sz="1000">
                <a:latin typeface="Arial" charset="0"/>
                <a:cs typeface="Arial" charset="0"/>
              </a:rPr>
              <a:t>Peter Fritzson, </a:t>
            </a:r>
            <a:r>
              <a:rPr lang="en-GB" altLang="nl-BE" sz="1000">
                <a:latin typeface="Arial" charset="0"/>
                <a:cs typeface="Arial" charset="0"/>
              </a:rPr>
              <a:t>Introduction to Object-Oriented Modeling, Simulation and Control with Modelica, </a:t>
            </a:r>
            <a:r>
              <a:rPr lang="pt-BR" altLang="nl-BE" sz="100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23838"/>
            <a:ext cx="9561513" cy="717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>
                <a:latin typeface="Arial" charset="0"/>
                <a:cs typeface="Arial" charset="0"/>
              </a:rPr>
              <a:t>Slide from </a:t>
            </a:r>
            <a:r>
              <a:rPr lang="pt-BR" altLang="nl-BE" sz="1000">
                <a:latin typeface="Arial" charset="0"/>
                <a:cs typeface="Arial" charset="0"/>
              </a:rPr>
              <a:t>Peter Fritzson, </a:t>
            </a:r>
            <a:r>
              <a:rPr lang="en-GB" altLang="nl-BE" sz="1000">
                <a:latin typeface="Arial" charset="0"/>
                <a:cs typeface="Arial" charset="0"/>
              </a:rPr>
              <a:t>Introduction to Object-Oriented Modeling, Simulation and Control with Modelica, </a:t>
            </a:r>
            <a:r>
              <a:rPr lang="pt-BR" altLang="nl-BE" sz="100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47650"/>
            <a:ext cx="9504363" cy="712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Leuven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KULeuven</Template>
  <TotalTime>5132</TotalTime>
  <Words>892</Words>
  <Application>Microsoft Office PowerPoint</Application>
  <PresentationFormat>Custom</PresentationFormat>
  <Paragraphs>172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KULeuven</vt:lpstr>
      <vt:lpstr>Corporate-KU Leuven-Liggend-Achtergrond Wit en Watermerk</vt:lpstr>
      <vt:lpstr>          .crash course</vt:lpstr>
      <vt:lpstr>Modelica crash course</vt:lpstr>
      <vt:lpstr>PowerPoint Presentation</vt:lpstr>
      <vt:lpstr>What is Modelica?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Modelica</vt:lpstr>
      <vt:lpstr>How does Modelica work?</vt:lpstr>
      <vt:lpstr>Equations</vt:lpstr>
      <vt:lpstr>Logical operators, control flow</vt:lpstr>
      <vt:lpstr>Models</vt:lpstr>
      <vt:lpstr>Comments</vt:lpstr>
      <vt:lpstr>PowerPoint Presentation</vt:lpstr>
      <vt:lpstr>Connectors</vt:lpstr>
      <vt:lpstr>Components</vt:lpstr>
      <vt:lpstr>Inheritance</vt:lpstr>
      <vt:lpstr>PowerPoint Presentation</vt:lpstr>
      <vt:lpstr>PowerPoint Presentation</vt:lpstr>
      <vt:lpstr>Inheritance and connectors</vt:lpstr>
      <vt:lpstr>PowerPoint Presentation</vt:lpstr>
      <vt:lpstr>How does Dymola work?</vt:lpstr>
      <vt:lpstr>Modelica environments</vt:lpstr>
      <vt:lpstr>What does Dymola do?</vt:lpstr>
      <vt:lpstr>Graphical user interface</vt:lpstr>
      <vt:lpstr>Graphical user interface</vt:lpstr>
      <vt:lpstr>Graphical user interface</vt:lpstr>
      <vt:lpstr>Graphical user interface</vt:lpstr>
      <vt:lpstr>Interface with other programs</vt:lpstr>
      <vt:lpstr>Websites</vt:lpstr>
      <vt:lpstr>Fora</vt:lpstr>
      <vt:lpstr>Use of Dymola with KULeuven license</vt:lpstr>
      <vt:lpstr>Break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Bram van der Heijde</cp:lastModifiedBy>
  <cp:revision>162</cp:revision>
  <dcterms:created xsi:type="dcterms:W3CDTF">2004-05-06T09:28:21Z</dcterms:created>
  <dcterms:modified xsi:type="dcterms:W3CDTF">2016-10-12T12:10:06Z</dcterms:modified>
</cp:coreProperties>
</file>