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7" r:id="rId4"/>
    <p:sldId id="261" r:id="rId5"/>
    <p:sldId id="262" r:id="rId6"/>
    <p:sldId id="265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3"/>
    <a:srgbClr val="F5F4EF"/>
    <a:srgbClr val="F4F3EC"/>
    <a:srgbClr val="AC7BFF"/>
    <a:srgbClr val="DE5AF8"/>
    <a:srgbClr val="F63C8C"/>
    <a:srgbClr val="656661"/>
    <a:srgbClr val="87A188"/>
    <a:srgbClr val="EEB5FF"/>
    <a:srgbClr val="8C8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92" y="882"/>
      </p:cViewPr>
      <p:guideLst>
        <p:guide orient="horz" pos="255"/>
        <p:guide pos="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DCA80-FE92-4276-88FD-1AF6149EC4E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650E0-C7F6-4296-B91B-1AE94F62C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29FA04-D4C0-43A3-9000-F43E1DA9C5E3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2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29FA04-D4C0-43A3-9000-F43E1DA9C5E3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7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792951-F6B0-4D8D-A3BD-5684D3EBE07F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4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JModelica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Tutorials and reference documentation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30’ - Libraries: MSL and own libraries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</a:t>
            </a:r>
            <a:r>
              <a:rPr lang="en-US" sz="2700" dirty="0" err="1" smtClean="0">
                <a:solidFill>
                  <a:srgbClr val="CCCCCC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10’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simman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pymosim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(python demo)</a:t>
            </a:r>
            <a:endParaRPr lang="en-US" dirty="0" smtClean="0"/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Coding conventions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lvl="1" indent="-342900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defRPr/>
            </a:pP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5’ - </a:t>
            </a:r>
            <a:r>
              <a:rPr lang="en-US" sz="2700" dirty="0" err="1" smtClean="0">
                <a:solidFill>
                  <a:srgbClr val="000000"/>
                </a:solidFill>
                <a:latin typeface="Arial" pitchFamily="34" charset="0"/>
              </a:rPr>
              <a:t>Dymola</a:t>
            </a:r>
            <a:r>
              <a:rPr lang="en-US" sz="2700" dirty="0" smtClean="0">
                <a:solidFill>
                  <a:srgbClr val="000000"/>
                </a:solidFill>
                <a:latin typeface="Arial" pitchFamily="34" charset="0"/>
              </a:rPr>
              <a:t> licenses at TME</a:t>
            </a:r>
            <a:r>
              <a:rPr lang="en-US" dirty="0" smtClean="0"/>
              <a:t> </a:t>
            </a:r>
            <a:r>
              <a:rPr lang="en-US" sz="2700" dirty="0" smtClean="0">
                <a:solidFill>
                  <a:srgbClr val="CCCCCC"/>
                </a:solidFill>
                <a:latin typeface="Arial" pitchFamily="34" charset="0"/>
              </a:rPr>
              <a:t>(slides)</a:t>
            </a:r>
          </a:p>
          <a:p>
            <a:pPr eaLnBrk="1" hangingPunct="1">
              <a:defRPr/>
            </a:pPr>
            <a:r>
              <a:rPr lang="en-GB" dirty="0" smtClean="0"/>
              <a:t>1u05 min</a:t>
            </a:r>
            <a:endParaRPr lang="en-GB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792951-F6B0-4D8D-A3BD-5684D3EBE07F}" type="slidenum">
              <a:rPr lang="en-GB" altLang="nl-B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nl-BE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0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945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732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7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0509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8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3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6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233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185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BE" b="1" kern="0" dirty="0" smtClean="0">
                <a:latin typeface="Arial" charset="0"/>
                <a:cs typeface="Arial" charset="0"/>
              </a:rPr>
              <a:t>IDEAS </a:t>
            </a:r>
            <a:r>
              <a:rPr lang="en-US" altLang="nl-BE" sz="4800" b="1" kern="0" dirty="0">
                <a:latin typeface="Arial" charset="0"/>
                <a:cs typeface="Arial" charset="0"/>
              </a:rPr>
              <a:t>|</a:t>
            </a:r>
            <a:r>
              <a:rPr lang="en-US" altLang="nl-BE" b="1" kern="0" dirty="0" smtClean="0">
                <a:latin typeface="Arial" charset="0"/>
                <a:cs typeface="Arial" charset="0"/>
              </a:rPr>
              <a:t> </a:t>
            </a:r>
            <a:r>
              <a:rPr lang="en-US" altLang="nl-BE" b="1" kern="0" dirty="0" smtClean="0">
                <a:latin typeface="Arial" charset="0"/>
                <a:cs typeface="Arial" charset="0"/>
              </a:rPr>
              <a:t>Buildings</a:t>
            </a:r>
            <a:r>
              <a:rPr lang="nl-BE" altLang="nl-BE" kern="0" dirty="0"/>
              <a:t/>
            </a:r>
            <a:br>
              <a:rPr lang="nl-BE" altLang="nl-BE" kern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428750"/>
            <a:ext cx="7200900" cy="74295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altLang="nl-BE" kern="0" dirty="0" smtClean="0">
                <a:latin typeface="Arial" charset="0"/>
                <a:cs typeface="Arial" charset="0"/>
              </a:rPr>
              <a:t>Example</a:t>
            </a: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42394" y="2157973"/>
            <a:ext cx="5973509" cy="3266246"/>
            <a:chOff x="1028698" y="2122384"/>
            <a:chExt cx="7545224" cy="4155586"/>
          </a:xfrm>
        </p:grpSpPr>
        <p:grpSp>
          <p:nvGrpSpPr>
            <p:cNvPr id="21508" name="Group 7"/>
            <p:cNvGrpSpPr>
              <a:grpSpLocks/>
            </p:cNvGrpSpPr>
            <p:nvPr/>
          </p:nvGrpSpPr>
          <p:grpSpPr bwMode="auto">
            <a:xfrm>
              <a:off x="1028698" y="2702255"/>
              <a:ext cx="7055893" cy="3575715"/>
              <a:chOff x="921142" y="2261292"/>
              <a:chExt cx="8479338" cy="4213004"/>
            </a:xfrm>
          </p:grpSpPr>
          <p:pic>
            <p:nvPicPr>
              <p:cNvPr id="21509" name="Picture 2" descr="C:\Users\bwf\Desktop\Picture1.png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142" y="2261292"/>
                <a:ext cx="8479338" cy="42130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519550" y="3330026"/>
                <a:ext cx="2239675" cy="1040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9" tIns="34289" rIns="68579" bIns="34289"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NORTH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(depth: 2.7m)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00493" y="3330026"/>
                <a:ext cx="2239676" cy="1040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79" tIns="34289" rIns="68579" bIns="34289" anchor="ctr"/>
              <a:lstStyle/>
              <a:p>
                <a:pPr algn="ctr">
                  <a:defRPr/>
                </a:pPr>
                <a:r>
                  <a:rPr lang="en-US" b="1" dirty="0">
                    <a:solidFill>
                      <a:schemeClr val="tx1"/>
                    </a:solidFill>
                  </a:rPr>
                  <a:t>SOUTH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(depth: 2.7m)</a:t>
                </a:r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7885276" y="2218613"/>
              <a:ext cx="688646" cy="5355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077883" y="2218613"/>
              <a:ext cx="688646" cy="5355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885276" y="5104688"/>
              <a:ext cx="688646" cy="5355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885276" y="5640284"/>
              <a:ext cx="0" cy="6376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872576" y="2123727"/>
              <a:ext cx="0" cy="6376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52676" y="5640284"/>
              <a:ext cx="0" cy="6376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52676" y="2122384"/>
              <a:ext cx="0" cy="6376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5606621" y="5958902"/>
            <a:ext cx="3537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BE" sz="3200" b="1" dirty="0">
                <a:solidFill>
                  <a:srgbClr val="000000"/>
                </a:solidFill>
                <a:latin typeface="+mj-lt"/>
              </a:rPr>
              <a:t>          .</a:t>
            </a:r>
            <a:r>
              <a:rPr lang="en-US" altLang="nl-BE" sz="3200" dirty="0">
                <a:solidFill>
                  <a:schemeClr val="accent4"/>
                </a:solidFill>
                <a:latin typeface="+mj-lt"/>
              </a:rPr>
              <a:t>crash course</a:t>
            </a:r>
            <a:endParaRPr lang="en-US" sz="3200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44" y="5691560"/>
            <a:ext cx="2258342" cy="1119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848" y="6174345"/>
            <a:ext cx="232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 October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6593" y="382701"/>
            <a:ext cx="7943007" cy="6012000"/>
          </a:xfrm>
          <a:prstGeom prst="roundRect">
            <a:avLst>
              <a:gd name="adj" fmla="val 5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Building</a:t>
            </a:r>
            <a:endParaRPr lang="en-US" sz="2000" b="1" dirty="0"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16384" y="2823300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Electric in-home grid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8772" y="2823300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Structure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77578" y="4630757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Occupants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63918" y="2835192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Heating system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77578" y="1015843"/>
            <a:ext cx="2160000" cy="1512000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Ventilation system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8835" y="1542196"/>
            <a:ext cx="5249027" cy="4098564"/>
            <a:chOff x="1528835" y="1542196"/>
            <a:chExt cx="5249027" cy="4098564"/>
          </a:xfrm>
        </p:grpSpPr>
        <p:sp>
          <p:nvSpPr>
            <p:cNvPr id="24" name="Arc 23"/>
            <p:cNvSpPr/>
            <p:nvPr/>
          </p:nvSpPr>
          <p:spPr>
            <a:xfrm>
              <a:off x="1528835" y="1542196"/>
              <a:ext cx="2862808" cy="2483893"/>
            </a:xfrm>
            <a:prstGeom prst="arc">
              <a:avLst>
                <a:gd name="adj1" fmla="val 10815723"/>
                <a:gd name="adj2" fmla="val 16448202"/>
              </a:avLst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flipH="1" flipV="1">
              <a:off x="3915054" y="3156867"/>
              <a:ext cx="2862808" cy="2483893"/>
            </a:xfrm>
            <a:prstGeom prst="arc">
              <a:avLst>
                <a:gd name="adj1" fmla="val 10815723"/>
                <a:gd name="adj2" fmla="val 16448202"/>
              </a:avLst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 flipH="1">
              <a:off x="3915054" y="1555844"/>
              <a:ext cx="2862808" cy="2483893"/>
            </a:xfrm>
            <a:prstGeom prst="arc">
              <a:avLst>
                <a:gd name="adj1" fmla="val 10815723"/>
                <a:gd name="adj2" fmla="val 16448202"/>
              </a:avLst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Arc 27"/>
            <p:cNvSpPr/>
            <p:nvPr/>
          </p:nvSpPr>
          <p:spPr>
            <a:xfrm flipV="1">
              <a:off x="1540111" y="3146761"/>
              <a:ext cx="2862808" cy="2483893"/>
            </a:xfrm>
            <a:prstGeom prst="arc">
              <a:avLst>
                <a:gd name="adj1" fmla="val 10815723"/>
                <a:gd name="adj2" fmla="val 16448202"/>
              </a:avLst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11" idx="1"/>
              <a:endCxn id="9" idx="3"/>
            </p:cNvCxnSpPr>
            <p:nvPr/>
          </p:nvCxnSpPr>
          <p:spPr>
            <a:xfrm flipH="1" flipV="1">
              <a:off x="2598772" y="3579300"/>
              <a:ext cx="465146" cy="1189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1"/>
              <a:endCxn id="11" idx="3"/>
            </p:cNvCxnSpPr>
            <p:nvPr/>
          </p:nvCxnSpPr>
          <p:spPr>
            <a:xfrm flipH="1">
              <a:off x="5223918" y="3579300"/>
              <a:ext cx="492466" cy="1189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1" idx="2"/>
              <a:endCxn id="10" idx="0"/>
            </p:cNvCxnSpPr>
            <p:nvPr/>
          </p:nvCxnSpPr>
          <p:spPr>
            <a:xfrm>
              <a:off x="4143918" y="4347192"/>
              <a:ext cx="13660" cy="283565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6495496" y="551072"/>
            <a:ext cx="1558485" cy="876106"/>
          </a:xfrm>
          <a:prstGeom prst="roundRect">
            <a:avLst>
              <a:gd name="adj" fmla="val 1092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Climate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90937" y="3231192"/>
            <a:ext cx="5612763" cy="3605237"/>
            <a:chOff x="3690937" y="3231192"/>
            <a:chExt cx="5612763" cy="3605237"/>
          </a:xfrm>
        </p:grpSpPr>
        <p:grpSp>
          <p:nvGrpSpPr>
            <p:cNvPr id="55" name="Group 54"/>
            <p:cNvGrpSpPr/>
            <p:nvPr/>
          </p:nvGrpSpPr>
          <p:grpSpPr>
            <a:xfrm>
              <a:off x="6494497" y="3231192"/>
              <a:ext cx="2155736" cy="3605237"/>
              <a:chOff x="6494497" y="3231192"/>
              <a:chExt cx="2155736" cy="360523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6494497" y="6188429"/>
                <a:ext cx="360000" cy="648000"/>
                <a:chOff x="6494497" y="6188429"/>
                <a:chExt cx="360000" cy="648000"/>
              </a:xfrm>
            </p:grpSpPr>
            <p:sp>
              <p:nvSpPr>
                <p:cNvPr id="13" name="Rounded Rectangle 12"/>
                <p:cNvSpPr/>
                <p:nvPr/>
              </p:nvSpPr>
              <p:spPr>
                <a:xfrm>
                  <a:off x="6494497" y="6188429"/>
                  <a:ext cx="360000" cy="360000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>
                  <a:stCxn id="13" idx="2"/>
                </p:cNvCxnSpPr>
                <p:nvPr/>
              </p:nvCxnSpPr>
              <p:spPr>
                <a:xfrm>
                  <a:off x="6674497" y="6548429"/>
                  <a:ext cx="0" cy="288000"/>
                </a:xfrm>
                <a:prstGeom prst="line">
                  <a:avLst/>
                </a:prstGeom>
                <a:ln w="38100">
                  <a:prstDash val="sysDash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8015881" y="3231192"/>
                <a:ext cx="634352" cy="360000"/>
                <a:chOff x="8015881" y="3231192"/>
                <a:chExt cx="634352" cy="36000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8015881" y="3231192"/>
                  <a:ext cx="360000" cy="360000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8362233" y="3438482"/>
                  <a:ext cx="288000" cy="0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TextBox 2"/>
            <p:cNvSpPr txBox="1"/>
            <p:nvPr/>
          </p:nvSpPr>
          <p:spPr>
            <a:xfrm>
              <a:off x="3690937" y="6404807"/>
              <a:ext cx="30259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District heating network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52297" y="3659551"/>
              <a:ext cx="11514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nsolas" panose="020B0609020204030204" pitchFamily="49" charset="0"/>
                </a:rPr>
                <a:t>Electric grid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5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30" t="3026" r="28221" b="3045"/>
          <a:stretch/>
        </p:blipFill>
        <p:spPr>
          <a:xfrm>
            <a:off x="191068" y="824551"/>
            <a:ext cx="7735397" cy="592312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910" b="19733"/>
          <a:stretch/>
        </p:blipFill>
        <p:spPr>
          <a:xfrm>
            <a:off x="6532220" y="347451"/>
            <a:ext cx="1671703" cy="158260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286593" y="382701"/>
            <a:ext cx="7943007" cy="6012000"/>
          </a:xfrm>
          <a:prstGeom prst="roundRect">
            <a:avLst>
              <a:gd name="adj" fmla="val 5544"/>
            </a:avLst>
          </a:prstGeom>
          <a:solidFill>
            <a:srgbClr val="8C8D86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IDEAS.Templates.Interfaces.</a:t>
            </a:r>
            <a:r>
              <a:rPr lang="en-US" sz="2000" b="1" dirty="0" err="1" smtClean="0">
                <a:latin typeface="Consolas" panose="020B0609020204030204" pitchFamily="49" charset="0"/>
              </a:rPr>
              <a:t>Building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494497" y="3231192"/>
            <a:ext cx="2155736" cy="3605237"/>
            <a:chOff x="6494497" y="3231192"/>
            <a:chExt cx="2155736" cy="3605237"/>
          </a:xfrm>
        </p:grpSpPr>
        <p:grpSp>
          <p:nvGrpSpPr>
            <p:cNvPr id="54" name="Group 53"/>
            <p:cNvGrpSpPr/>
            <p:nvPr/>
          </p:nvGrpSpPr>
          <p:grpSpPr>
            <a:xfrm>
              <a:off x="6494497" y="6188429"/>
              <a:ext cx="360000" cy="648000"/>
              <a:chOff x="6494497" y="6188429"/>
              <a:chExt cx="360000" cy="6480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494497" y="6188429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3" idx="2"/>
              </p:cNvCxnSpPr>
              <p:nvPr/>
            </p:nvCxnSpPr>
            <p:spPr>
              <a:xfrm>
                <a:off x="6674497" y="6548429"/>
                <a:ext cx="0" cy="28800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8015881" y="3231192"/>
              <a:ext cx="634352" cy="360000"/>
              <a:chOff x="8015881" y="3231192"/>
              <a:chExt cx="634352" cy="360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8015881" y="3231192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8362233" y="3438482"/>
                <a:ext cx="288000" cy="0"/>
              </a:xfrm>
              <a:prstGeom prst="line">
                <a:avLst/>
              </a:prstGeom>
              <a:ln w="38100">
                <a:solidFill>
                  <a:schemeClr val="accent5"/>
                </a:solidFill>
                <a:prstDash val="sysDash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Arc 23"/>
          <p:cNvSpPr/>
          <p:nvPr/>
        </p:nvSpPr>
        <p:spPr>
          <a:xfrm>
            <a:off x="1528835" y="1542196"/>
            <a:ext cx="2862808" cy="2483893"/>
          </a:xfrm>
          <a:prstGeom prst="arc">
            <a:avLst>
              <a:gd name="adj1" fmla="val 10815723"/>
              <a:gd name="adj2" fmla="val 1644820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flipH="1" flipV="1">
            <a:off x="3915054" y="3156867"/>
            <a:ext cx="2862808" cy="2483893"/>
          </a:xfrm>
          <a:prstGeom prst="arc">
            <a:avLst>
              <a:gd name="adj1" fmla="val 10815723"/>
              <a:gd name="adj2" fmla="val 1644820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flipH="1">
            <a:off x="3915054" y="1555844"/>
            <a:ext cx="2862808" cy="2483893"/>
          </a:xfrm>
          <a:prstGeom prst="arc">
            <a:avLst>
              <a:gd name="adj1" fmla="val 10815723"/>
              <a:gd name="adj2" fmla="val 1644820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/>
          <p:cNvSpPr/>
          <p:nvPr/>
        </p:nvSpPr>
        <p:spPr>
          <a:xfrm flipV="1">
            <a:off x="1540111" y="3146761"/>
            <a:ext cx="2862808" cy="2483893"/>
          </a:xfrm>
          <a:prstGeom prst="arc">
            <a:avLst>
              <a:gd name="adj1" fmla="val 10815723"/>
              <a:gd name="adj2" fmla="val 16448202"/>
            </a:avLst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1" idx="1"/>
            <a:endCxn id="9" idx="3"/>
          </p:cNvCxnSpPr>
          <p:nvPr/>
        </p:nvCxnSpPr>
        <p:spPr>
          <a:xfrm flipH="1" flipV="1">
            <a:off x="2598772" y="3579300"/>
            <a:ext cx="465146" cy="11892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1" idx="3"/>
          </p:cNvCxnSpPr>
          <p:nvPr/>
        </p:nvCxnSpPr>
        <p:spPr>
          <a:xfrm flipH="1">
            <a:off x="5223918" y="3579300"/>
            <a:ext cx="492466" cy="11892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0" idx="0"/>
          </p:cNvCxnSpPr>
          <p:nvPr/>
        </p:nvCxnSpPr>
        <p:spPr>
          <a:xfrm>
            <a:off x="4143918" y="4347192"/>
            <a:ext cx="13660" cy="28356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626" y="391247"/>
            <a:ext cx="7941974" cy="6012000"/>
          </a:xfrm>
          <a:prstGeom prst="roundRect">
            <a:avLst>
              <a:gd name="adj" fmla="val 52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IDEAS.Buildings.Components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3509" y="2565793"/>
            <a:ext cx="4012441" cy="2797791"/>
          </a:xfrm>
          <a:prstGeom prst="rect">
            <a:avLst/>
          </a:prstGeom>
          <a:solidFill>
            <a:srgbClr val="F63C8C">
              <a:alpha val="30196"/>
            </a:srgbClr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ZONE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893508" y="928062"/>
            <a:ext cx="4026089" cy="1637731"/>
          </a:xfrm>
          <a:prstGeom prst="triangle">
            <a:avLst/>
          </a:prstGeom>
          <a:solidFill>
            <a:srgbClr val="AC7BFF">
              <a:alpha val="20000"/>
            </a:srgbClr>
          </a:solidFill>
          <a:ln>
            <a:solidFill>
              <a:srgbClr val="656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69108" y="3111703"/>
            <a:ext cx="144000" cy="1555845"/>
          </a:xfrm>
          <a:prstGeom prst="rect">
            <a:avLst/>
          </a:prstGeom>
          <a:ln w="22225">
            <a:solidFill>
              <a:srgbClr val="65666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Trapezoid 14"/>
          <p:cNvSpPr/>
          <p:nvPr/>
        </p:nvSpPr>
        <p:spPr>
          <a:xfrm>
            <a:off x="1551949" y="5363584"/>
            <a:ext cx="4749421" cy="368492"/>
          </a:xfrm>
          <a:prstGeom prst="trapezoi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9144414">
            <a:off x="5284794" y="3513918"/>
            <a:ext cx="1078173" cy="47767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flipH="1">
            <a:off x="1354422" y="3752754"/>
            <a:ext cx="1078173" cy="47767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4000">
                <a:srgbClr val="EEB5FF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3544888" y="5221010"/>
            <a:ext cx="1078173" cy="477672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54000">
                <a:srgbClr val="EEB5FF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5400000" flipH="1">
            <a:off x="3693126" y="2384384"/>
            <a:ext cx="781697" cy="306710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35000">
                <a:srgbClr val="EEB5FF"/>
              </a:gs>
              <a:gs pos="100000">
                <a:schemeClr val="accent6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Curved Left Arrow 17"/>
          <p:cNvSpPr/>
          <p:nvPr/>
        </p:nvSpPr>
        <p:spPr>
          <a:xfrm rot="17951171" flipV="1">
            <a:off x="1707444" y="2220439"/>
            <a:ext cx="344837" cy="1053501"/>
          </a:xfrm>
          <a:prstGeom prst="curvedLeftArrow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1000">
                <a:srgbClr val="EEB5FF"/>
              </a:gs>
              <a:gs pos="100000">
                <a:schemeClr val="accent6">
                  <a:lumMod val="75000"/>
                </a:schemeClr>
              </a:gs>
            </a:gsLst>
            <a:lin ang="13800000" scaled="0"/>
            <a:tileRect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7221" y="3780023"/>
            <a:ext cx="95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24538" y="5732076"/>
            <a:ext cx="215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slab on ground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607" y="3388825"/>
            <a:ext cx="16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outer wall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88701" y="1894610"/>
            <a:ext cx="138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boundary wall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267543" y="2623590"/>
            <a:ext cx="0" cy="2700000"/>
          </a:xfrm>
          <a:prstGeom prst="line">
            <a:avLst/>
          </a:prstGeom>
          <a:solidFill>
            <a:srgbClr val="F63C8C">
              <a:alpha val="30196"/>
            </a:srgbClr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2016335" y="4290397"/>
            <a:ext cx="122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internal wall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thermometer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16" y="2841438"/>
            <a:ext cx="155946" cy="6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/>
          <p:cNvCxnSpPr/>
          <p:nvPr/>
        </p:nvCxnSpPr>
        <p:spPr>
          <a:xfrm>
            <a:off x="5873106" y="2537739"/>
            <a:ext cx="1313710" cy="371503"/>
          </a:xfrm>
          <a:prstGeom prst="line">
            <a:avLst/>
          </a:prstGeom>
          <a:solidFill>
            <a:srgbClr val="F63C8C">
              <a:alpha val="30196"/>
            </a:srgb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Freeform 47"/>
          <p:cNvSpPr/>
          <p:nvPr/>
        </p:nvSpPr>
        <p:spPr>
          <a:xfrm>
            <a:off x="4687274" y="4078896"/>
            <a:ext cx="254119" cy="908050"/>
          </a:xfrm>
          <a:custGeom>
            <a:avLst/>
            <a:gdLst>
              <a:gd name="connsiteX0" fmla="*/ 127059 w 254121"/>
              <a:gd name="connsiteY0" fmla="*/ 812800 h 812800"/>
              <a:gd name="connsiteX1" fmla="*/ 127059 w 254121"/>
              <a:gd name="connsiteY1" fmla="*/ 711200 h 812800"/>
              <a:gd name="connsiteX2" fmla="*/ 25459 w 254121"/>
              <a:gd name="connsiteY2" fmla="*/ 558800 h 812800"/>
              <a:gd name="connsiteX3" fmla="*/ 254059 w 254121"/>
              <a:gd name="connsiteY3" fmla="*/ 444500 h 812800"/>
              <a:gd name="connsiteX4" fmla="*/ 59 w 254121"/>
              <a:gd name="connsiteY4" fmla="*/ 355600 h 812800"/>
              <a:gd name="connsiteX5" fmla="*/ 228659 w 254121"/>
              <a:gd name="connsiteY5" fmla="*/ 228600 h 812800"/>
              <a:gd name="connsiteX6" fmla="*/ 63559 w 254121"/>
              <a:gd name="connsiteY6" fmla="*/ 152400 h 812800"/>
              <a:gd name="connsiteX7" fmla="*/ 127059 w 254121"/>
              <a:gd name="connsiteY7" fmla="*/ 0 h 812800"/>
              <a:gd name="connsiteX0" fmla="*/ 127059 w 254121"/>
              <a:gd name="connsiteY0" fmla="*/ 908050 h 908050"/>
              <a:gd name="connsiteX1" fmla="*/ 127059 w 254121"/>
              <a:gd name="connsiteY1" fmla="*/ 806450 h 908050"/>
              <a:gd name="connsiteX2" fmla="*/ 25459 w 254121"/>
              <a:gd name="connsiteY2" fmla="*/ 654050 h 908050"/>
              <a:gd name="connsiteX3" fmla="*/ 254059 w 254121"/>
              <a:gd name="connsiteY3" fmla="*/ 539750 h 908050"/>
              <a:gd name="connsiteX4" fmla="*/ 59 w 254121"/>
              <a:gd name="connsiteY4" fmla="*/ 450850 h 908050"/>
              <a:gd name="connsiteX5" fmla="*/ 228659 w 254121"/>
              <a:gd name="connsiteY5" fmla="*/ 323850 h 908050"/>
              <a:gd name="connsiteX6" fmla="*/ 63559 w 254121"/>
              <a:gd name="connsiteY6" fmla="*/ 247650 h 908050"/>
              <a:gd name="connsiteX7" fmla="*/ 139759 w 254121"/>
              <a:gd name="connsiteY7" fmla="*/ 0 h 908050"/>
              <a:gd name="connsiteX0" fmla="*/ 127059 w 254121"/>
              <a:gd name="connsiteY0" fmla="*/ 908050 h 908050"/>
              <a:gd name="connsiteX1" fmla="*/ 127059 w 254121"/>
              <a:gd name="connsiteY1" fmla="*/ 806450 h 908050"/>
              <a:gd name="connsiteX2" fmla="*/ 25459 w 254121"/>
              <a:gd name="connsiteY2" fmla="*/ 654050 h 908050"/>
              <a:gd name="connsiteX3" fmla="*/ 254059 w 254121"/>
              <a:gd name="connsiteY3" fmla="*/ 539750 h 908050"/>
              <a:gd name="connsiteX4" fmla="*/ 59 w 254121"/>
              <a:gd name="connsiteY4" fmla="*/ 450850 h 908050"/>
              <a:gd name="connsiteX5" fmla="*/ 228659 w 254121"/>
              <a:gd name="connsiteY5" fmla="*/ 323850 h 908050"/>
              <a:gd name="connsiteX6" fmla="*/ 63559 w 254121"/>
              <a:gd name="connsiteY6" fmla="*/ 247650 h 908050"/>
              <a:gd name="connsiteX7" fmla="*/ 139759 w 254121"/>
              <a:gd name="connsiteY7" fmla="*/ 0 h 908050"/>
              <a:gd name="connsiteX0" fmla="*/ 127059 w 254121"/>
              <a:gd name="connsiteY0" fmla="*/ 908050 h 908050"/>
              <a:gd name="connsiteX1" fmla="*/ 127059 w 254121"/>
              <a:gd name="connsiteY1" fmla="*/ 806450 h 908050"/>
              <a:gd name="connsiteX2" fmla="*/ 25459 w 254121"/>
              <a:gd name="connsiteY2" fmla="*/ 654050 h 908050"/>
              <a:gd name="connsiteX3" fmla="*/ 254059 w 254121"/>
              <a:gd name="connsiteY3" fmla="*/ 539750 h 908050"/>
              <a:gd name="connsiteX4" fmla="*/ 59 w 254121"/>
              <a:gd name="connsiteY4" fmla="*/ 450850 h 908050"/>
              <a:gd name="connsiteX5" fmla="*/ 228659 w 254121"/>
              <a:gd name="connsiteY5" fmla="*/ 323850 h 908050"/>
              <a:gd name="connsiteX6" fmla="*/ 63559 w 254121"/>
              <a:gd name="connsiteY6" fmla="*/ 247650 h 908050"/>
              <a:gd name="connsiteX7" fmla="*/ 139759 w 254121"/>
              <a:gd name="connsiteY7" fmla="*/ 0 h 908050"/>
              <a:gd name="connsiteX0" fmla="*/ 127059 w 254121"/>
              <a:gd name="connsiteY0" fmla="*/ 908050 h 908050"/>
              <a:gd name="connsiteX1" fmla="*/ 127059 w 254121"/>
              <a:gd name="connsiteY1" fmla="*/ 806450 h 908050"/>
              <a:gd name="connsiteX2" fmla="*/ 25459 w 254121"/>
              <a:gd name="connsiteY2" fmla="*/ 654050 h 908050"/>
              <a:gd name="connsiteX3" fmla="*/ 254059 w 254121"/>
              <a:gd name="connsiteY3" fmla="*/ 539750 h 908050"/>
              <a:gd name="connsiteX4" fmla="*/ 59 w 254121"/>
              <a:gd name="connsiteY4" fmla="*/ 450850 h 908050"/>
              <a:gd name="connsiteX5" fmla="*/ 228659 w 254121"/>
              <a:gd name="connsiteY5" fmla="*/ 323850 h 908050"/>
              <a:gd name="connsiteX6" fmla="*/ 63559 w 254121"/>
              <a:gd name="connsiteY6" fmla="*/ 247650 h 908050"/>
              <a:gd name="connsiteX7" fmla="*/ 139759 w 254121"/>
              <a:gd name="connsiteY7" fmla="*/ 0 h 908050"/>
              <a:gd name="connsiteX0" fmla="*/ 127059 w 254119"/>
              <a:gd name="connsiteY0" fmla="*/ 908050 h 908050"/>
              <a:gd name="connsiteX1" fmla="*/ 171509 w 254119"/>
              <a:gd name="connsiteY1" fmla="*/ 781050 h 908050"/>
              <a:gd name="connsiteX2" fmla="*/ 25459 w 254119"/>
              <a:gd name="connsiteY2" fmla="*/ 654050 h 908050"/>
              <a:gd name="connsiteX3" fmla="*/ 254059 w 254119"/>
              <a:gd name="connsiteY3" fmla="*/ 539750 h 908050"/>
              <a:gd name="connsiteX4" fmla="*/ 59 w 254119"/>
              <a:gd name="connsiteY4" fmla="*/ 450850 h 908050"/>
              <a:gd name="connsiteX5" fmla="*/ 228659 w 254119"/>
              <a:gd name="connsiteY5" fmla="*/ 323850 h 908050"/>
              <a:gd name="connsiteX6" fmla="*/ 63559 w 254119"/>
              <a:gd name="connsiteY6" fmla="*/ 247650 h 908050"/>
              <a:gd name="connsiteX7" fmla="*/ 139759 w 254119"/>
              <a:gd name="connsiteY7" fmla="*/ 0 h 908050"/>
              <a:gd name="connsiteX0" fmla="*/ 127059 w 254119"/>
              <a:gd name="connsiteY0" fmla="*/ 908050 h 908050"/>
              <a:gd name="connsiteX1" fmla="*/ 171509 w 254119"/>
              <a:gd name="connsiteY1" fmla="*/ 781050 h 908050"/>
              <a:gd name="connsiteX2" fmla="*/ 25459 w 254119"/>
              <a:gd name="connsiteY2" fmla="*/ 654050 h 908050"/>
              <a:gd name="connsiteX3" fmla="*/ 254059 w 254119"/>
              <a:gd name="connsiteY3" fmla="*/ 539750 h 908050"/>
              <a:gd name="connsiteX4" fmla="*/ 59 w 254119"/>
              <a:gd name="connsiteY4" fmla="*/ 450850 h 908050"/>
              <a:gd name="connsiteX5" fmla="*/ 228659 w 254119"/>
              <a:gd name="connsiteY5" fmla="*/ 323850 h 908050"/>
              <a:gd name="connsiteX6" fmla="*/ 63559 w 254119"/>
              <a:gd name="connsiteY6" fmla="*/ 247650 h 908050"/>
              <a:gd name="connsiteX7" fmla="*/ 139759 w 254119"/>
              <a:gd name="connsiteY7" fmla="*/ 0 h 908050"/>
              <a:gd name="connsiteX0" fmla="*/ 127059 w 254119"/>
              <a:gd name="connsiteY0" fmla="*/ 908050 h 908050"/>
              <a:gd name="connsiteX1" fmla="*/ 171509 w 254119"/>
              <a:gd name="connsiteY1" fmla="*/ 781050 h 908050"/>
              <a:gd name="connsiteX2" fmla="*/ 25459 w 254119"/>
              <a:gd name="connsiteY2" fmla="*/ 654050 h 908050"/>
              <a:gd name="connsiteX3" fmla="*/ 254059 w 254119"/>
              <a:gd name="connsiteY3" fmla="*/ 539750 h 908050"/>
              <a:gd name="connsiteX4" fmla="*/ 59 w 254119"/>
              <a:gd name="connsiteY4" fmla="*/ 450850 h 908050"/>
              <a:gd name="connsiteX5" fmla="*/ 228659 w 254119"/>
              <a:gd name="connsiteY5" fmla="*/ 323850 h 908050"/>
              <a:gd name="connsiteX6" fmla="*/ 63559 w 254119"/>
              <a:gd name="connsiteY6" fmla="*/ 247650 h 908050"/>
              <a:gd name="connsiteX7" fmla="*/ 139759 w 254119"/>
              <a:gd name="connsiteY7" fmla="*/ 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119" h="908050">
                <a:moveTo>
                  <a:pt x="127059" y="908050"/>
                </a:moveTo>
                <a:cubicBezTo>
                  <a:pt x="135525" y="878416"/>
                  <a:pt x="188442" y="823383"/>
                  <a:pt x="171509" y="781050"/>
                </a:cubicBezTo>
                <a:cubicBezTo>
                  <a:pt x="154576" y="738717"/>
                  <a:pt x="11701" y="694267"/>
                  <a:pt x="25459" y="654050"/>
                </a:cubicBezTo>
                <a:cubicBezTo>
                  <a:pt x="39217" y="613833"/>
                  <a:pt x="258292" y="573617"/>
                  <a:pt x="254059" y="539750"/>
                </a:cubicBezTo>
                <a:cubicBezTo>
                  <a:pt x="249826" y="505883"/>
                  <a:pt x="4292" y="486833"/>
                  <a:pt x="59" y="450850"/>
                </a:cubicBezTo>
                <a:cubicBezTo>
                  <a:pt x="-4174" y="414867"/>
                  <a:pt x="218076" y="357717"/>
                  <a:pt x="228659" y="323850"/>
                </a:cubicBezTo>
                <a:cubicBezTo>
                  <a:pt x="239242" y="289983"/>
                  <a:pt x="78376" y="301625"/>
                  <a:pt x="63559" y="247650"/>
                </a:cubicBezTo>
                <a:cubicBezTo>
                  <a:pt x="48742" y="193675"/>
                  <a:pt x="256176" y="71967"/>
                  <a:pt x="139759" y="0"/>
                </a:cubicBez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284" y="789036"/>
            <a:ext cx="1958074" cy="5127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8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18" grpId="0" animBg="1"/>
      <p:bldP spid="19" grpId="0"/>
      <p:bldP spid="38" grpId="0"/>
      <p:bldP spid="39" grpId="0"/>
      <p:bldP spid="40" grpId="0"/>
      <p:bldP spid="43" grpId="0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87626" y="391247"/>
            <a:ext cx="7941974" cy="6012000"/>
          </a:xfrm>
          <a:prstGeom prst="roundRect">
            <a:avLst>
              <a:gd name="adj" fmla="val 525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IDEAS.Buildings.Data</a:t>
            </a:r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48" b="1629"/>
          <a:stretch/>
        </p:blipFill>
        <p:spPr>
          <a:xfrm>
            <a:off x="6041773" y="1364196"/>
            <a:ext cx="2008293" cy="3924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8" name="Picture 4" descr="Image result for exterior wall layer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EE2EA"/>
              </a:clrFrom>
              <a:clrTo>
                <a:srgbClr val="DEE2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9" t="2193" r="27102" b="1519"/>
          <a:stretch/>
        </p:blipFill>
        <p:spPr bwMode="auto">
          <a:xfrm>
            <a:off x="991632" y="1773846"/>
            <a:ext cx="2959101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3597251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214134" y="139052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821492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438375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1672141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3" name="Oval 32"/>
          <p:cNvSpPr/>
          <p:nvPr/>
        </p:nvSpPr>
        <p:spPr>
          <a:xfrm>
            <a:off x="2055258" y="13823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Straight Connector 9"/>
          <p:cNvCxnSpPr>
            <a:stCxn id="7" idx="4"/>
          </p:cNvCxnSpPr>
          <p:nvPr/>
        </p:nvCxnSpPr>
        <p:spPr>
          <a:xfrm>
            <a:off x="3777251" y="1742346"/>
            <a:ext cx="0" cy="972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4"/>
          </p:cNvCxnSpPr>
          <p:nvPr/>
        </p:nvCxnSpPr>
        <p:spPr>
          <a:xfrm>
            <a:off x="3394134" y="1750520"/>
            <a:ext cx="0" cy="1008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4"/>
          </p:cNvCxnSpPr>
          <p:nvPr/>
        </p:nvCxnSpPr>
        <p:spPr>
          <a:xfrm>
            <a:off x="3001492" y="1742346"/>
            <a:ext cx="0" cy="1008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4"/>
          </p:cNvCxnSpPr>
          <p:nvPr/>
        </p:nvCxnSpPr>
        <p:spPr>
          <a:xfrm flipH="1">
            <a:off x="2615883" y="1742346"/>
            <a:ext cx="0" cy="1620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4"/>
          </p:cNvCxnSpPr>
          <p:nvPr/>
        </p:nvCxnSpPr>
        <p:spPr>
          <a:xfrm flipH="1">
            <a:off x="2226583" y="1742346"/>
            <a:ext cx="0" cy="1188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2" idx="4"/>
          </p:cNvCxnSpPr>
          <p:nvPr/>
        </p:nvCxnSpPr>
        <p:spPr>
          <a:xfrm flipH="1">
            <a:off x="1848841" y="1742346"/>
            <a:ext cx="0" cy="1584000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67391" y="5732164"/>
            <a:ext cx="180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Construction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0144" y="1377680"/>
            <a:ext cx="180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Materials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5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25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l-BE" b="1" kern="0" dirty="0" smtClean="0">
                <a:latin typeface="Arial" charset="0"/>
                <a:cs typeface="Arial" charset="0"/>
              </a:rPr>
              <a:t>IDEAS </a:t>
            </a:r>
            <a:r>
              <a:rPr lang="en-US" altLang="nl-BE" sz="4800" b="1" kern="0" dirty="0">
                <a:latin typeface="Arial" charset="0"/>
                <a:cs typeface="Arial" charset="0"/>
              </a:rPr>
              <a:t>|</a:t>
            </a:r>
            <a:r>
              <a:rPr lang="en-US" altLang="nl-BE" b="1" kern="0" dirty="0" smtClean="0">
                <a:latin typeface="Arial" charset="0"/>
                <a:cs typeface="Arial" charset="0"/>
              </a:rPr>
              <a:t> example</a:t>
            </a:r>
            <a:r>
              <a:rPr lang="nl-BE" altLang="nl-BE" kern="0" dirty="0"/>
              <a:t/>
            </a:r>
            <a:br>
              <a:rPr lang="nl-BE" altLang="nl-BE" kern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428750"/>
            <a:ext cx="7200900" cy="742950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altLang="nl-BE" kern="0" dirty="0" smtClean="0">
                <a:latin typeface="Arial" charset="0"/>
                <a:cs typeface="Arial" charset="0"/>
              </a:rPr>
              <a:t>Low </a:t>
            </a:r>
            <a:r>
              <a:rPr lang="en-US" altLang="nl-BE" kern="0" dirty="0">
                <a:latin typeface="Arial" charset="0"/>
                <a:cs typeface="Arial" charset="0"/>
              </a:rPr>
              <a:t>energy office </a:t>
            </a:r>
            <a:r>
              <a:rPr lang="en-US" altLang="nl-BE" kern="0" dirty="0" smtClean="0">
                <a:latin typeface="Arial" charset="0"/>
                <a:cs typeface="Arial" charset="0"/>
              </a:rPr>
              <a:t>building</a:t>
            </a: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altLang="nl-BE" kern="0" dirty="0">
              <a:latin typeface="Arial" charset="0"/>
              <a:cs typeface="Arial" charset="0"/>
            </a:endParaRPr>
          </a:p>
        </p:txBody>
      </p: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1028698" y="2702255"/>
            <a:ext cx="7055893" cy="3575715"/>
            <a:chOff x="921142" y="2261292"/>
            <a:chExt cx="8479338" cy="4213004"/>
          </a:xfrm>
        </p:grpSpPr>
        <p:pic>
          <p:nvPicPr>
            <p:cNvPr id="21509" name="Picture 2" descr="C:\Users\bwf\Desktop\Picture1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142" y="2261292"/>
              <a:ext cx="8479338" cy="4213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519550" y="3330026"/>
              <a:ext cx="2239675" cy="104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NORTH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(depth: 2.7m)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00493" y="3330026"/>
              <a:ext cx="2239676" cy="1040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SOUTH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(depth: 2.7m)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V="1">
            <a:off x="7885276" y="2218613"/>
            <a:ext cx="688646" cy="535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77883" y="2218613"/>
            <a:ext cx="688646" cy="535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885276" y="5104688"/>
            <a:ext cx="688646" cy="535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85276" y="5640284"/>
            <a:ext cx="0" cy="637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72576" y="2123727"/>
            <a:ext cx="0" cy="637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52676" y="5640284"/>
            <a:ext cx="0" cy="637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52676" y="2122384"/>
            <a:ext cx="0" cy="6376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028700" y="723331"/>
            <a:ext cx="7896936" cy="5923128"/>
          </a:xfrm>
        </p:spPr>
        <p:txBody>
          <a:bodyPr vert="horz" lIns="0" tIns="0" rIns="0" bIns="0" rtlCol="0">
            <a:normAutofit/>
          </a:bodyPr>
          <a:lstStyle/>
          <a:p>
            <a:pPr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Envelope components</a:t>
            </a:r>
          </a:p>
          <a:p>
            <a:pPr>
              <a:defRPr/>
            </a:pPr>
            <a:endParaRPr lang="en-US" altLang="nl-BE" sz="216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2160" dirty="0" smtClean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12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nl-BE" sz="14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Materials </a:t>
            </a:r>
            <a:endParaRPr lang="en-US" altLang="nl-BE" sz="2160" i="1" dirty="0" smtClean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1600" baseline="30000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36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nl-BE" sz="2160" dirty="0">
                <a:latin typeface="Arial" charset="0"/>
                <a:cs typeface="Arial" charset="0"/>
              </a:rPr>
              <a:t>Windows</a:t>
            </a:r>
          </a:p>
          <a:p>
            <a:pPr lvl="1">
              <a:defRPr/>
            </a:pPr>
            <a:r>
              <a:rPr lang="en-US" altLang="nl-BE" sz="1600" dirty="0">
                <a:latin typeface="Arial" charset="0"/>
                <a:cs typeface="Arial" charset="0"/>
              </a:rPr>
              <a:t>Glazing: Saint </a:t>
            </a:r>
            <a:r>
              <a:rPr lang="en-US" altLang="nl-BE" sz="1600" dirty="0" err="1">
                <a:latin typeface="Arial" charset="0"/>
                <a:cs typeface="Arial" charset="0"/>
              </a:rPr>
              <a:t>Gobain</a:t>
            </a:r>
            <a:r>
              <a:rPr lang="en-US" altLang="nl-BE" sz="1600" dirty="0">
                <a:latin typeface="Arial" charset="0"/>
                <a:cs typeface="Arial" charset="0"/>
              </a:rPr>
              <a:t> </a:t>
            </a:r>
            <a:r>
              <a:rPr lang="en-US" altLang="nl-BE" sz="1600" dirty="0" err="1">
                <a:latin typeface="Arial" charset="0"/>
                <a:cs typeface="Arial" charset="0"/>
              </a:rPr>
              <a:t>Clima</a:t>
            </a:r>
            <a:r>
              <a:rPr lang="en-US" altLang="nl-BE" sz="1600" dirty="0">
                <a:latin typeface="Arial" charset="0"/>
                <a:cs typeface="Arial" charset="0"/>
              </a:rPr>
              <a:t> Plus </a:t>
            </a:r>
            <a:r>
              <a:rPr lang="en-US" altLang="nl-BE" sz="1600" dirty="0" err="1">
                <a:latin typeface="Arial" charset="0"/>
                <a:cs typeface="Arial" charset="0"/>
              </a:rPr>
              <a:t>Futur</a:t>
            </a:r>
            <a:r>
              <a:rPr lang="en-US" altLang="nl-BE" sz="1600" dirty="0">
                <a:latin typeface="Arial" charset="0"/>
                <a:cs typeface="Arial" charset="0"/>
              </a:rPr>
              <a:t> (U = 1.4 W/m</a:t>
            </a:r>
            <a:r>
              <a:rPr lang="en-US" altLang="nl-BE" sz="1600" baseline="30000" dirty="0">
                <a:latin typeface="Arial" charset="0"/>
                <a:cs typeface="Arial" charset="0"/>
              </a:rPr>
              <a:t>2</a:t>
            </a:r>
            <a:r>
              <a:rPr lang="en-US" altLang="nl-BE" sz="1600" dirty="0">
                <a:latin typeface="Arial" charset="0"/>
                <a:cs typeface="Arial" charset="0"/>
              </a:rPr>
              <a:t>K, g = 0.755)</a:t>
            </a:r>
          </a:p>
          <a:p>
            <a:pPr lvl="1">
              <a:defRPr/>
            </a:pPr>
            <a:r>
              <a:rPr lang="en-US" altLang="nl-BE" sz="1600" dirty="0">
                <a:latin typeface="Arial" charset="0"/>
                <a:cs typeface="Arial" charset="0"/>
              </a:rPr>
              <a:t>Frame: U-value=2.5 W/m</a:t>
            </a:r>
            <a:r>
              <a:rPr lang="en-US" altLang="nl-BE" sz="1600" baseline="30000" dirty="0">
                <a:latin typeface="Arial" charset="0"/>
                <a:cs typeface="Arial" charset="0"/>
              </a:rPr>
              <a:t>2</a:t>
            </a:r>
            <a:r>
              <a:rPr lang="en-US" altLang="nl-BE" sz="1600" dirty="0">
                <a:latin typeface="Arial" charset="0"/>
                <a:cs typeface="Arial" charset="0"/>
              </a:rPr>
              <a:t>k , fraction of the window: </a:t>
            </a:r>
            <a:r>
              <a:rPr lang="en-US" altLang="nl-BE" sz="1600" dirty="0" smtClean="0">
                <a:latin typeface="Arial" charset="0"/>
                <a:cs typeface="Arial" charset="0"/>
              </a:rPr>
              <a:t>f=0.15</a:t>
            </a:r>
            <a:endParaRPr lang="en-US" altLang="nl-BE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07497"/>
              </p:ext>
            </p:extLst>
          </p:nvPr>
        </p:nvGraphicFramePr>
        <p:xfrm>
          <a:off x="747890" y="1098001"/>
          <a:ext cx="8270544" cy="160336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4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24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Composition (</a:t>
                      </a:r>
                      <a:r>
                        <a:rPr lang="en-US" sz="1600" dirty="0" err="1" smtClean="0">
                          <a:solidFill>
                            <a:schemeClr val="tx2"/>
                          </a:solidFill>
                        </a:rPr>
                        <a:t>out→in</a:t>
                      </a: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  or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en-US" sz="1600" dirty="0" err="1" smtClean="0">
                          <a:solidFill>
                            <a:schemeClr val="tx2"/>
                          </a:solidFill>
                        </a:rPr>
                        <a:t>propsBus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tx2"/>
                          </a:solidFill>
                        </a:rPr>
                        <a:t>b</a:t>
                      </a:r>
                      <a:r>
                        <a:rPr lang="en-US" sz="1600" dirty="0" err="1" smtClean="0">
                          <a:solidFill>
                            <a:schemeClr val="tx2"/>
                          </a:solidFill>
                        </a:rPr>
                        <a:t>→</a:t>
                      </a:r>
                      <a:r>
                        <a:rPr lang="en-US" sz="1600" baseline="0" dirty="0" err="1" smtClean="0">
                          <a:solidFill>
                            <a:schemeClr val="tx2"/>
                          </a:solidFill>
                        </a:rPr>
                        <a:t>a</a:t>
                      </a:r>
                      <a:r>
                        <a:rPr lang="en-US" sz="1600" baseline="0" dirty="0" smtClean="0">
                          <a:solidFill>
                            <a:schemeClr val="tx2"/>
                          </a:solidFill>
                        </a:rPr>
                        <a:t>)         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41147" marR="41147" marT="41155" marB="41155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91432" marR="91432" marT="45656" marB="456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/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Floor</a:t>
                      </a:r>
                      <a:endParaRPr lang="en-GB" sz="1600" i="1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Tile (d=0.01m)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Screed (0.06)*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PUR (0.04)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Concrete (0.20)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Plaster (0.02)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Exterior wall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Brick (0.10)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MW (0.16)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Brick (0.14)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Plaster (0.02)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Interior wall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Plaster (0.02)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Brick (0.10)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Plaster (0.02)</a:t>
                      </a: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2"/>
                          </a:solidFill>
                        </a:rPr>
                        <a:t>* Floor heating tube is situated at</a:t>
                      </a:r>
                      <a:r>
                        <a:rPr lang="en-US" sz="1400" b="0" baseline="0" dirty="0" smtClean="0">
                          <a:solidFill>
                            <a:schemeClr val="tx2"/>
                          </a:solidFill>
                        </a:rPr>
                        <a:t> position 2 (between Screed and PUR)</a:t>
                      </a:r>
                      <a:endParaRPr lang="en-GB" sz="1400" b="0" dirty="0">
                        <a:solidFill>
                          <a:schemeClr val="tx2"/>
                        </a:solidFill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88850"/>
              </p:ext>
            </p:extLst>
          </p:nvPr>
        </p:nvGraphicFramePr>
        <p:xfrm>
          <a:off x="2498745" y="3158063"/>
          <a:ext cx="4762122" cy="230058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0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3682">
                <a:tc>
                  <a:txBody>
                    <a:bodyPr/>
                    <a:lstStyle/>
                    <a:p>
                      <a:pPr lvl="1" algn="l">
                        <a:defRPr/>
                      </a:pPr>
                      <a:endParaRPr lang="en-US" altLang="nl-BE" sz="1600" baseline="30000" dirty="0" smtClean="0">
                        <a:solidFill>
                          <a:schemeClr val="tx2"/>
                        </a:solidFill>
                        <a:latin typeface="+mn-lt"/>
                        <a:cs typeface="Arial" charset="0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λ</a:t>
                      </a: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 (W/</a:t>
                      </a:r>
                      <a:r>
                        <a:rPr lang="en-US" altLang="nl-BE" sz="1600" dirty="0" err="1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mK</a:t>
                      </a: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) 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c (J/</a:t>
                      </a:r>
                      <a:r>
                        <a:rPr lang="en-US" altLang="nl-BE" sz="1600" dirty="0" err="1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kgK</a:t>
                      </a: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)</a:t>
                      </a:r>
                      <a:r>
                        <a:rPr lang="el-GR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ρ</a:t>
                      </a: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 (kg/m</a:t>
                      </a:r>
                      <a:r>
                        <a:rPr lang="en-US" altLang="nl-BE" sz="1600" baseline="300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3</a:t>
                      </a:r>
                      <a:r>
                        <a:rPr lang="en-US" altLang="nl-BE" sz="1600" baseline="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)</a:t>
                      </a: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Tile</a:t>
                      </a:r>
                      <a:endParaRPr lang="en-US" altLang="nl-BE" sz="16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1.4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dirty="0" smtClean="0">
                          <a:solidFill>
                            <a:schemeClr val="tx2"/>
                          </a:solidFill>
                          <a:latin typeface="+mn-lt"/>
                          <a:cs typeface="Arial" charset="0"/>
                        </a:rPr>
                        <a:t>2100</a:t>
                      </a:r>
                      <a:endParaRPr lang="en-US" altLang="nl-BE" sz="1600" baseline="30000" dirty="0" smtClean="0">
                        <a:solidFill>
                          <a:schemeClr val="tx2"/>
                        </a:solidFill>
                        <a:latin typeface="+mn-lt"/>
                        <a:cs typeface="Arial" charset="0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849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Screed</a:t>
                      </a:r>
                      <a:endParaRPr lang="en-US" altLang="nl-BE" sz="16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0.6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860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1100</a:t>
                      </a:r>
                      <a:endParaRPr lang="en-US" altLang="nl-BE" sz="16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645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Concrete</a:t>
                      </a:r>
                      <a:endParaRPr lang="en-US" altLang="nl-BE" sz="16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1.7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2400</a:t>
                      </a:r>
                      <a:endParaRPr lang="en-US" altLang="nl-BE" sz="16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48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Plaster</a:t>
                      </a:r>
                      <a:endParaRPr lang="en-US" altLang="nl-BE" sz="16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0.6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975</a:t>
                      </a:r>
                      <a:endParaRPr lang="en-US" altLang="nl-BE" sz="16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54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Brick</a:t>
                      </a:r>
                      <a:endParaRPr lang="en-US" altLang="nl-BE" sz="16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1.1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1850</a:t>
                      </a:r>
                      <a:endParaRPr lang="en-US" altLang="nl-BE" sz="16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08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685800" rtl="0" eaLnBrk="1" latinLnBrk="0" hangingPunct="1">
                        <a:defRPr/>
                      </a:pPr>
                      <a:r>
                        <a:rPr lang="en-US" altLang="nl-BE" sz="16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Mineral wool</a:t>
                      </a:r>
                      <a:endParaRPr lang="en-US" altLang="nl-BE" sz="1600" b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0.036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chemeClr val="tx2"/>
                          </a:solidFill>
                          <a:latin typeface="+mn-lt"/>
                        </a:rPr>
                        <a:t>840</a:t>
                      </a:r>
                      <a:endParaRPr lang="en-GB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nl-BE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Arial" charset="0"/>
                        </a:rPr>
                        <a:t>110</a:t>
                      </a:r>
                      <a:endParaRPr lang="en-US" altLang="nl-BE" sz="16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41147" marR="41147" marT="41155" marB="411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5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9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028700" y="728662"/>
            <a:ext cx="7896936" cy="5917797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Infiltration</a:t>
            </a:r>
            <a:r>
              <a:rPr lang="en-US" altLang="nl-BE" sz="2160" dirty="0">
                <a:latin typeface="Arial" charset="0"/>
                <a:cs typeface="Arial" charset="0"/>
              </a:rPr>
              <a:t>: </a:t>
            </a:r>
            <a:r>
              <a:rPr lang="en-US" altLang="nl-BE" sz="2160" dirty="0" smtClean="0">
                <a:latin typeface="Arial" charset="0"/>
                <a:cs typeface="Arial" charset="0"/>
              </a:rPr>
              <a:t>n</a:t>
            </a:r>
            <a:r>
              <a:rPr lang="en-US" altLang="nl-BE" sz="2160" baseline="-25000" dirty="0" smtClean="0">
                <a:latin typeface="Arial" charset="0"/>
                <a:cs typeface="Arial" charset="0"/>
              </a:rPr>
              <a:t>50</a:t>
            </a:r>
            <a:r>
              <a:rPr lang="en-US" altLang="nl-BE" sz="2160" dirty="0" smtClean="0">
                <a:latin typeface="Arial" charset="0"/>
                <a:cs typeface="Arial" charset="0"/>
              </a:rPr>
              <a:t>=0.6 ACH</a:t>
            </a:r>
          </a:p>
          <a:p>
            <a:pPr>
              <a:lnSpc>
                <a:spcPct val="150000"/>
              </a:lnSpc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Ventilation: 36 m</a:t>
            </a:r>
            <a:r>
              <a:rPr lang="en-US" altLang="nl-BE" sz="2160" baseline="30000" dirty="0" smtClean="0">
                <a:latin typeface="Arial" charset="0"/>
                <a:cs typeface="Arial" charset="0"/>
              </a:rPr>
              <a:t>3</a:t>
            </a:r>
            <a:r>
              <a:rPr lang="en-US" altLang="nl-BE" sz="2160" dirty="0" smtClean="0">
                <a:latin typeface="Arial" charset="0"/>
                <a:cs typeface="Arial" charset="0"/>
              </a:rPr>
              <a:t>/h per zone, recuperation efficiency 65%</a:t>
            </a:r>
          </a:p>
          <a:p>
            <a:pPr>
              <a:lnSpc>
                <a:spcPct val="150000"/>
              </a:lnSpc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Heating system: ideal heating via radiators or floor heating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Occupancy: 7am-5pm </a:t>
            </a:r>
          </a:p>
          <a:p>
            <a:pPr lvl="1"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Set point: 21</a:t>
            </a:r>
            <a:r>
              <a:rPr lang="en-US" altLang="nl-BE" sz="2160" baseline="30000" dirty="0" smtClean="0">
                <a:latin typeface="Arial" charset="0"/>
                <a:cs typeface="Arial" charset="0"/>
              </a:rPr>
              <a:t>o</a:t>
            </a:r>
            <a:r>
              <a:rPr lang="en-US" altLang="nl-BE" sz="2160" dirty="0" smtClean="0">
                <a:latin typeface="Arial" charset="0"/>
                <a:cs typeface="Arial" charset="0"/>
              </a:rPr>
              <a:t>C when occupied, 15 </a:t>
            </a:r>
            <a:r>
              <a:rPr lang="en-US" altLang="nl-BE" sz="2160" baseline="30000" dirty="0" err="1" smtClean="0">
                <a:latin typeface="Arial" charset="0"/>
                <a:cs typeface="Arial" charset="0"/>
              </a:rPr>
              <a:t>o</a:t>
            </a:r>
            <a:r>
              <a:rPr lang="en-US" altLang="nl-BE" sz="2160" dirty="0" err="1" smtClean="0">
                <a:latin typeface="Arial" charset="0"/>
                <a:cs typeface="Arial" charset="0"/>
              </a:rPr>
              <a:t>C</a:t>
            </a:r>
            <a:r>
              <a:rPr lang="en-US" altLang="nl-BE" sz="2160" dirty="0" smtClean="0">
                <a:latin typeface="Arial" charset="0"/>
                <a:cs typeface="Arial" charset="0"/>
              </a:rPr>
              <a:t> otherwise</a:t>
            </a:r>
          </a:p>
          <a:p>
            <a:pPr lvl="1">
              <a:defRPr/>
            </a:pPr>
            <a:r>
              <a:rPr lang="en-US" altLang="nl-BE" sz="2160" dirty="0" smtClean="0">
                <a:latin typeface="Arial" charset="0"/>
                <a:cs typeface="Arial" charset="0"/>
              </a:rPr>
              <a:t>Heat gains: 20 W/m</a:t>
            </a:r>
            <a:r>
              <a:rPr lang="en-US" altLang="nl-BE" sz="2160" baseline="30000" dirty="0" smtClean="0">
                <a:latin typeface="Arial" charset="0"/>
                <a:cs typeface="Arial" charset="0"/>
              </a:rPr>
              <a:t>2 </a:t>
            </a:r>
            <a:r>
              <a:rPr lang="en-US" altLang="nl-BE" sz="2160" dirty="0" smtClean="0">
                <a:latin typeface="Arial" charset="0"/>
                <a:cs typeface="Arial" charset="0"/>
              </a:rPr>
              <a:t>when occupied, 2 </a:t>
            </a:r>
            <a:r>
              <a:rPr lang="en-US" altLang="nl-BE" sz="2160" dirty="0">
                <a:latin typeface="Arial" charset="0"/>
                <a:cs typeface="Arial" charset="0"/>
              </a:rPr>
              <a:t>W/m</a:t>
            </a:r>
            <a:r>
              <a:rPr lang="en-US" altLang="nl-BE" sz="2160" baseline="30000" dirty="0">
                <a:latin typeface="Arial" charset="0"/>
                <a:cs typeface="Arial" charset="0"/>
              </a:rPr>
              <a:t>2 </a:t>
            </a:r>
            <a:r>
              <a:rPr lang="en-US" altLang="nl-BE" sz="2160" dirty="0" smtClean="0">
                <a:latin typeface="Arial" charset="0"/>
                <a:cs typeface="Arial" charset="0"/>
              </a:rPr>
              <a:t>otherwise</a:t>
            </a:r>
            <a:endParaRPr lang="en-US" altLang="nl-BE" sz="2160" baseline="30000" dirty="0" smtClean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altLang="nl-BE" sz="216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1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356</TotalTime>
  <Words>517</Words>
  <Application>Microsoft Office PowerPoint</Application>
  <PresentationFormat>On-screen Show (4:3)</PresentationFormat>
  <Paragraphs>147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Times New Roman</vt:lpstr>
      <vt:lpstr>Crop</vt:lpstr>
      <vt:lpstr>IDEAS | Buildings </vt:lpstr>
      <vt:lpstr>PowerPoint Presentation</vt:lpstr>
      <vt:lpstr>PowerPoint Presentation</vt:lpstr>
      <vt:lpstr>PowerPoint Presentation</vt:lpstr>
      <vt:lpstr>PowerPoint Presentation</vt:lpstr>
      <vt:lpstr>IDEAS | example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</dc:creator>
  <cp:lastModifiedBy>Christina</cp:lastModifiedBy>
  <cp:revision>36</cp:revision>
  <dcterms:created xsi:type="dcterms:W3CDTF">2016-10-12T13:53:30Z</dcterms:created>
  <dcterms:modified xsi:type="dcterms:W3CDTF">2016-10-13T10:04:05Z</dcterms:modified>
</cp:coreProperties>
</file>