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66" r:id="rId2"/>
    <p:sldId id="258" r:id="rId3"/>
    <p:sldId id="262" r:id="rId4"/>
    <p:sldId id="261" r:id="rId5"/>
    <p:sldId id="260" r:id="rId6"/>
    <p:sldId id="259" r:id="rId7"/>
    <p:sldId id="257" r:id="rId8"/>
    <p:sldId id="256" r:id="rId9"/>
    <p:sldId id="264" r:id="rId10"/>
    <p:sldId id="263" r:id="rId11"/>
    <p:sldId id="265" r:id="rId12"/>
    <p:sldId id="267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8F8"/>
    <a:srgbClr val="00D4D6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36" autoAdjust="0"/>
    <p:restoredTop sz="97155"/>
  </p:normalViewPr>
  <p:slideViewPr>
    <p:cSldViewPr snapToGrid="0" snapToObjects="1">
      <p:cViewPr>
        <p:scale>
          <a:sx n="75" d="100"/>
          <a:sy n="75" d="100"/>
        </p:scale>
        <p:origin x="49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4F200-E63E-3A40-B172-91B182F0D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FF6C7B-B126-5440-BE2B-4B3A6BD1F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8F746A-A6DD-6048-B4DC-229D2071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A6CC-BF3D-BC40-BB16-98EEFFD06281}" type="datetimeFigureOut">
              <a:rPr kumimoji="1" lang="ko-Kore-KR" altLang="en-US" smtClean="0"/>
              <a:t>03/23/2022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BD034-8679-474B-A704-A0EEBE33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63066-2511-2840-BA39-E637CCF5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4D53-7C28-8042-8AED-2B87B70701E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161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52164-1B1B-5944-AD00-F2E14015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BB173E-EFE7-CD4C-82B4-803CEBAD6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27198-9EEC-424B-B2F8-F412530C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A6CC-BF3D-BC40-BB16-98EEFFD06281}" type="datetimeFigureOut">
              <a:rPr kumimoji="1" lang="ko-Kore-KR" altLang="en-US" smtClean="0"/>
              <a:t>03/23/2022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B5F462-EFC6-7248-A59E-0E81B138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A231FA-D983-5F4A-8813-55358ABC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4D53-7C28-8042-8AED-2B87B70701E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13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E3DA99-7A1A-3644-922A-8C618698F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E686CD-2577-5D4F-B976-F923A685B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73263-C736-3648-96AF-D291664D0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A6CC-BF3D-BC40-BB16-98EEFFD06281}" type="datetimeFigureOut">
              <a:rPr kumimoji="1" lang="ko-Kore-KR" altLang="en-US" smtClean="0"/>
              <a:t>03/23/2022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230A2-BDFB-DB46-B088-D445A184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3D3ACC-AE71-3F4D-B587-8A3966E6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4D53-7C28-8042-8AED-2B87B70701E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607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F0C76-C4D2-6540-A6A1-BC1451C0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61748-233F-0547-8590-60A9BC232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589CDA-4B4C-A04B-AED4-9C8C0F45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A6CC-BF3D-BC40-BB16-98EEFFD06281}" type="datetimeFigureOut">
              <a:rPr kumimoji="1" lang="ko-Kore-KR" altLang="en-US" smtClean="0"/>
              <a:t>03/23/2022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D2182-2613-3C4D-8F7C-AA0491B1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D3D134-5E97-AB47-B1DA-DA4436DB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4D53-7C28-8042-8AED-2B87B70701E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658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701BD-1C63-1841-9888-17FA4F36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4B0BC-3D57-BC4D-98EB-81D818F85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2971FE-3385-5042-9CCC-C409A120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A6CC-BF3D-BC40-BB16-98EEFFD06281}" type="datetimeFigureOut">
              <a:rPr kumimoji="1" lang="ko-Kore-KR" altLang="en-US" smtClean="0"/>
              <a:t>03/23/2022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AE56E2-F5C9-C043-BE88-A896175C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64C82D-C4D5-764E-B248-5513EC27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4D53-7C28-8042-8AED-2B87B70701E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243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3E98F-BE54-5D4A-A160-1C55AE5F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C6776-C011-A84E-85D6-50860413A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3AFACA-F62E-B24A-8FE3-94B7A607D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87F514-67D7-A543-9B83-A6C59A7CC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A6CC-BF3D-BC40-BB16-98EEFFD06281}" type="datetimeFigureOut">
              <a:rPr kumimoji="1" lang="ko-Kore-KR" altLang="en-US" smtClean="0"/>
              <a:t>03/23/2022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5E753-2F0A-4F4B-89BE-72AB8F19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2EBD99-87EC-474D-9C7B-9DA16042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4D53-7C28-8042-8AED-2B87B70701E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302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0DF2F-F0D8-7645-92EE-6A9A42613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5435D2-9E22-424B-8AB1-82CA9D1B8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4BE36B-364C-C74F-85BE-000C6B6A5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618614-BA44-A84C-9CD6-3141AC3AF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85A0CC-FAF0-C749-A870-5463A28B3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B76184-13BD-C34E-9851-FEABC608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A6CC-BF3D-BC40-BB16-98EEFFD06281}" type="datetimeFigureOut">
              <a:rPr kumimoji="1" lang="ko-Kore-KR" altLang="en-US" smtClean="0"/>
              <a:t>03/23/2022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CDF07B-05B9-3C43-9847-9989605D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62427C-6603-0842-9DC7-6122F545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4D53-7C28-8042-8AED-2B87B70701E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050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714B3-72C6-A249-B7B3-2EB9FC2C2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F2DB0B-C809-4349-8157-3D9D4D79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A6CC-BF3D-BC40-BB16-98EEFFD06281}" type="datetimeFigureOut">
              <a:rPr kumimoji="1" lang="ko-Kore-KR" altLang="en-US" smtClean="0"/>
              <a:t>03/23/2022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D7B550-C771-6A43-8364-0474BF9C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EE75B5-54F7-B349-A7D6-91C116C3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4D53-7C28-8042-8AED-2B87B70701E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994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89BFF8-4FFB-8540-AB5F-D86607CE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A6CC-BF3D-BC40-BB16-98EEFFD06281}" type="datetimeFigureOut">
              <a:rPr kumimoji="1" lang="ko-Kore-KR" altLang="en-US" smtClean="0"/>
              <a:t>03/23/2022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15C7E8-C55B-7147-ABEB-08DF57AE1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17EC18-A1C1-C048-ACC2-31DD0ED8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4D53-7C28-8042-8AED-2B87B70701E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841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C9BC1-97A8-FD48-AAC8-BA9FCE72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7EDEF-A97F-464E-8865-5A8090B75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F00815-7C39-1F47-8F97-784F985FA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58A24-4007-4E4A-B127-83C4CD72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A6CC-BF3D-BC40-BB16-98EEFFD06281}" type="datetimeFigureOut">
              <a:rPr kumimoji="1" lang="ko-Kore-KR" altLang="en-US" smtClean="0"/>
              <a:t>03/23/2022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D4C5A6-D629-0448-97A7-03156F781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53F7BD-84C7-C445-842B-D6B0E7DB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4D53-7C28-8042-8AED-2B87B70701E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314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95E46-C017-BB4C-8DDC-F19B740A3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D3F85F-1190-3D4F-8FE4-8F012CF6C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E973C5-D244-754E-97ED-AD1E12F5C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A5AC86-F07C-0E41-A946-42D6F143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A6CC-BF3D-BC40-BB16-98EEFFD06281}" type="datetimeFigureOut">
              <a:rPr kumimoji="1" lang="ko-Kore-KR" altLang="en-US" smtClean="0"/>
              <a:t>03/23/2022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696299-326C-AA43-9F33-E7C7113D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F1F0B0-BF9D-3548-8215-5B2CE6AB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4D53-7C28-8042-8AED-2B87B70701E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76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28DE5D-4CA5-A041-93F3-8C18026C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AB0705-E3B7-6E41-B09A-BE3F10BD4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3AE1C8-41C8-2644-848B-054E61E53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3A6CC-BF3D-BC40-BB16-98EEFFD06281}" type="datetimeFigureOut">
              <a:rPr kumimoji="1" lang="ko-Kore-KR" altLang="en-US" smtClean="0"/>
              <a:t>03/23/2022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B4F91D-8588-5F4E-9BD7-4F3B6A37B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523F4D-9C9D-0C4A-858F-63CBCF0BA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44D53-7C28-8042-8AED-2B87B70701E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221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8BA8E8E-089A-264E-8673-F48A3C804911}"/>
              </a:ext>
            </a:extLst>
          </p:cNvPr>
          <p:cNvGrpSpPr/>
          <p:nvPr/>
        </p:nvGrpSpPr>
        <p:grpSpPr>
          <a:xfrm>
            <a:off x="3963781" y="2564415"/>
            <a:ext cx="4264436" cy="1649866"/>
            <a:chOff x="4717695" y="2785483"/>
            <a:chExt cx="2756610" cy="89355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A497975-C455-984A-AA3B-7C9B92F21696}"/>
                </a:ext>
              </a:extLst>
            </p:cNvPr>
            <p:cNvSpPr txBox="1"/>
            <p:nvPr/>
          </p:nvSpPr>
          <p:spPr>
            <a:xfrm>
              <a:off x="4717695" y="3429000"/>
              <a:ext cx="2756610" cy="250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4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코딩 교육계의 </a:t>
              </a:r>
              <a:r>
                <a:rPr kumimoji="1" lang="en-US" altLang="ko-KR" sz="2400" b="1" dirty="0">
                  <a:solidFill>
                    <a:srgbClr val="00AFEF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“</a:t>
              </a:r>
              <a:r>
                <a:rPr kumimoji="1" lang="ko-KR" altLang="en-US" sz="2400" b="1" dirty="0">
                  <a:solidFill>
                    <a:srgbClr val="00AFEF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구름</a:t>
              </a:r>
              <a:r>
                <a:rPr kumimoji="1" lang="en-US" altLang="ko-KR" sz="2400" b="1" dirty="0">
                  <a:solidFill>
                    <a:srgbClr val="00AFEF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”</a:t>
              </a:r>
              <a:r>
                <a:rPr kumimoji="1" lang="ko-KR" altLang="en-US" sz="2400" b="1" dirty="0">
                  <a:solidFill>
                    <a:srgbClr val="00AFEF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 </a:t>
              </a:r>
              <a:r>
                <a:rPr kumimoji="1" lang="en-US" altLang="ko-KR" sz="2400" b="1" dirty="0"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Code</a:t>
              </a:r>
              <a:r>
                <a:rPr kumimoji="1" lang="ko-KR" altLang="en-US" sz="2400" b="1" dirty="0"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 </a:t>
              </a:r>
              <a:r>
                <a:rPr kumimoji="1" lang="en-US" altLang="ko-KR" sz="2400" b="1" dirty="0"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Hub</a:t>
              </a:r>
              <a:endParaRPr kumimoji="1" lang="ko-Kore-KR" altLang="en-US" sz="2400" b="1" dirty="0"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330F1B2-93AE-1D4B-87EA-16C57D31F5F5}"/>
                </a:ext>
              </a:extLst>
            </p:cNvPr>
            <p:cNvSpPr txBox="1"/>
            <p:nvPr/>
          </p:nvSpPr>
          <p:spPr>
            <a:xfrm>
              <a:off x="5704727" y="2785483"/>
              <a:ext cx="782546" cy="416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4400" b="1" dirty="0" err="1">
                  <a:solidFill>
                    <a:srgbClr val="00AFEF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코헙</a:t>
              </a:r>
              <a:endParaRPr kumimoji="1" lang="ko-Kore-KR" altLang="en-US" sz="4400" b="1" dirty="0">
                <a:solidFill>
                  <a:srgbClr val="00AFEF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11B4D29-BC5B-A249-90D6-214DF54D29E6}"/>
              </a:ext>
            </a:extLst>
          </p:cNvPr>
          <p:cNvSpPr txBox="1"/>
          <p:nvPr/>
        </p:nvSpPr>
        <p:spPr>
          <a:xfrm>
            <a:off x="3132688" y="6109535"/>
            <a:ext cx="5926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소프트웨어 </a:t>
            </a:r>
            <a:r>
              <a:rPr kumimoji="1" lang="ko-KR" altLang="en-US" sz="1600" b="1" dirty="0" err="1">
                <a:latin typeface="NanumSquare Bold" panose="020B0600000101010101" pitchFamily="34" charset="-127"/>
                <a:ea typeface="NanumSquare Bold" panose="020B0600000101010101" pitchFamily="34" charset="-127"/>
              </a:rPr>
              <a:t>공학개론</a:t>
            </a:r>
            <a:r>
              <a:rPr kumimoji="1" lang="ko-KR" altLang="en-US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kumimoji="1" lang="en-US" altLang="ko-KR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5</a:t>
            </a:r>
            <a:r>
              <a:rPr kumimoji="1" lang="ko-KR" altLang="en-US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조 </a:t>
            </a:r>
            <a:r>
              <a:rPr kumimoji="1"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김영현 김진성 </a:t>
            </a:r>
            <a:r>
              <a:rPr kumimoji="1" lang="ko-KR" altLang="en-US" sz="16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안주현</a:t>
            </a:r>
            <a:r>
              <a:rPr kumimoji="1"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 이규민 이동현 정지연</a:t>
            </a:r>
            <a:endParaRPr kumimoji="1" lang="en-US" altLang="ko-KR" sz="16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810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0351B11A-17B9-C146-B727-A9F015A9CEA2}"/>
              </a:ext>
            </a:extLst>
          </p:cNvPr>
          <p:cNvGrpSpPr/>
          <p:nvPr/>
        </p:nvGrpSpPr>
        <p:grpSpPr>
          <a:xfrm>
            <a:off x="406256" y="406072"/>
            <a:ext cx="2395207" cy="5180512"/>
            <a:chOff x="436074" y="435889"/>
            <a:chExt cx="2395207" cy="518051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AC1DD2B-A8DD-5D4F-8663-679B3E0DDE4A}"/>
                </a:ext>
              </a:extLst>
            </p:cNvPr>
            <p:cNvGrpSpPr/>
            <p:nvPr/>
          </p:nvGrpSpPr>
          <p:grpSpPr>
            <a:xfrm>
              <a:off x="436074" y="1241598"/>
              <a:ext cx="1374094" cy="4374803"/>
              <a:chOff x="406257" y="848763"/>
              <a:chExt cx="1374094" cy="437480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F35F57-2A7F-9E4B-A2BC-DB6E807E5239}"/>
                  </a:ext>
                </a:extLst>
              </p:cNvPr>
              <p:cNvSpPr txBox="1"/>
              <p:nvPr/>
            </p:nvSpPr>
            <p:spPr>
              <a:xfrm>
                <a:off x="406739" y="848763"/>
                <a:ext cx="13154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000" b="1" dirty="0"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Contents</a:t>
                </a:r>
                <a:endParaRPr kumimoji="1" lang="ko-Kore-KR" alt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8B85F574-1ACF-B248-B115-B6F8AB889EEC}"/>
                  </a:ext>
                </a:extLst>
              </p:cNvPr>
              <p:cNvGrpSpPr/>
              <p:nvPr/>
            </p:nvGrpSpPr>
            <p:grpSpPr>
              <a:xfrm>
                <a:off x="406257" y="1308225"/>
                <a:ext cx="1374094" cy="3915341"/>
                <a:chOff x="406257" y="1308225"/>
                <a:chExt cx="1374094" cy="3915341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E74392E-4C76-7148-ADA3-30F293B00028}"/>
                    </a:ext>
                  </a:extLst>
                </p:cNvPr>
                <p:cNvSpPr txBox="1"/>
                <p:nvPr/>
              </p:nvSpPr>
              <p:spPr>
                <a:xfrm>
                  <a:off x="406257" y="2200778"/>
                  <a:ext cx="12105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sz="1400" b="1" dirty="0">
                      <a:latin typeface="NanumSquare Bold" panose="020B0600000101010101" pitchFamily="34" charset="-127"/>
                      <a:ea typeface="NanumSquare Bold" panose="020B0600000101010101" pitchFamily="34" charset="-127"/>
                    </a:rPr>
                    <a:t>아이디어</a:t>
                  </a:r>
                  <a:r>
                    <a:rPr kumimoji="1" lang="ko-KR" altLang="en-US" sz="1400" b="1" dirty="0">
                      <a:latin typeface="NanumSquare Bold" panose="020B0600000101010101" pitchFamily="34" charset="-127"/>
                      <a:ea typeface="NanumSquare Bold" panose="020B0600000101010101" pitchFamily="34" charset="-127"/>
                    </a:rPr>
                    <a:t> 소개</a:t>
                  </a:r>
                  <a:endParaRPr kumimoji="1" lang="ko-Kore-KR" altLang="en-US" sz="1400" b="1" dirty="0">
                    <a:latin typeface="NanumSquare Bold" panose="020B0600000101010101" pitchFamily="34" charset="-127"/>
                    <a:ea typeface="NanumSquare Bold" panose="020B0600000101010101" pitchFamily="34" charset="-127"/>
                  </a:endParaRPr>
                </a:p>
              </p:txBody>
            </p:sp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01E0D19D-CCC4-A944-8829-BA42492E171C}"/>
                    </a:ext>
                  </a:extLst>
                </p:cNvPr>
                <p:cNvGrpSpPr/>
                <p:nvPr/>
              </p:nvGrpSpPr>
              <p:grpSpPr>
                <a:xfrm>
                  <a:off x="406257" y="2565705"/>
                  <a:ext cx="1374094" cy="861775"/>
                  <a:chOff x="406257" y="2565705"/>
                  <a:chExt cx="1374094" cy="861775"/>
                </a:xfrm>
              </p:grpSpPr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518A02C-6A02-D54E-BFDE-66C2B7A79163}"/>
                      </a:ext>
                    </a:extLst>
                  </p:cNvPr>
                  <p:cNvSpPr txBox="1"/>
                  <p:nvPr/>
                </p:nvSpPr>
                <p:spPr>
                  <a:xfrm>
                    <a:off x="406257" y="2565705"/>
                    <a:ext cx="137409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아이디어</a:t>
                    </a:r>
                    <a:r>
                      <a:rPr kumimoji="1" lang="ko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 구체화</a:t>
                    </a:r>
                    <a:endParaRPr kumimoji="1" lang="ko-Kore-KR" altLang="en-US" sz="1400" b="1" dirty="0">
                      <a:latin typeface="NanumSquare Bold" panose="020B0600000101010101" pitchFamily="34" charset="-127"/>
                      <a:ea typeface="NanumSquare Bold" panose="020B0600000101010101" pitchFamily="34" charset="-127"/>
                    </a:endParaRP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3C781125-EF3B-C349-B7D1-AD135E8529D8}"/>
                      </a:ext>
                    </a:extLst>
                  </p:cNvPr>
                  <p:cNvSpPr txBox="1"/>
                  <p:nvPr/>
                </p:nvSpPr>
                <p:spPr>
                  <a:xfrm>
                    <a:off x="616412" y="2873482"/>
                    <a:ext cx="58862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ko-KR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UX/UI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A3D6685-9BFE-D543-885B-9FAD39CFD1AD}"/>
                      </a:ext>
                    </a:extLst>
                  </p:cNvPr>
                  <p:cNvSpPr txBox="1"/>
                  <p:nvPr/>
                </p:nvSpPr>
                <p:spPr>
                  <a:xfrm>
                    <a:off x="616411" y="3150481"/>
                    <a:ext cx="92044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기술적 측면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</p:grp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84F3641F-6C2C-934F-B1EE-2588F2FCE2F6}"/>
                    </a:ext>
                  </a:extLst>
                </p:cNvPr>
                <p:cNvGrpSpPr/>
                <p:nvPr/>
              </p:nvGrpSpPr>
              <p:grpSpPr>
                <a:xfrm>
                  <a:off x="408215" y="1308225"/>
                  <a:ext cx="952665" cy="861775"/>
                  <a:chOff x="408215" y="1308225"/>
                  <a:chExt cx="952665" cy="861775"/>
                </a:xfrm>
              </p:grpSpPr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886C9B07-4EB7-334E-9DE6-58C5E26CA58F}"/>
                      </a:ext>
                    </a:extLst>
                  </p:cNvPr>
                  <p:cNvSpPr txBox="1"/>
                  <p:nvPr/>
                </p:nvSpPr>
                <p:spPr>
                  <a:xfrm>
                    <a:off x="408215" y="1308225"/>
                    <a:ext cx="5116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개요</a:t>
                    </a:r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FAA56AFC-37DA-B540-AF34-8B4C94558890}"/>
                      </a:ext>
                    </a:extLst>
                  </p:cNvPr>
                  <p:cNvSpPr txBox="1"/>
                  <p:nvPr/>
                </p:nvSpPr>
                <p:spPr>
                  <a:xfrm>
                    <a:off x="618369" y="1616002"/>
                    <a:ext cx="74251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시장현황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439B27E-1DD4-7246-86A4-1A092D7F691C}"/>
                      </a:ext>
                    </a:extLst>
                  </p:cNvPr>
                  <p:cNvSpPr txBox="1"/>
                  <p:nvPr/>
                </p:nvSpPr>
                <p:spPr>
                  <a:xfrm>
                    <a:off x="618369" y="1893001"/>
                    <a:ext cx="60305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문제점</a:t>
                    </a: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5FB88670-2E58-1D41-9C8D-802E5B099D74}"/>
                    </a:ext>
                  </a:extLst>
                </p:cNvPr>
                <p:cNvGrpSpPr/>
                <p:nvPr/>
              </p:nvGrpSpPr>
              <p:grpSpPr>
                <a:xfrm>
                  <a:off x="406739" y="3458258"/>
                  <a:ext cx="1269579" cy="867265"/>
                  <a:chOff x="406739" y="3458258"/>
                  <a:chExt cx="1269579" cy="867265"/>
                </a:xfrm>
              </p:grpSpPr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D89BE865-F373-8A41-AA51-09571A841D76}"/>
                      </a:ext>
                    </a:extLst>
                  </p:cNvPr>
                  <p:cNvSpPr txBox="1"/>
                  <p:nvPr/>
                </p:nvSpPr>
                <p:spPr>
                  <a:xfrm>
                    <a:off x="406739" y="3458258"/>
                    <a:ext cx="8835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실행</a:t>
                    </a:r>
                    <a:r>
                      <a:rPr kumimoji="1" lang="ko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 </a:t>
                    </a:r>
                    <a:r>
                      <a:rPr kumimoji="1" lang="ko-Kore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계획</a:t>
                    </a: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BD1E57-4E4E-F148-AEB7-AA1882AEE484}"/>
                      </a:ext>
                    </a:extLst>
                  </p:cNvPr>
                  <p:cNvSpPr txBox="1"/>
                  <p:nvPr/>
                </p:nvSpPr>
                <p:spPr>
                  <a:xfrm>
                    <a:off x="616412" y="3771525"/>
                    <a:ext cx="105990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개발 프로세스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2F7941C-5685-B44F-B155-D26C156FDBFF}"/>
                      </a:ext>
                    </a:extLst>
                  </p:cNvPr>
                  <p:cNvSpPr txBox="1"/>
                  <p:nvPr/>
                </p:nvSpPr>
                <p:spPr>
                  <a:xfrm>
                    <a:off x="616411" y="4048524"/>
                    <a:ext cx="92044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테스트 플랜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</p:grp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19D75556-15F7-0C4A-A4D0-61DD55782BC5}"/>
                    </a:ext>
                  </a:extLst>
                </p:cNvPr>
                <p:cNvGrpSpPr/>
                <p:nvPr/>
              </p:nvGrpSpPr>
              <p:grpSpPr>
                <a:xfrm>
                  <a:off x="406739" y="4356301"/>
                  <a:ext cx="959227" cy="867265"/>
                  <a:chOff x="406739" y="4356301"/>
                  <a:chExt cx="959227" cy="867265"/>
                </a:xfrm>
              </p:grpSpPr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297F09F-0CFB-664C-B874-9D7A16F64A42}"/>
                      </a:ext>
                    </a:extLst>
                  </p:cNvPr>
                  <p:cNvSpPr txBox="1"/>
                  <p:nvPr/>
                </p:nvSpPr>
                <p:spPr>
                  <a:xfrm>
                    <a:off x="406739" y="4356301"/>
                    <a:ext cx="8835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최종 목표</a:t>
                    </a:r>
                    <a:endParaRPr kumimoji="1" lang="ko-Kore-KR" altLang="en-US" sz="1400" b="1" dirty="0">
                      <a:latin typeface="NanumSquare Bold" panose="020B0600000101010101" pitchFamily="34" charset="-127"/>
                      <a:ea typeface="NanumSquare Bold" panose="020B0600000101010101" pitchFamily="34" charset="-127"/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C55C1817-C59C-3940-A118-4E05F592D242}"/>
                      </a:ext>
                    </a:extLst>
                  </p:cNvPr>
                  <p:cNvSpPr txBox="1"/>
                  <p:nvPr/>
                </p:nvSpPr>
                <p:spPr>
                  <a:xfrm>
                    <a:off x="584983" y="4669568"/>
                    <a:ext cx="78098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평가 기준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418B4EE-7997-0344-9DBA-4942E65BD0B6}"/>
                      </a:ext>
                    </a:extLst>
                  </p:cNvPr>
                  <p:cNvSpPr txBox="1"/>
                  <p:nvPr/>
                </p:nvSpPr>
                <p:spPr>
                  <a:xfrm>
                    <a:off x="584982" y="4946567"/>
                    <a:ext cx="74251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기대효과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</p:grp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96C7800-043C-DA47-BE00-8AB521AED52D}"/>
                </a:ext>
              </a:extLst>
            </p:cNvPr>
            <p:cNvSpPr txBox="1"/>
            <p:nvPr/>
          </p:nvSpPr>
          <p:spPr>
            <a:xfrm>
              <a:off x="436074" y="435889"/>
              <a:ext cx="23952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5-1.</a:t>
              </a:r>
              <a:r>
                <a:rPr kumimoji="1" lang="ko-KR" altLang="en-US" sz="28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 평가 기준</a:t>
              </a:r>
              <a:endParaRPr kumimoji="1" lang="ko-Kore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DA5CD0CF-4C9D-124C-BB90-1B40D35EEDE2}"/>
              </a:ext>
            </a:extLst>
          </p:cNvPr>
          <p:cNvSpPr txBox="1"/>
          <p:nvPr/>
        </p:nvSpPr>
        <p:spPr>
          <a:xfrm>
            <a:off x="2941030" y="1209756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1)</a:t>
            </a:r>
            <a:r>
              <a:rPr kumimoji="1" lang="ko-KR" altLang="en-US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구현 목표</a:t>
            </a:r>
            <a:endParaRPr kumimoji="1" lang="ko-Kore-KR" altLang="en-US" sz="16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D43DB0-9C6F-1A40-9313-47F5577FEAEC}"/>
              </a:ext>
            </a:extLst>
          </p:cNvPr>
          <p:cNvSpPr txBox="1"/>
          <p:nvPr/>
        </p:nvSpPr>
        <p:spPr>
          <a:xfrm>
            <a:off x="2941029" y="3744976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2)</a:t>
            </a:r>
            <a:r>
              <a:rPr kumimoji="1" lang="ko-KR" altLang="en-US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평가 기준</a:t>
            </a:r>
            <a:endParaRPr kumimoji="1" lang="ko-Kore-KR" altLang="en-US" sz="16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graphicFrame>
        <p:nvGraphicFramePr>
          <p:cNvPr id="61" name="표 5">
            <a:extLst>
              <a:ext uri="{FF2B5EF4-FFF2-40B4-BE49-F238E27FC236}">
                <a16:creationId xmlns:a16="http://schemas.microsoft.com/office/drawing/2014/main" id="{895FA4DE-AAF2-7044-B564-7A9A33D8A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99336"/>
              </p:ext>
            </p:extLst>
          </p:nvPr>
        </p:nvGraphicFramePr>
        <p:xfrm>
          <a:off x="3276374" y="4261904"/>
          <a:ext cx="81272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1742">
                  <a:extLst>
                    <a:ext uri="{9D8B030D-6E8A-4147-A177-3AD203B41FA5}">
                      <a16:colId xmlns:a16="http://schemas.microsoft.com/office/drawing/2014/main" val="1723387569"/>
                    </a:ext>
                  </a:extLst>
                </a:gridCol>
                <a:gridCol w="1925171">
                  <a:extLst>
                    <a:ext uri="{9D8B030D-6E8A-4147-A177-3AD203B41FA5}">
                      <a16:colId xmlns:a16="http://schemas.microsoft.com/office/drawing/2014/main" val="3624154269"/>
                    </a:ext>
                  </a:extLst>
                </a:gridCol>
                <a:gridCol w="1925171">
                  <a:extLst>
                    <a:ext uri="{9D8B030D-6E8A-4147-A177-3AD203B41FA5}">
                      <a16:colId xmlns:a16="http://schemas.microsoft.com/office/drawing/2014/main" val="1607705236"/>
                    </a:ext>
                  </a:extLst>
                </a:gridCol>
                <a:gridCol w="1925171">
                  <a:extLst>
                    <a:ext uri="{9D8B030D-6E8A-4147-A177-3AD203B41FA5}">
                      <a16:colId xmlns:a16="http://schemas.microsoft.com/office/drawing/2014/main" val="339843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i="0" dirty="0">
                        <a:solidFill>
                          <a:schemeClr val="tx1"/>
                        </a:solidFill>
                        <a:latin typeface="NanumSquare Bold" panose="020B0600000101010101" pitchFamily="34" charset="-127"/>
                        <a:ea typeface="NanumSquare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solidFill>
                            <a:schemeClr val="tx1"/>
                          </a:solidFill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A</a:t>
                      </a:r>
                      <a:endParaRPr lang="ko-KR" altLang="en-US" sz="1600" b="1" i="0" dirty="0">
                        <a:solidFill>
                          <a:schemeClr val="tx1"/>
                        </a:solidFill>
                        <a:latin typeface="NanumSquare Bold" panose="020B0600000101010101" pitchFamily="34" charset="-127"/>
                        <a:ea typeface="NanumSquare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solidFill>
                            <a:schemeClr val="tx1"/>
                          </a:solidFill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B</a:t>
                      </a:r>
                      <a:endParaRPr lang="ko-KR" altLang="en-US" sz="1600" b="1" i="0" dirty="0">
                        <a:solidFill>
                          <a:schemeClr val="tx1"/>
                        </a:solidFill>
                        <a:latin typeface="NanumSquare Bold" panose="020B0600000101010101" pitchFamily="34" charset="-127"/>
                        <a:ea typeface="NanumSquare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solidFill>
                            <a:schemeClr val="tx1"/>
                          </a:solidFill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C~F</a:t>
                      </a:r>
                      <a:endParaRPr lang="ko-KR" altLang="en-US" sz="1600" b="1" i="0" dirty="0">
                        <a:solidFill>
                          <a:schemeClr val="tx1"/>
                        </a:solidFill>
                        <a:latin typeface="NanumSquare Bold" panose="020B0600000101010101" pitchFamily="34" charset="-127"/>
                        <a:ea typeface="NanumSquare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60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UI page 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로딩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200ms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 이하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500ms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 이하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1000ms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 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95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 err="1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반응형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 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UI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모바일 웹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데스크 탑 웹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1080dp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만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3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 err="1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딥러닝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 결과 점수 도출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3000ms 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이하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7000ms 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이하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10000ms 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88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최종 테스트 만족도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(5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점 만점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)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4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점 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3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점 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3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점 이하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419848"/>
                  </a:ext>
                </a:extLst>
              </a:tr>
            </a:tbl>
          </a:graphicData>
        </a:graphic>
      </p:graphicFrame>
      <p:graphicFrame>
        <p:nvGraphicFramePr>
          <p:cNvPr id="63" name="표 4">
            <a:extLst>
              <a:ext uri="{FF2B5EF4-FFF2-40B4-BE49-F238E27FC236}">
                <a16:creationId xmlns:a16="http://schemas.microsoft.com/office/drawing/2014/main" id="{C170726F-5FF0-CB42-AA31-D35CABC89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794941"/>
              </p:ext>
            </p:extLst>
          </p:nvPr>
        </p:nvGraphicFramePr>
        <p:xfrm>
          <a:off x="3276374" y="1659299"/>
          <a:ext cx="709333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14">
                  <a:extLst>
                    <a:ext uri="{9D8B030D-6E8A-4147-A177-3AD203B41FA5}">
                      <a16:colId xmlns:a16="http://schemas.microsoft.com/office/drawing/2014/main" val="3706001075"/>
                    </a:ext>
                  </a:extLst>
                </a:gridCol>
                <a:gridCol w="3018176">
                  <a:extLst>
                    <a:ext uri="{9D8B030D-6E8A-4147-A177-3AD203B41FA5}">
                      <a16:colId xmlns:a16="http://schemas.microsoft.com/office/drawing/2014/main" val="3409294960"/>
                    </a:ext>
                  </a:extLst>
                </a:gridCol>
                <a:gridCol w="2923049">
                  <a:extLst>
                    <a:ext uri="{9D8B030D-6E8A-4147-A177-3AD203B41FA5}">
                      <a16:colId xmlns:a16="http://schemas.microsoft.com/office/drawing/2014/main" val="80055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i="0" dirty="0">
                          <a:solidFill>
                            <a:schemeClr val="tx1"/>
                          </a:solidFill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i="0" dirty="0">
                          <a:solidFill>
                            <a:schemeClr val="tx1"/>
                          </a:solidFill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웹 </a:t>
                      </a:r>
                      <a:r>
                        <a:rPr lang="en-US" altLang="ko-KR" sz="1400" b="1" i="0" dirty="0">
                          <a:solidFill>
                            <a:schemeClr val="tx1"/>
                          </a:solidFill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UI</a:t>
                      </a:r>
                      <a:r>
                        <a:rPr lang="ko-KR" altLang="en-US" sz="1400" b="1" i="0" dirty="0">
                          <a:solidFill>
                            <a:schemeClr val="tx1"/>
                          </a:solidFill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 및 기능</a:t>
                      </a:r>
                      <a:r>
                        <a:rPr lang="en-US" altLang="ko-KR" sz="1400" b="1" i="0" dirty="0">
                          <a:solidFill>
                            <a:schemeClr val="tx1"/>
                          </a:solidFill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 (Frontend)</a:t>
                      </a:r>
                      <a:endParaRPr lang="ko-Kore-KR" altLang="en-US" sz="1400" b="1" i="0" dirty="0">
                        <a:solidFill>
                          <a:schemeClr val="tx1"/>
                        </a:solidFill>
                        <a:latin typeface="NanumSquare Bold" panose="020B0600000101010101" pitchFamily="34" charset="-127"/>
                        <a:ea typeface="NanumSquare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i="0" dirty="0" err="1">
                          <a:solidFill>
                            <a:schemeClr val="tx1"/>
                          </a:solidFill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백엔드</a:t>
                      </a:r>
                      <a:r>
                        <a:rPr lang="ko-KR" altLang="en-US" sz="1400" b="1" i="0" dirty="0">
                          <a:solidFill>
                            <a:schemeClr val="tx1"/>
                          </a:solidFill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 </a:t>
                      </a:r>
                      <a:r>
                        <a:rPr lang="en-US" altLang="ko-KR" sz="1400" b="1" i="0" dirty="0">
                          <a:solidFill>
                            <a:schemeClr val="tx1"/>
                          </a:solidFill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(Backend)</a:t>
                      </a:r>
                      <a:endParaRPr lang="ko-Kore-KR" altLang="en-US" sz="1400" b="1" i="0" dirty="0">
                        <a:solidFill>
                          <a:schemeClr val="tx1"/>
                        </a:solidFill>
                        <a:latin typeface="NanumSquare Bold" panose="020B0600000101010101" pitchFamily="34" charset="-127"/>
                        <a:ea typeface="NanumSquare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94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Final</a:t>
                      </a:r>
                      <a:endParaRPr lang="ko-Kore-KR" altLang="en-US" sz="1400" b="0" i="0" dirty="0">
                        <a:solidFill>
                          <a:schemeClr val="tx1"/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IDE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 작업 구현</a:t>
                      </a:r>
                      <a:endParaRPr lang="ko-Kore-KR" altLang="en-US" sz="1400" b="0" i="0" dirty="0">
                        <a:solidFill>
                          <a:schemeClr val="tx1"/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dirty="0" err="1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딥러닝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 평가 결과 도출</a:t>
                      </a:r>
                      <a:endParaRPr lang="ko-Kore-KR" altLang="en-US" sz="1400" b="0" i="0" dirty="0">
                        <a:solidFill>
                          <a:schemeClr val="tx1"/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517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3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단계</a:t>
                      </a:r>
                      <a:endParaRPr lang="ko-Kore-KR" altLang="en-US" sz="1400" b="0" i="0" dirty="0">
                        <a:solidFill>
                          <a:schemeClr val="tx1"/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디바이스 별 </a:t>
                      </a:r>
                      <a:r>
                        <a:rPr lang="ko-KR" altLang="en-US" sz="1400" b="0" i="0" dirty="0" err="1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반응형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 웹 적용 </a:t>
                      </a:r>
                      <a:endParaRPr lang="ko-Kore-KR" altLang="en-US" sz="1400" b="0" i="0" dirty="0">
                        <a:solidFill>
                          <a:schemeClr val="tx1"/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자동 통합 및 자동 배포 구현</a:t>
                      </a:r>
                      <a:endParaRPr lang="ko-Kore-KR" altLang="en-US" sz="1400" b="0" i="0" dirty="0">
                        <a:solidFill>
                          <a:schemeClr val="tx1"/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077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2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단계</a:t>
                      </a:r>
                      <a:endParaRPr lang="ko-Kore-KR" altLang="en-US" sz="1400" b="0" i="0" dirty="0">
                        <a:solidFill>
                          <a:schemeClr val="tx1"/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웹 화면 </a:t>
                      </a:r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css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 개발</a:t>
                      </a:r>
                      <a:endParaRPr lang="ko-Kore-KR" altLang="en-US" sz="1400" b="0" i="0" dirty="0">
                        <a:solidFill>
                          <a:schemeClr val="tx1"/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기본 </a:t>
                      </a:r>
                      <a:r>
                        <a:rPr lang="en-US" altLang="ko-Kore-KR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Rest API 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설계 및 개발</a:t>
                      </a:r>
                      <a:endParaRPr lang="ko-Kore-KR" altLang="en-US" sz="1400" b="0" i="0" dirty="0">
                        <a:solidFill>
                          <a:schemeClr val="tx1"/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96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단계</a:t>
                      </a:r>
                      <a:endParaRPr lang="ko-Kore-KR" altLang="en-US" sz="1400" b="0" i="0" dirty="0">
                        <a:solidFill>
                          <a:schemeClr val="tx1"/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웹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 디자인 작업</a:t>
                      </a:r>
                      <a:endParaRPr lang="ko-Kore-KR" altLang="en-US" sz="1400" b="0" i="0" dirty="0">
                        <a:solidFill>
                          <a:schemeClr val="tx1"/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기본 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ERD 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설계</a:t>
                      </a:r>
                      <a:endParaRPr lang="ko-Kore-KR" altLang="en-US" sz="1400" b="0" i="0" dirty="0">
                        <a:solidFill>
                          <a:schemeClr val="tx1"/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385609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CC822279-BA02-9A47-9E7F-7E5D8F97335F}"/>
              </a:ext>
            </a:extLst>
          </p:cNvPr>
          <p:cNvSpPr/>
          <p:nvPr/>
        </p:nvSpPr>
        <p:spPr>
          <a:xfrm>
            <a:off x="3356364" y="2066306"/>
            <a:ext cx="6876208" cy="300543"/>
          </a:xfrm>
          <a:prstGeom prst="rect">
            <a:avLst/>
          </a:prstGeom>
          <a:noFill/>
          <a:ln w="254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E52177-E6CE-BE47-86F1-549B1B48169B}"/>
              </a:ext>
            </a:extLst>
          </p:cNvPr>
          <p:cNvSpPr txBox="1"/>
          <p:nvPr/>
        </p:nvSpPr>
        <p:spPr>
          <a:xfrm>
            <a:off x="10763870" y="2034339"/>
            <a:ext cx="110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00B0F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구현 목표</a:t>
            </a:r>
            <a:endParaRPr kumimoji="1" lang="ko-Kore-KR" altLang="en-US" b="1" dirty="0">
              <a:solidFill>
                <a:srgbClr val="00B0F0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5BB6AC5-3FF9-154F-9C77-6E085B62D187}"/>
              </a:ext>
            </a:extLst>
          </p:cNvPr>
          <p:cNvCxnSpPr>
            <a:cxnSpLocks/>
            <a:stCxn id="52" idx="1"/>
            <a:endCxn id="51" idx="3"/>
          </p:cNvCxnSpPr>
          <p:nvPr/>
        </p:nvCxnSpPr>
        <p:spPr>
          <a:xfrm flipH="1" flipV="1">
            <a:off x="10232572" y="2216578"/>
            <a:ext cx="531298" cy="242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564E825-08AA-9C43-9580-A125446CD3F9}"/>
              </a:ext>
            </a:extLst>
          </p:cNvPr>
          <p:cNvSpPr/>
          <p:nvPr/>
        </p:nvSpPr>
        <p:spPr>
          <a:xfrm>
            <a:off x="5752406" y="4322619"/>
            <a:ext cx="1687485" cy="1729046"/>
          </a:xfrm>
          <a:prstGeom prst="rect">
            <a:avLst/>
          </a:prstGeom>
          <a:noFill/>
          <a:ln w="254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FB32DB1-3881-564D-99BF-79A04ABAFC9D}"/>
              </a:ext>
            </a:extLst>
          </p:cNvPr>
          <p:cNvSpPr txBox="1"/>
          <p:nvPr/>
        </p:nvSpPr>
        <p:spPr>
          <a:xfrm>
            <a:off x="6984350" y="6304427"/>
            <a:ext cx="110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00B0F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A</a:t>
            </a:r>
            <a:r>
              <a:rPr kumimoji="1" lang="ko-KR" altLang="en-US" b="1" dirty="0">
                <a:solidFill>
                  <a:srgbClr val="00B0F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등급</a:t>
            </a:r>
            <a:endParaRPr kumimoji="1" lang="ko-Kore-KR" altLang="en-US" b="1" dirty="0">
              <a:solidFill>
                <a:srgbClr val="00B0F0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428842B-5BDC-194B-968D-4F2310B0D16C}"/>
              </a:ext>
            </a:extLst>
          </p:cNvPr>
          <p:cNvCxnSpPr>
            <a:cxnSpLocks/>
            <a:stCxn id="78" idx="1"/>
            <a:endCxn id="77" idx="2"/>
          </p:cNvCxnSpPr>
          <p:nvPr/>
        </p:nvCxnSpPr>
        <p:spPr>
          <a:xfrm flipH="1" flipV="1">
            <a:off x="6596149" y="6051665"/>
            <a:ext cx="388201" cy="43742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803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0351B11A-17B9-C146-B727-A9F015A9CEA2}"/>
              </a:ext>
            </a:extLst>
          </p:cNvPr>
          <p:cNvGrpSpPr/>
          <p:nvPr/>
        </p:nvGrpSpPr>
        <p:grpSpPr>
          <a:xfrm>
            <a:off x="406256" y="406072"/>
            <a:ext cx="2395207" cy="5180512"/>
            <a:chOff x="436074" y="435889"/>
            <a:chExt cx="2395207" cy="518051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AC1DD2B-A8DD-5D4F-8663-679B3E0DDE4A}"/>
                </a:ext>
              </a:extLst>
            </p:cNvPr>
            <p:cNvGrpSpPr/>
            <p:nvPr/>
          </p:nvGrpSpPr>
          <p:grpSpPr>
            <a:xfrm>
              <a:off x="436074" y="1241598"/>
              <a:ext cx="1374094" cy="4374803"/>
              <a:chOff x="406257" y="848763"/>
              <a:chExt cx="1374094" cy="437480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F35F57-2A7F-9E4B-A2BC-DB6E807E5239}"/>
                  </a:ext>
                </a:extLst>
              </p:cNvPr>
              <p:cNvSpPr txBox="1"/>
              <p:nvPr/>
            </p:nvSpPr>
            <p:spPr>
              <a:xfrm>
                <a:off x="406739" y="848763"/>
                <a:ext cx="13154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000" b="1" dirty="0"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Contents</a:t>
                </a:r>
                <a:endParaRPr kumimoji="1" lang="ko-Kore-KR" alt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8B85F574-1ACF-B248-B115-B6F8AB889EEC}"/>
                  </a:ext>
                </a:extLst>
              </p:cNvPr>
              <p:cNvGrpSpPr/>
              <p:nvPr/>
            </p:nvGrpSpPr>
            <p:grpSpPr>
              <a:xfrm>
                <a:off x="406257" y="1308225"/>
                <a:ext cx="1374094" cy="3915341"/>
                <a:chOff x="406257" y="1308225"/>
                <a:chExt cx="1374094" cy="3915341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E74392E-4C76-7148-ADA3-30F293B00028}"/>
                    </a:ext>
                  </a:extLst>
                </p:cNvPr>
                <p:cNvSpPr txBox="1"/>
                <p:nvPr/>
              </p:nvSpPr>
              <p:spPr>
                <a:xfrm>
                  <a:off x="406257" y="2200778"/>
                  <a:ext cx="12105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sz="1400" b="1" dirty="0">
                      <a:latin typeface="NanumSquare Bold" panose="020B0600000101010101" pitchFamily="34" charset="-127"/>
                      <a:ea typeface="NanumSquare Bold" panose="020B0600000101010101" pitchFamily="34" charset="-127"/>
                    </a:rPr>
                    <a:t>아이디어</a:t>
                  </a:r>
                  <a:r>
                    <a:rPr kumimoji="1" lang="ko-KR" altLang="en-US" sz="1400" b="1" dirty="0">
                      <a:latin typeface="NanumSquare Bold" panose="020B0600000101010101" pitchFamily="34" charset="-127"/>
                      <a:ea typeface="NanumSquare Bold" panose="020B0600000101010101" pitchFamily="34" charset="-127"/>
                    </a:rPr>
                    <a:t> 소개</a:t>
                  </a:r>
                  <a:endParaRPr kumimoji="1" lang="ko-Kore-KR" altLang="en-US" sz="1400" b="1" dirty="0">
                    <a:latin typeface="NanumSquare Bold" panose="020B0600000101010101" pitchFamily="34" charset="-127"/>
                    <a:ea typeface="NanumSquare Bold" panose="020B0600000101010101" pitchFamily="34" charset="-127"/>
                  </a:endParaRPr>
                </a:p>
              </p:txBody>
            </p:sp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01E0D19D-CCC4-A944-8829-BA42492E171C}"/>
                    </a:ext>
                  </a:extLst>
                </p:cNvPr>
                <p:cNvGrpSpPr/>
                <p:nvPr/>
              </p:nvGrpSpPr>
              <p:grpSpPr>
                <a:xfrm>
                  <a:off x="406257" y="2565705"/>
                  <a:ext cx="1374094" cy="861775"/>
                  <a:chOff x="406257" y="2565705"/>
                  <a:chExt cx="1374094" cy="861775"/>
                </a:xfrm>
              </p:grpSpPr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518A02C-6A02-D54E-BFDE-66C2B7A79163}"/>
                      </a:ext>
                    </a:extLst>
                  </p:cNvPr>
                  <p:cNvSpPr txBox="1"/>
                  <p:nvPr/>
                </p:nvSpPr>
                <p:spPr>
                  <a:xfrm>
                    <a:off x="406257" y="2565705"/>
                    <a:ext cx="137409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아이디어</a:t>
                    </a:r>
                    <a:r>
                      <a:rPr kumimoji="1" lang="ko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 구체화</a:t>
                    </a:r>
                    <a:endParaRPr kumimoji="1" lang="ko-Kore-KR" altLang="en-US" sz="1400" b="1" dirty="0">
                      <a:latin typeface="NanumSquare Bold" panose="020B0600000101010101" pitchFamily="34" charset="-127"/>
                      <a:ea typeface="NanumSquare Bold" panose="020B0600000101010101" pitchFamily="34" charset="-127"/>
                    </a:endParaRP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3C781125-EF3B-C349-B7D1-AD135E8529D8}"/>
                      </a:ext>
                    </a:extLst>
                  </p:cNvPr>
                  <p:cNvSpPr txBox="1"/>
                  <p:nvPr/>
                </p:nvSpPr>
                <p:spPr>
                  <a:xfrm>
                    <a:off x="616412" y="2873482"/>
                    <a:ext cx="58862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ko-KR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UX/UI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A3D6685-9BFE-D543-885B-9FAD39CFD1AD}"/>
                      </a:ext>
                    </a:extLst>
                  </p:cNvPr>
                  <p:cNvSpPr txBox="1"/>
                  <p:nvPr/>
                </p:nvSpPr>
                <p:spPr>
                  <a:xfrm>
                    <a:off x="616411" y="3150481"/>
                    <a:ext cx="92044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기술적 측면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</p:grp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84F3641F-6C2C-934F-B1EE-2588F2FCE2F6}"/>
                    </a:ext>
                  </a:extLst>
                </p:cNvPr>
                <p:cNvGrpSpPr/>
                <p:nvPr/>
              </p:nvGrpSpPr>
              <p:grpSpPr>
                <a:xfrm>
                  <a:off x="408215" y="1308225"/>
                  <a:ext cx="952665" cy="861775"/>
                  <a:chOff x="408215" y="1308225"/>
                  <a:chExt cx="952665" cy="861775"/>
                </a:xfrm>
              </p:grpSpPr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886C9B07-4EB7-334E-9DE6-58C5E26CA58F}"/>
                      </a:ext>
                    </a:extLst>
                  </p:cNvPr>
                  <p:cNvSpPr txBox="1"/>
                  <p:nvPr/>
                </p:nvSpPr>
                <p:spPr>
                  <a:xfrm>
                    <a:off x="408215" y="1308225"/>
                    <a:ext cx="5116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개요</a:t>
                    </a:r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FAA56AFC-37DA-B540-AF34-8B4C94558890}"/>
                      </a:ext>
                    </a:extLst>
                  </p:cNvPr>
                  <p:cNvSpPr txBox="1"/>
                  <p:nvPr/>
                </p:nvSpPr>
                <p:spPr>
                  <a:xfrm>
                    <a:off x="618369" y="1616002"/>
                    <a:ext cx="74251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시장현황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439B27E-1DD4-7246-86A4-1A092D7F691C}"/>
                      </a:ext>
                    </a:extLst>
                  </p:cNvPr>
                  <p:cNvSpPr txBox="1"/>
                  <p:nvPr/>
                </p:nvSpPr>
                <p:spPr>
                  <a:xfrm>
                    <a:off x="618369" y="1893001"/>
                    <a:ext cx="60305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문제점</a:t>
                    </a: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5FB88670-2E58-1D41-9C8D-802E5B099D74}"/>
                    </a:ext>
                  </a:extLst>
                </p:cNvPr>
                <p:cNvGrpSpPr/>
                <p:nvPr/>
              </p:nvGrpSpPr>
              <p:grpSpPr>
                <a:xfrm>
                  <a:off x="406739" y="3458258"/>
                  <a:ext cx="1269579" cy="867265"/>
                  <a:chOff x="406739" y="3458258"/>
                  <a:chExt cx="1269579" cy="867265"/>
                </a:xfrm>
              </p:grpSpPr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D89BE865-F373-8A41-AA51-09571A841D76}"/>
                      </a:ext>
                    </a:extLst>
                  </p:cNvPr>
                  <p:cNvSpPr txBox="1"/>
                  <p:nvPr/>
                </p:nvSpPr>
                <p:spPr>
                  <a:xfrm>
                    <a:off x="406739" y="3458258"/>
                    <a:ext cx="8835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실행</a:t>
                    </a:r>
                    <a:r>
                      <a:rPr kumimoji="1" lang="ko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 </a:t>
                    </a:r>
                    <a:r>
                      <a:rPr kumimoji="1" lang="ko-Kore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계획</a:t>
                    </a: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BD1E57-4E4E-F148-AEB7-AA1882AEE484}"/>
                      </a:ext>
                    </a:extLst>
                  </p:cNvPr>
                  <p:cNvSpPr txBox="1"/>
                  <p:nvPr/>
                </p:nvSpPr>
                <p:spPr>
                  <a:xfrm>
                    <a:off x="616412" y="3771525"/>
                    <a:ext cx="105990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개발 프로세스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2F7941C-5685-B44F-B155-D26C156FDBFF}"/>
                      </a:ext>
                    </a:extLst>
                  </p:cNvPr>
                  <p:cNvSpPr txBox="1"/>
                  <p:nvPr/>
                </p:nvSpPr>
                <p:spPr>
                  <a:xfrm>
                    <a:off x="616411" y="4048524"/>
                    <a:ext cx="92044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테스트 플랜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</p:grp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19D75556-15F7-0C4A-A4D0-61DD55782BC5}"/>
                    </a:ext>
                  </a:extLst>
                </p:cNvPr>
                <p:cNvGrpSpPr/>
                <p:nvPr/>
              </p:nvGrpSpPr>
              <p:grpSpPr>
                <a:xfrm>
                  <a:off x="406739" y="4356301"/>
                  <a:ext cx="959227" cy="867265"/>
                  <a:chOff x="406739" y="4356301"/>
                  <a:chExt cx="959227" cy="867265"/>
                </a:xfrm>
              </p:grpSpPr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297F09F-0CFB-664C-B874-9D7A16F64A42}"/>
                      </a:ext>
                    </a:extLst>
                  </p:cNvPr>
                  <p:cNvSpPr txBox="1"/>
                  <p:nvPr/>
                </p:nvSpPr>
                <p:spPr>
                  <a:xfrm>
                    <a:off x="406739" y="4356301"/>
                    <a:ext cx="8835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최종 목표</a:t>
                    </a:r>
                    <a:endParaRPr kumimoji="1" lang="ko-Kore-KR" altLang="en-US" sz="1400" b="1" dirty="0">
                      <a:latin typeface="NanumSquare Bold" panose="020B0600000101010101" pitchFamily="34" charset="-127"/>
                      <a:ea typeface="NanumSquare Bold" panose="020B0600000101010101" pitchFamily="34" charset="-127"/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C55C1817-C59C-3940-A118-4E05F592D242}"/>
                      </a:ext>
                    </a:extLst>
                  </p:cNvPr>
                  <p:cNvSpPr txBox="1"/>
                  <p:nvPr/>
                </p:nvSpPr>
                <p:spPr>
                  <a:xfrm>
                    <a:off x="584983" y="4669568"/>
                    <a:ext cx="78098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평가 기준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418B4EE-7997-0344-9DBA-4942E65BD0B6}"/>
                      </a:ext>
                    </a:extLst>
                  </p:cNvPr>
                  <p:cNvSpPr txBox="1"/>
                  <p:nvPr/>
                </p:nvSpPr>
                <p:spPr>
                  <a:xfrm>
                    <a:off x="584982" y="4946567"/>
                    <a:ext cx="74251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기대효과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</p:grp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96C7800-043C-DA47-BE00-8AB521AED52D}"/>
                </a:ext>
              </a:extLst>
            </p:cNvPr>
            <p:cNvSpPr txBox="1"/>
            <p:nvPr/>
          </p:nvSpPr>
          <p:spPr>
            <a:xfrm>
              <a:off x="436074" y="435889"/>
              <a:ext cx="23952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5-2.</a:t>
              </a:r>
              <a:r>
                <a:rPr kumimoji="1" lang="ko-KR" altLang="en-US" sz="28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 기대 효과</a:t>
              </a:r>
              <a:endParaRPr kumimoji="1" lang="ko-Kore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710A7B2-3B0D-CA41-82F5-5AF97B024906}"/>
              </a:ext>
            </a:extLst>
          </p:cNvPr>
          <p:cNvGrpSpPr/>
          <p:nvPr/>
        </p:nvGrpSpPr>
        <p:grpSpPr>
          <a:xfrm>
            <a:off x="4343071" y="3352875"/>
            <a:ext cx="7636435" cy="3035660"/>
            <a:chOff x="4074289" y="3462205"/>
            <a:chExt cx="7636435" cy="303566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7556463D-554C-294B-AAE5-0FAB637ACD02}"/>
                </a:ext>
              </a:extLst>
            </p:cNvPr>
            <p:cNvGrpSpPr/>
            <p:nvPr/>
          </p:nvGrpSpPr>
          <p:grpSpPr>
            <a:xfrm>
              <a:off x="4074289" y="5835257"/>
              <a:ext cx="7636433" cy="662608"/>
              <a:chOff x="198107" y="3078499"/>
              <a:chExt cx="5759999" cy="662608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E882C567-3678-824D-84A8-0E9DA7C1DCE8}"/>
                  </a:ext>
                </a:extLst>
              </p:cNvPr>
              <p:cNvSpPr/>
              <p:nvPr/>
            </p:nvSpPr>
            <p:spPr>
              <a:xfrm>
                <a:off x="198107" y="3078499"/>
                <a:ext cx="5759999" cy="36000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600" b="1" dirty="0">
                    <a:solidFill>
                      <a:schemeClr val="bg1"/>
                    </a:solidFill>
                    <a:latin typeface="NanumSquare Bold" panose="020B0600000101010101" pitchFamily="34" charset="-127"/>
                    <a:ea typeface="NanumSquare Bold" panose="020B0600000101010101" pitchFamily="34" charset="-127"/>
                  </a:rPr>
                  <a:t>기본 </a:t>
                </a:r>
                <a:r>
                  <a:rPr kumimoji="1" lang="en-US" altLang="ko-KR" sz="1600" b="1" dirty="0">
                    <a:solidFill>
                      <a:schemeClr val="bg1"/>
                    </a:solidFill>
                    <a:latin typeface="NanumSquare Bold" panose="020B0600000101010101" pitchFamily="34" charset="-127"/>
                    <a:ea typeface="NanumSquare Bold" panose="020B0600000101010101" pitchFamily="34" charset="-127"/>
                  </a:rPr>
                  <a:t>IDE</a:t>
                </a:r>
                <a:r>
                  <a:rPr kumimoji="1" lang="ko-KR" altLang="en-US" sz="1600" b="1" dirty="0">
                    <a:solidFill>
                      <a:schemeClr val="bg1"/>
                    </a:solidFill>
                    <a:latin typeface="NanumSquare Bold" panose="020B0600000101010101" pitchFamily="34" charset="-127"/>
                    <a:ea typeface="NanumSquare Bold" panose="020B0600000101010101" pitchFamily="34" charset="-127"/>
                  </a:rPr>
                  <a:t> 통한 </a:t>
                </a:r>
                <a:r>
                  <a:rPr kumimoji="1" lang="en-US" altLang="ko-KR" sz="1600" b="1" dirty="0">
                    <a:solidFill>
                      <a:schemeClr val="bg1"/>
                    </a:solidFill>
                    <a:latin typeface="NanumSquare Bold" panose="020B0600000101010101" pitchFamily="34" charset="-127"/>
                    <a:ea typeface="NanumSquare Bold" panose="020B0600000101010101" pitchFamily="34" charset="-127"/>
                  </a:rPr>
                  <a:t>Python </a:t>
                </a:r>
                <a:r>
                  <a:rPr kumimoji="1" lang="ko-KR" altLang="en-US" sz="1600" b="1" dirty="0">
                    <a:solidFill>
                      <a:schemeClr val="bg1"/>
                    </a:solidFill>
                    <a:latin typeface="NanumSquare Bold" panose="020B0600000101010101" pitchFamily="34" charset="-127"/>
                    <a:ea typeface="NanumSquare Bold" panose="020B0600000101010101" pitchFamily="34" charset="-127"/>
                  </a:rPr>
                  <a:t>접근 기회 확대</a:t>
                </a:r>
                <a:endParaRPr kumimoji="1" lang="ko-Kore-KR" altLang="en-US" sz="1600" b="1" dirty="0">
                  <a:solidFill>
                    <a:schemeClr val="bg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B6E93BC-C8CA-F64C-B683-0EA66FC026DA}"/>
                  </a:ext>
                </a:extLst>
              </p:cNvPr>
              <p:cNvSpPr txBox="1"/>
              <p:nvPr/>
            </p:nvSpPr>
            <p:spPr>
              <a:xfrm>
                <a:off x="198107" y="3487191"/>
                <a:ext cx="1523722" cy="253916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kumimoji="1" lang="en-US" altLang="ko-Kore-KR" sz="105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*</a:t>
                </a:r>
                <a:r>
                  <a:rPr kumimoji="1" lang="ko-KR" altLang="en-US" sz="105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예상 기대효과를 적어놓았습니다</a:t>
                </a:r>
                <a:endParaRPr kumimoji="1" lang="ko-Kore-KR" altLang="en-US" sz="105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</p:txBody>
          </p:sp>
        </p:grp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AFC55FB0-C172-9648-9D25-FA5030F32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96169" y="3462205"/>
              <a:ext cx="720000" cy="720000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78453938-0FC4-4C46-9528-2FC5C156D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4509" y="4341734"/>
              <a:ext cx="720000" cy="720000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62394490-6E88-FC4F-8394-95D2FA12C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70724" y="3819721"/>
              <a:ext cx="720000" cy="7200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688747D-AE53-1D47-A1A0-35F3E597D4CD}"/>
                </a:ext>
              </a:extLst>
            </p:cNvPr>
            <p:cNvSpPr txBox="1"/>
            <p:nvPr/>
          </p:nvSpPr>
          <p:spPr>
            <a:xfrm>
              <a:off x="6543290" y="5056397"/>
              <a:ext cx="675185" cy="30777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0070C0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교육용</a:t>
              </a:r>
              <a:endParaRPr kumimoji="1" lang="ko-Kore-KR" altLang="en-US" sz="1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FF3D4BD-8632-374A-B120-71F9E17C6454}"/>
                </a:ext>
              </a:extLst>
            </p:cNvPr>
            <p:cNvSpPr txBox="1"/>
            <p:nvPr/>
          </p:nvSpPr>
          <p:spPr>
            <a:xfrm>
              <a:off x="8508312" y="4571566"/>
              <a:ext cx="675185" cy="30777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00AFEF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개인용</a:t>
              </a:r>
              <a:endParaRPr kumimoji="1" lang="ko-Kore-KR" altLang="en-US" sz="1400" b="1" dirty="0">
                <a:solidFill>
                  <a:srgbClr val="00AFEF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FD2BFE8-E431-2A47-9282-24E042325AA9}"/>
                </a:ext>
              </a:extLst>
            </p:cNvPr>
            <p:cNvSpPr txBox="1"/>
            <p:nvPr/>
          </p:nvSpPr>
          <p:spPr>
            <a:xfrm>
              <a:off x="10458854" y="4182205"/>
              <a:ext cx="675185" cy="30777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09DBDC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기업용</a:t>
              </a:r>
              <a:endParaRPr kumimoji="1" lang="ko-Kore-KR" altLang="en-US" b="1" dirty="0">
                <a:solidFill>
                  <a:srgbClr val="09DBDC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7DB6DAC-45D5-3C45-BF3D-5A8294D9A4FE}"/>
                </a:ext>
              </a:extLst>
            </p:cNvPr>
            <p:cNvSpPr/>
            <p:nvPr/>
          </p:nvSpPr>
          <p:spPr>
            <a:xfrm>
              <a:off x="5950724" y="5399165"/>
              <a:ext cx="5760000" cy="36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00" b="1" dirty="0">
                  <a:solidFill>
                    <a:schemeClr val="bg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대학교를 통한 교육 기회 제공</a:t>
              </a:r>
              <a:endParaRPr kumimoji="1" lang="ko-Kore-KR" altLang="en-US" sz="16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7449387-5FE3-4542-9AB1-67B36EAE0601}"/>
                </a:ext>
              </a:extLst>
            </p:cNvPr>
            <p:cNvSpPr/>
            <p:nvPr/>
          </p:nvSpPr>
          <p:spPr>
            <a:xfrm>
              <a:off x="7731888" y="4963073"/>
              <a:ext cx="3978835" cy="360000"/>
            </a:xfrm>
            <a:prstGeom prst="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00" b="1" dirty="0" err="1">
                  <a:solidFill>
                    <a:schemeClr val="bg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노마드</a:t>
              </a:r>
              <a:r>
                <a:rPr kumimoji="1" lang="ko-KR" altLang="en-US" sz="1600" b="1" dirty="0">
                  <a:solidFill>
                    <a:schemeClr val="bg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 개발자와 같은 프리랜서</a:t>
              </a:r>
              <a:endParaRPr kumimoji="1" lang="ko-Kore-KR" altLang="en-US" sz="16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1D8D388-76FF-8345-AABC-7BD7FFE659AE}"/>
                </a:ext>
              </a:extLst>
            </p:cNvPr>
            <p:cNvSpPr/>
            <p:nvPr/>
          </p:nvSpPr>
          <p:spPr>
            <a:xfrm>
              <a:off x="9896353" y="4526981"/>
              <a:ext cx="1814370" cy="360000"/>
            </a:xfrm>
            <a:prstGeom prst="rect">
              <a:avLst/>
            </a:prstGeom>
            <a:solidFill>
              <a:srgbClr val="09DB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600" b="1" dirty="0" err="1">
                  <a:solidFill>
                    <a:schemeClr val="bg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딥러닝</a:t>
              </a:r>
              <a:r>
                <a:rPr kumimoji="1" lang="ko-KR" altLang="en-US" sz="1600" b="1" dirty="0">
                  <a:solidFill>
                    <a:schemeClr val="bg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 특화</a:t>
              </a:r>
              <a:endParaRPr kumimoji="1" lang="ko-Kore-KR" altLang="en-US" sz="16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3BFDC17-3DE0-1742-A327-51CBCA2537CC}"/>
                </a:ext>
              </a:extLst>
            </p:cNvPr>
            <p:cNvSpPr txBox="1"/>
            <p:nvPr/>
          </p:nvSpPr>
          <p:spPr>
            <a:xfrm>
              <a:off x="4406229" y="5449427"/>
              <a:ext cx="1210588" cy="30777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002060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보편적 사용자</a:t>
              </a:r>
              <a:endParaRPr kumimoji="1" lang="ko-Kore-KR" altLang="en-US" sz="1400" b="1" dirty="0">
                <a:solidFill>
                  <a:srgbClr val="00206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5AE16DEE-1051-5F4A-824B-E1C006227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51520" y="4779645"/>
              <a:ext cx="720000" cy="720000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B8CE2C8-1FFE-134F-9994-46BF96B92CAD}"/>
              </a:ext>
            </a:extLst>
          </p:cNvPr>
          <p:cNvGrpSpPr/>
          <p:nvPr/>
        </p:nvGrpSpPr>
        <p:grpSpPr>
          <a:xfrm>
            <a:off x="1885990" y="3933433"/>
            <a:ext cx="2223696" cy="2385249"/>
            <a:chOff x="1895003" y="3810008"/>
            <a:chExt cx="2223696" cy="2385249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9B6D43B0-7EBE-4B4E-8710-DF3899B1E42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00694" y="5835257"/>
              <a:ext cx="360000" cy="360000"/>
              <a:chOff x="8143323" y="4829553"/>
              <a:chExt cx="936000" cy="936000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1B56F336-71A2-E04F-89E4-FFC74C2D68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3355" y="494958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7" name="모서리가 둥근 직사각형 6">
                <a:extLst>
                  <a:ext uri="{FF2B5EF4-FFF2-40B4-BE49-F238E27FC236}">
                    <a16:creationId xmlns:a16="http://schemas.microsoft.com/office/drawing/2014/main" id="{5BBED9DD-BEA6-AF4E-BB00-6FEB28D341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43323" y="4829553"/>
                <a:ext cx="936000" cy="9360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304DB28-AEA3-9C44-8E9F-6186D50B328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66136" y="5835257"/>
              <a:ext cx="360000" cy="360000"/>
              <a:chOff x="8143323" y="4829553"/>
              <a:chExt cx="936000" cy="936000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214811F5-9A93-6B4B-9AD4-376FE60741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3355" y="494958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40" name="모서리가 둥근 직사각형 39">
                <a:extLst>
                  <a:ext uri="{FF2B5EF4-FFF2-40B4-BE49-F238E27FC236}">
                    <a16:creationId xmlns:a16="http://schemas.microsoft.com/office/drawing/2014/main" id="{26DB204A-5B5C-CB43-925F-C34D31AD91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43323" y="4829553"/>
                <a:ext cx="936000" cy="9360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2F1517DB-E588-EB43-80B7-9A4F76C4807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27259" y="5835257"/>
              <a:ext cx="360000" cy="360000"/>
              <a:chOff x="8143323" y="4829553"/>
              <a:chExt cx="936000" cy="936000"/>
            </a:xfrm>
          </p:grpSpPr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12D80A84-2BAF-6E4D-884D-BEEBAB0643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3355" y="494958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67" name="모서리가 둥근 직사각형 66">
                <a:extLst>
                  <a:ext uri="{FF2B5EF4-FFF2-40B4-BE49-F238E27FC236}">
                    <a16:creationId xmlns:a16="http://schemas.microsoft.com/office/drawing/2014/main" id="{1E742FB3-5D79-3A42-AEF3-ACB309E8ED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43323" y="4829553"/>
                <a:ext cx="936000" cy="9360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E12C3DA5-0659-BC49-B479-AAD0E61DBF7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92979" y="5835257"/>
              <a:ext cx="360000" cy="360000"/>
              <a:chOff x="8143323" y="4829553"/>
              <a:chExt cx="936000" cy="936000"/>
            </a:xfrm>
          </p:grpSpPr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id="{60561016-4D8E-3544-95A2-9618D4A87F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3355" y="494958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70" name="모서리가 둥근 직사각형 69">
                <a:extLst>
                  <a:ext uri="{FF2B5EF4-FFF2-40B4-BE49-F238E27FC236}">
                    <a16:creationId xmlns:a16="http://schemas.microsoft.com/office/drawing/2014/main" id="{B4102152-919C-FC4D-987F-865D3CBF6B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43323" y="4829553"/>
                <a:ext cx="936000" cy="9360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344A6FF9-55BC-0F4A-95D8-4F9FC70222C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95003" y="5327788"/>
              <a:ext cx="360000" cy="360000"/>
              <a:chOff x="8143323" y="4829553"/>
              <a:chExt cx="936000" cy="936000"/>
            </a:xfrm>
          </p:grpSpPr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9DF63E68-F376-B547-88FF-0A9EE117AA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3355" y="494958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73" name="모서리가 둥근 직사각형 72">
                <a:extLst>
                  <a:ext uri="{FF2B5EF4-FFF2-40B4-BE49-F238E27FC236}">
                    <a16:creationId xmlns:a16="http://schemas.microsoft.com/office/drawing/2014/main" id="{46F2D59E-304E-0941-BAB2-C650DC6127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43323" y="4829553"/>
                <a:ext cx="936000" cy="9360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53A1657C-48B6-AD41-BFAB-EAD07B157DF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60445" y="5327788"/>
              <a:ext cx="360000" cy="360000"/>
              <a:chOff x="8143323" y="4829553"/>
              <a:chExt cx="936000" cy="936000"/>
            </a:xfrm>
          </p:grpSpPr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345D1706-AA54-0547-AB63-69FEA8EE5A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3355" y="494958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76" name="모서리가 둥근 직사각형 75">
                <a:extLst>
                  <a:ext uri="{FF2B5EF4-FFF2-40B4-BE49-F238E27FC236}">
                    <a16:creationId xmlns:a16="http://schemas.microsoft.com/office/drawing/2014/main" id="{386A5B30-A893-2A45-A21D-3773191A57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43323" y="4829553"/>
                <a:ext cx="936000" cy="9360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7B025D92-103C-0741-86E8-FF40290E266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21568" y="5327788"/>
              <a:ext cx="360000" cy="360000"/>
              <a:chOff x="8143323" y="4829553"/>
              <a:chExt cx="936000" cy="936000"/>
            </a:xfrm>
          </p:grpSpPr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A9CF0ECC-5677-E04D-97F1-34099AFC38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3355" y="494958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82" name="모서리가 둥근 직사각형 81">
                <a:extLst>
                  <a:ext uri="{FF2B5EF4-FFF2-40B4-BE49-F238E27FC236}">
                    <a16:creationId xmlns:a16="http://schemas.microsoft.com/office/drawing/2014/main" id="{542DBD74-4A9A-284C-AA1F-0E8830C666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43323" y="4829553"/>
                <a:ext cx="936000" cy="9360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C2FAA32-BBD6-CE42-AB17-E60D370FE2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87288" y="5327788"/>
              <a:ext cx="360000" cy="360000"/>
              <a:chOff x="8143323" y="4829553"/>
              <a:chExt cx="936000" cy="936000"/>
            </a:xfrm>
          </p:grpSpPr>
          <p:pic>
            <p:nvPicPr>
              <p:cNvPr id="84" name="그림 83">
                <a:extLst>
                  <a:ext uri="{FF2B5EF4-FFF2-40B4-BE49-F238E27FC236}">
                    <a16:creationId xmlns:a16="http://schemas.microsoft.com/office/drawing/2014/main" id="{63B101BA-6FE7-EF43-A3F7-07B6F86B99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3355" y="494958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85" name="모서리가 둥근 직사각형 84">
                <a:extLst>
                  <a:ext uri="{FF2B5EF4-FFF2-40B4-BE49-F238E27FC236}">
                    <a16:creationId xmlns:a16="http://schemas.microsoft.com/office/drawing/2014/main" id="{A6933E35-90C7-E548-A3FC-9AE3214D77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43323" y="4829553"/>
                <a:ext cx="936000" cy="9360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F813347D-1226-CC44-8D88-B1C49B8C9F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04393" y="4820319"/>
              <a:ext cx="360000" cy="360000"/>
              <a:chOff x="8143323" y="4829553"/>
              <a:chExt cx="936000" cy="936000"/>
            </a:xfrm>
          </p:grpSpPr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id="{6D17991E-2D17-734C-B75E-C08137ABB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3355" y="494958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88" name="모서리가 둥근 직사각형 87">
                <a:extLst>
                  <a:ext uri="{FF2B5EF4-FFF2-40B4-BE49-F238E27FC236}">
                    <a16:creationId xmlns:a16="http://schemas.microsoft.com/office/drawing/2014/main" id="{87494B37-ADED-F449-85D5-A3AA349C89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43323" y="4829553"/>
                <a:ext cx="936000" cy="9360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EBB70680-1E17-FF40-8411-AEEB3050270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69835" y="4820319"/>
              <a:ext cx="360000" cy="360000"/>
              <a:chOff x="8143323" y="4829553"/>
              <a:chExt cx="936000" cy="936000"/>
            </a:xfrm>
          </p:grpSpPr>
          <p:pic>
            <p:nvPicPr>
              <p:cNvPr id="90" name="그림 89">
                <a:extLst>
                  <a:ext uri="{FF2B5EF4-FFF2-40B4-BE49-F238E27FC236}">
                    <a16:creationId xmlns:a16="http://schemas.microsoft.com/office/drawing/2014/main" id="{4B01B046-2301-4F40-BBC5-DB6AE026C3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3355" y="494958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91" name="모서리가 둥근 직사각형 90">
                <a:extLst>
                  <a:ext uri="{FF2B5EF4-FFF2-40B4-BE49-F238E27FC236}">
                    <a16:creationId xmlns:a16="http://schemas.microsoft.com/office/drawing/2014/main" id="{0C00C633-BA12-F04E-BDEC-696B57F803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43323" y="4829553"/>
                <a:ext cx="936000" cy="9360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9B42FCC7-5952-C342-B824-A701ABDB9CF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30958" y="4820319"/>
              <a:ext cx="360000" cy="360000"/>
              <a:chOff x="8143323" y="4829553"/>
              <a:chExt cx="936000" cy="936000"/>
            </a:xfrm>
          </p:grpSpPr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id="{42145E11-077D-F54D-814D-EA2281BC9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3355" y="494958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94" name="모서리가 둥근 직사각형 93">
                <a:extLst>
                  <a:ext uri="{FF2B5EF4-FFF2-40B4-BE49-F238E27FC236}">
                    <a16:creationId xmlns:a16="http://schemas.microsoft.com/office/drawing/2014/main" id="{91B13BC6-49CF-434D-A661-3FAFD35DB6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43323" y="4829553"/>
                <a:ext cx="936000" cy="9360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0C06A54C-28B5-4146-BD48-8F39E7886A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96678" y="4820319"/>
              <a:ext cx="360000" cy="360000"/>
              <a:chOff x="8143323" y="4829553"/>
              <a:chExt cx="936000" cy="936000"/>
            </a:xfrm>
          </p:grpSpPr>
          <p:pic>
            <p:nvPicPr>
              <p:cNvPr id="96" name="그림 95">
                <a:extLst>
                  <a:ext uri="{FF2B5EF4-FFF2-40B4-BE49-F238E27FC236}">
                    <a16:creationId xmlns:a16="http://schemas.microsoft.com/office/drawing/2014/main" id="{D421542A-E712-6A41-AD6C-8E25767D0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3355" y="494958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97" name="모서리가 둥근 직사각형 96">
                <a:extLst>
                  <a:ext uri="{FF2B5EF4-FFF2-40B4-BE49-F238E27FC236}">
                    <a16:creationId xmlns:a16="http://schemas.microsoft.com/office/drawing/2014/main" id="{74586B71-3038-F843-A112-D8460AC6FB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43323" y="4829553"/>
                <a:ext cx="936000" cy="9360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C0EA88CB-8BC7-7E45-A46A-B6D7F69AA22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04393" y="4312850"/>
              <a:ext cx="360000" cy="360000"/>
              <a:chOff x="8143323" y="4829553"/>
              <a:chExt cx="936000" cy="936000"/>
            </a:xfrm>
          </p:grpSpPr>
          <p:pic>
            <p:nvPicPr>
              <p:cNvPr id="99" name="그림 98">
                <a:extLst>
                  <a:ext uri="{FF2B5EF4-FFF2-40B4-BE49-F238E27FC236}">
                    <a16:creationId xmlns:a16="http://schemas.microsoft.com/office/drawing/2014/main" id="{5A49452F-1D7B-1147-B875-B58B002CE4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3355" y="494958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00" name="모서리가 둥근 직사각형 99">
                <a:extLst>
                  <a:ext uri="{FF2B5EF4-FFF2-40B4-BE49-F238E27FC236}">
                    <a16:creationId xmlns:a16="http://schemas.microsoft.com/office/drawing/2014/main" id="{2FF8A48C-B6A4-6641-999D-27AECA08E7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43323" y="4829553"/>
                <a:ext cx="936000" cy="9360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85A9916A-CC41-2A41-955E-42FA188D46A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69835" y="4312850"/>
              <a:ext cx="360000" cy="360000"/>
              <a:chOff x="8143323" y="4829553"/>
              <a:chExt cx="936000" cy="936000"/>
            </a:xfrm>
          </p:grpSpPr>
          <p:pic>
            <p:nvPicPr>
              <p:cNvPr id="102" name="그림 101">
                <a:extLst>
                  <a:ext uri="{FF2B5EF4-FFF2-40B4-BE49-F238E27FC236}">
                    <a16:creationId xmlns:a16="http://schemas.microsoft.com/office/drawing/2014/main" id="{79CA0CB1-3469-5C43-962D-48445A543C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3355" y="494958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03" name="모서리가 둥근 직사각형 102">
                <a:extLst>
                  <a:ext uri="{FF2B5EF4-FFF2-40B4-BE49-F238E27FC236}">
                    <a16:creationId xmlns:a16="http://schemas.microsoft.com/office/drawing/2014/main" id="{89BAE68C-F52C-8B4A-9ABF-F39E557C0E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43323" y="4829553"/>
                <a:ext cx="936000" cy="9360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E1DBCCA-B8ED-1D43-A75F-388AAEECCBE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30958" y="4312850"/>
              <a:ext cx="360000" cy="360000"/>
              <a:chOff x="8143323" y="4829553"/>
              <a:chExt cx="936000" cy="936000"/>
            </a:xfrm>
          </p:grpSpPr>
          <p:pic>
            <p:nvPicPr>
              <p:cNvPr id="105" name="그림 104">
                <a:extLst>
                  <a:ext uri="{FF2B5EF4-FFF2-40B4-BE49-F238E27FC236}">
                    <a16:creationId xmlns:a16="http://schemas.microsoft.com/office/drawing/2014/main" id="{4BCC50F6-66DC-E649-80A1-65EC42B6C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3355" y="494958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06" name="모서리가 둥근 직사각형 105">
                <a:extLst>
                  <a:ext uri="{FF2B5EF4-FFF2-40B4-BE49-F238E27FC236}">
                    <a16:creationId xmlns:a16="http://schemas.microsoft.com/office/drawing/2014/main" id="{E32151FA-40FE-E349-885B-B5339ED399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43323" y="4829553"/>
                <a:ext cx="936000" cy="9360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AEE0D6E5-0298-C44F-9C99-3A3B787D6D1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96678" y="4312850"/>
              <a:ext cx="360000" cy="360000"/>
              <a:chOff x="8143323" y="4829553"/>
              <a:chExt cx="936000" cy="936000"/>
            </a:xfrm>
          </p:grpSpPr>
          <p:pic>
            <p:nvPicPr>
              <p:cNvPr id="108" name="그림 107">
                <a:extLst>
                  <a:ext uri="{FF2B5EF4-FFF2-40B4-BE49-F238E27FC236}">
                    <a16:creationId xmlns:a16="http://schemas.microsoft.com/office/drawing/2014/main" id="{41201E9F-40EA-5E43-BA8E-7C4B4434B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3355" y="494958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09" name="모서리가 둥근 직사각형 108">
                <a:extLst>
                  <a:ext uri="{FF2B5EF4-FFF2-40B4-BE49-F238E27FC236}">
                    <a16:creationId xmlns:a16="http://schemas.microsoft.com/office/drawing/2014/main" id="{5F86468C-ED30-DD4B-9FDA-3AFD4381A5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43323" y="4829553"/>
                <a:ext cx="936000" cy="9360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31B35B15-7BC7-DB46-9435-DC368E4790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95003" y="3810986"/>
              <a:ext cx="360000" cy="360000"/>
              <a:chOff x="8143323" y="4829553"/>
              <a:chExt cx="936000" cy="936000"/>
            </a:xfrm>
          </p:grpSpPr>
          <p:pic>
            <p:nvPicPr>
              <p:cNvPr id="111" name="그림 110">
                <a:extLst>
                  <a:ext uri="{FF2B5EF4-FFF2-40B4-BE49-F238E27FC236}">
                    <a16:creationId xmlns:a16="http://schemas.microsoft.com/office/drawing/2014/main" id="{40136745-BF85-1147-828E-19A93158BB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3355" y="494958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12" name="모서리가 둥근 직사각형 111">
                <a:extLst>
                  <a:ext uri="{FF2B5EF4-FFF2-40B4-BE49-F238E27FC236}">
                    <a16:creationId xmlns:a16="http://schemas.microsoft.com/office/drawing/2014/main" id="{77362E4D-6F7F-8B44-B77F-54B27248D0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43323" y="4829553"/>
                <a:ext cx="936000" cy="9360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A87AB52F-1161-0E41-88C5-8D8024E5F7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60445" y="3810986"/>
              <a:ext cx="360000" cy="360000"/>
              <a:chOff x="8143323" y="4829553"/>
              <a:chExt cx="936000" cy="936000"/>
            </a:xfrm>
          </p:grpSpPr>
          <p:pic>
            <p:nvPicPr>
              <p:cNvPr id="114" name="그림 113">
                <a:extLst>
                  <a:ext uri="{FF2B5EF4-FFF2-40B4-BE49-F238E27FC236}">
                    <a16:creationId xmlns:a16="http://schemas.microsoft.com/office/drawing/2014/main" id="{C2794099-D81B-EC49-BBC1-C159BCEDEA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3355" y="494958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15" name="모서리가 둥근 직사각형 114">
                <a:extLst>
                  <a:ext uri="{FF2B5EF4-FFF2-40B4-BE49-F238E27FC236}">
                    <a16:creationId xmlns:a16="http://schemas.microsoft.com/office/drawing/2014/main" id="{9AC3D41A-4E9C-0E40-B596-FDF7540D8D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43323" y="4829553"/>
                <a:ext cx="936000" cy="9360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2D5B9C3C-924A-AD42-BC60-40255941E2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21568" y="3814119"/>
              <a:ext cx="360000" cy="360000"/>
              <a:chOff x="8143323" y="4829553"/>
              <a:chExt cx="936000" cy="936000"/>
            </a:xfrm>
          </p:grpSpPr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id="{953C9C54-6BE0-B449-8182-7848B9B949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3355" y="494958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18" name="모서리가 둥근 직사각형 117">
                <a:extLst>
                  <a:ext uri="{FF2B5EF4-FFF2-40B4-BE49-F238E27FC236}">
                    <a16:creationId xmlns:a16="http://schemas.microsoft.com/office/drawing/2014/main" id="{4018A8D6-8356-9A49-BF39-32ACC5C235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43323" y="4829553"/>
                <a:ext cx="936000" cy="9360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B104C4C0-39F6-B74D-9FFB-595F7251603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87288" y="3810986"/>
              <a:ext cx="360000" cy="360000"/>
              <a:chOff x="8143323" y="4829553"/>
              <a:chExt cx="936000" cy="936000"/>
            </a:xfrm>
          </p:grpSpPr>
          <p:pic>
            <p:nvPicPr>
              <p:cNvPr id="120" name="그림 119">
                <a:extLst>
                  <a:ext uri="{FF2B5EF4-FFF2-40B4-BE49-F238E27FC236}">
                    <a16:creationId xmlns:a16="http://schemas.microsoft.com/office/drawing/2014/main" id="{E017359D-CA10-FB47-9F3B-762ECFDDF2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3355" y="494958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21" name="모서리가 둥근 직사각형 120">
                <a:extLst>
                  <a:ext uri="{FF2B5EF4-FFF2-40B4-BE49-F238E27FC236}">
                    <a16:creationId xmlns:a16="http://schemas.microsoft.com/office/drawing/2014/main" id="{727A0162-16FD-444B-A22D-4B18D04AB2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43323" y="4829553"/>
                <a:ext cx="936000" cy="9360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F663B95A-0E42-6D40-B2C9-A43B5EC510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58699" y="5835257"/>
              <a:ext cx="360000" cy="360000"/>
              <a:chOff x="8143323" y="4829553"/>
              <a:chExt cx="936000" cy="936000"/>
            </a:xfrm>
          </p:grpSpPr>
          <p:pic>
            <p:nvPicPr>
              <p:cNvPr id="123" name="그림 122">
                <a:extLst>
                  <a:ext uri="{FF2B5EF4-FFF2-40B4-BE49-F238E27FC236}">
                    <a16:creationId xmlns:a16="http://schemas.microsoft.com/office/drawing/2014/main" id="{CDDF33DB-42C0-D74E-9700-BFD3A06361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3355" y="494958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24" name="모서리가 둥근 직사각형 123">
                <a:extLst>
                  <a:ext uri="{FF2B5EF4-FFF2-40B4-BE49-F238E27FC236}">
                    <a16:creationId xmlns:a16="http://schemas.microsoft.com/office/drawing/2014/main" id="{EB512FE8-5B0D-5B4C-B20C-CB0EDF52BA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43323" y="4829553"/>
                <a:ext cx="936000" cy="9360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BC0E1CBB-1901-F443-9C31-9BF1D3E3C9E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58699" y="5327788"/>
              <a:ext cx="360000" cy="360000"/>
              <a:chOff x="8143323" y="4829553"/>
              <a:chExt cx="936000" cy="936000"/>
            </a:xfrm>
          </p:grpSpPr>
          <p:pic>
            <p:nvPicPr>
              <p:cNvPr id="126" name="그림 125">
                <a:extLst>
                  <a:ext uri="{FF2B5EF4-FFF2-40B4-BE49-F238E27FC236}">
                    <a16:creationId xmlns:a16="http://schemas.microsoft.com/office/drawing/2014/main" id="{FF4AADEE-2FD9-3940-940C-67F3B7A46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3355" y="494958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27" name="모서리가 둥근 직사각형 126">
                <a:extLst>
                  <a:ext uri="{FF2B5EF4-FFF2-40B4-BE49-F238E27FC236}">
                    <a16:creationId xmlns:a16="http://schemas.microsoft.com/office/drawing/2014/main" id="{A0CF965A-2735-0740-978A-D4F23B53EB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43323" y="4829553"/>
                <a:ext cx="936000" cy="9360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EB7B0866-9077-B545-AA0D-98DA2A23D5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58699" y="4820319"/>
              <a:ext cx="360000" cy="360000"/>
              <a:chOff x="8143323" y="4829553"/>
              <a:chExt cx="936000" cy="936000"/>
            </a:xfrm>
          </p:grpSpPr>
          <p:pic>
            <p:nvPicPr>
              <p:cNvPr id="129" name="그림 128">
                <a:extLst>
                  <a:ext uri="{FF2B5EF4-FFF2-40B4-BE49-F238E27FC236}">
                    <a16:creationId xmlns:a16="http://schemas.microsoft.com/office/drawing/2014/main" id="{70B5930C-86DB-1449-9052-70234362AE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3355" y="494958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30" name="모서리가 둥근 직사각형 129">
                <a:extLst>
                  <a:ext uri="{FF2B5EF4-FFF2-40B4-BE49-F238E27FC236}">
                    <a16:creationId xmlns:a16="http://schemas.microsoft.com/office/drawing/2014/main" id="{AEB9301D-EB02-6340-A382-3045F65782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43323" y="4829553"/>
                <a:ext cx="936000" cy="9360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0FD384AA-9BE0-F442-9FA6-8F27F89BFFA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58699" y="4317477"/>
              <a:ext cx="360000" cy="360000"/>
              <a:chOff x="8143323" y="4829553"/>
              <a:chExt cx="936000" cy="936000"/>
            </a:xfrm>
          </p:grpSpPr>
          <p:pic>
            <p:nvPicPr>
              <p:cNvPr id="132" name="그림 131">
                <a:extLst>
                  <a:ext uri="{FF2B5EF4-FFF2-40B4-BE49-F238E27FC236}">
                    <a16:creationId xmlns:a16="http://schemas.microsoft.com/office/drawing/2014/main" id="{AB2DDCE2-051D-1446-B857-08AF09D06A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3355" y="494958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33" name="모서리가 둥근 직사각형 132">
                <a:extLst>
                  <a:ext uri="{FF2B5EF4-FFF2-40B4-BE49-F238E27FC236}">
                    <a16:creationId xmlns:a16="http://schemas.microsoft.com/office/drawing/2014/main" id="{7EE07AA2-22F1-3740-BBB0-0C336D948E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43323" y="4829553"/>
                <a:ext cx="936000" cy="9360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2BB0A120-3101-CF44-B3F1-203424CBDAA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58699" y="3810008"/>
              <a:ext cx="360000" cy="360000"/>
              <a:chOff x="8143323" y="4829553"/>
              <a:chExt cx="936000" cy="936000"/>
            </a:xfrm>
          </p:grpSpPr>
          <p:pic>
            <p:nvPicPr>
              <p:cNvPr id="135" name="그림 134">
                <a:extLst>
                  <a:ext uri="{FF2B5EF4-FFF2-40B4-BE49-F238E27FC236}">
                    <a16:creationId xmlns:a16="http://schemas.microsoft.com/office/drawing/2014/main" id="{3952122C-262D-A14B-A531-0109B582EA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3355" y="494958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36" name="모서리가 둥근 직사각형 135">
                <a:extLst>
                  <a:ext uri="{FF2B5EF4-FFF2-40B4-BE49-F238E27FC236}">
                    <a16:creationId xmlns:a16="http://schemas.microsoft.com/office/drawing/2014/main" id="{19CDAC91-D3D8-FD4D-BD4A-FC308F4F34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43323" y="4829553"/>
                <a:ext cx="936000" cy="9360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63A9E48-DEF4-0C4B-999C-D24B69699C10}"/>
              </a:ext>
            </a:extLst>
          </p:cNvPr>
          <p:cNvSpPr txBox="1"/>
          <p:nvPr/>
        </p:nvSpPr>
        <p:spPr>
          <a:xfrm>
            <a:off x="4320464" y="1432716"/>
            <a:ext cx="7360412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kumimoji="1" lang="ko-KR" altLang="en-US" sz="3200" b="1" dirty="0">
                <a:solidFill>
                  <a:srgbClr val="00B0F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서비스</a:t>
            </a:r>
            <a:r>
              <a:rPr kumimoji="1" lang="ko-KR" altLang="en-US" sz="32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를 통하여 고객</a:t>
            </a:r>
            <a:r>
              <a:rPr kumimoji="1" lang="ko-Kore-KR" altLang="en-US" sz="32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들은</a:t>
            </a:r>
            <a:r>
              <a:rPr kumimoji="1" lang="ko-KR" altLang="en-US" sz="32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endParaRPr kumimoji="1" lang="en-US" altLang="ko-KR" sz="32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>
              <a:spcAft>
                <a:spcPts val="300"/>
              </a:spcAft>
            </a:pPr>
            <a:r>
              <a:rPr kumimoji="1" lang="ko-KR" altLang="en-US" sz="32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언제 어디에서나 </a:t>
            </a:r>
            <a:r>
              <a:rPr kumimoji="1" lang="en-US" altLang="ko-KR" sz="3200" b="1" dirty="0">
                <a:solidFill>
                  <a:srgbClr val="00B0F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Python</a:t>
            </a:r>
            <a:r>
              <a:rPr kumimoji="1" lang="ko-KR" altLang="en-US" sz="3200" b="1" dirty="0">
                <a:solidFill>
                  <a:srgbClr val="00B0F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및 </a:t>
            </a:r>
            <a:r>
              <a:rPr kumimoji="1" lang="ko-KR" altLang="en-US" sz="3200" b="1" dirty="0" err="1">
                <a:solidFill>
                  <a:srgbClr val="00B0F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딥러닝</a:t>
            </a:r>
            <a:r>
              <a:rPr kumimoji="1" lang="ko-KR" altLang="en-US" sz="3200" b="1" dirty="0">
                <a:solidFill>
                  <a:srgbClr val="00B0F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환경</a:t>
            </a:r>
            <a:r>
              <a:rPr kumimoji="1" lang="ko-KR" altLang="en-US" sz="32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을 </a:t>
            </a:r>
            <a:endParaRPr kumimoji="1" lang="en-US" altLang="ko-KR" sz="32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>
              <a:spcAft>
                <a:spcPts val="300"/>
              </a:spcAft>
            </a:pPr>
            <a:r>
              <a:rPr kumimoji="1" lang="ko-KR" altLang="en-US" sz="32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제공받아 개발할 수 있습니다</a:t>
            </a:r>
            <a:r>
              <a:rPr kumimoji="1" lang="en-US" altLang="ko-KR" sz="32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endParaRPr kumimoji="1" lang="ko-Kore-KR" altLang="en-US" sz="32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585F283-E8FE-AB4D-9E8F-9F73A15175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5990" y="1474981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67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:a16="http://schemas.microsoft.com/office/drawing/2014/main" id="{7330F1B2-93AE-1D4B-87EA-16C57D31F5F5}"/>
              </a:ext>
            </a:extLst>
          </p:cNvPr>
          <p:cNvSpPr txBox="1"/>
          <p:nvPr/>
        </p:nvSpPr>
        <p:spPr>
          <a:xfrm>
            <a:off x="5069916" y="3136612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200" b="1" dirty="0">
                <a:solidFill>
                  <a:srgbClr val="00AFEF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감사합니다</a:t>
            </a:r>
            <a:endParaRPr kumimoji="1" lang="ko-Kore-KR" altLang="en-US" sz="3200" b="1" dirty="0">
              <a:solidFill>
                <a:srgbClr val="00AFEF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11B4D29-BC5B-A249-90D6-214DF54D29E6}"/>
              </a:ext>
            </a:extLst>
          </p:cNvPr>
          <p:cNvSpPr txBox="1"/>
          <p:nvPr/>
        </p:nvSpPr>
        <p:spPr>
          <a:xfrm>
            <a:off x="3132688" y="6278812"/>
            <a:ext cx="5926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소프트웨어 </a:t>
            </a:r>
            <a:r>
              <a:rPr kumimoji="1" lang="ko-KR" altLang="en-US" sz="1600" b="1" dirty="0" err="1">
                <a:latin typeface="NanumSquare Bold" panose="020B0600000101010101" pitchFamily="34" charset="-127"/>
                <a:ea typeface="NanumSquare Bold" panose="020B0600000101010101" pitchFamily="34" charset="-127"/>
              </a:rPr>
              <a:t>공학개론</a:t>
            </a:r>
            <a:r>
              <a:rPr kumimoji="1" lang="ko-KR" altLang="en-US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kumimoji="1" lang="en-US" altLang="ko-KR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5</a:t>
            </a:r>
            <a:r>
              <a:rPr kumimoji="1" lang="ko-KR" altLang="en-US" sz="16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조 </a:t>
            </a:r>
            <a:r>
              <a:rPr kumimoji="1"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김영현 김진성 </a:t>
            </a:r>
            <a:r>
              <a:rPr kumimoji="1" lang="ko-KR" altLang="en-US" sz="16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안주현</a:t>
            </a:r>
            <a:r>
              <a:rPr kumimoji="1" lang="ko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rPr>
              <a:t> 이규민 이동현 정지연</a:t>
            </a:r>
            <a:endParaRPr kumimoji="1" lang="en-US" altLang="ko-KR" sz="16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243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0351B11A-17B9-C146-B727-A9F015A9CEA2}"/>
              </a:ext>
            </a:extLst>
          </p:cNvPr>
          <p:cNvGrpSpPr/>
          <p:nvPr/>
        </p:nvGrpSpPr>
        <p:grpSpPr>
          <a:xfrm>
            <a:off x="406256" y="406072"/>
            <a:ext cx="2305439" cy="5180512"/>
            <a:chOff x="436074" y="435889"/>
            <a:chExt cx="2305439" cy="518051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AC1DD2B-A8DD-5D4F-8663-679B3E0DDE4A}"/>
                </a:ext>
              </a:extLst>
            </p:cNvPr>
            <p:cNvGrpSpPr/>
            <p:nvPr/>
          </p:nvGrpSpPr>
          <p:grpSpPr>
            <a:xfrm>
              <a:off x="436074" y="1241598"/>
              <a:ext cx="1374094" cy="4374803"/>
              <a:chOff x="406257" y="848763"/>
              <a:chExt cx="1374094" cy="437480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F35F57-2A7F-9E4B-A2BC-DB6E807E5239}"/>
                  </a:ext>
                </a:extLst>
              </p:cNvPr>
              <p:cNvSpPr txBox="1"/>
              <p:nvPr/>
            </p:nvSpPr>
            <p:spPr>
              <a:xfrm>
                <a:off x="406739" y="848763"/>
                <a:ext cx="13154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000" b="1" dirty="0"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Contents</a:t>
                </a:r>
                <a:endParaRPr kumimoji="1" lang="ko-Kore-KR" alt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8B85F574-1ACF-B248-B115-B6F8AB889EEC}"/>
                  </a:ext>
                </a:extLst>
              </p:cNvPr>
              <p:cNvGrpSpPr/>
              <p:nvPr/>
            </p:nvGrpSpPr>
            <p:grpSpPr>
              <a:xfrm>
                <a:off x="406257" y="1308225"/>
                <a:ext cx="1374094" cy="3915341"/>
                <a:chOff x="406257" y="1308225"/>
                <a:chExt cx="1374094" cy="3915341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E74392E-4C76-7148-ADA3-30F293B00028}"/>
                    </a:ext>
                  </a:extLst>
                </p:cNvPr>
                <p:cNvSpPr txBox="1"/>
                <p:nvPr/>
              </p:nvSpPr>
              <p:spPr>
                <a:xfrm>
                  <a:off x="406257" y="2200778"/>
                  <a:ext cx="12105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sz="1400" b="1" dirty="0">
                      <a:latin typeface="NanumSquare Bold" panose="020B0600000101010101" pitchFamily="34" charset="-127"/>
                      <a:ea typeface="NanumSquare Bold" panose="020B0600000101010101" pitchFamily="34" charset="-127"/>
                    </a:rPr>
                    <a:t>아이디어</a:t>
                  </a:r>
                  <a:r>
                    <a:rPr kumimoji="1" lang="ko-KR" altLang="en-US" sz="1400" b="1" dirty="0">
                      <a:latin typeface="NanumSquare Bold" panose="020B0600000101010101" pitchFamily="34" charset="-127"/>
                      <a:ea typeface="NanumSquare Bold" panose="020B0600000101010101" pitchFamily="34" charset="-127"/>
                    </a:rPr>
                    <a:t> 소개</a:t>
                  </a:r>
                  <a:endParaRPr kumimoji="1" lang="ko-Kore-KR" altLang="en-US" sz="1400" b="1" dirty="0">
                    <a:latin typeface="NanumSquare Bold" panose="020B0600000101010101" pitchFamily="34" charset="-127"/>
                    <a:ea typeface="NanumSquare Bold" panose="020B0600000101010101" pitchFamily="34" charset="-127"/>
                  </a:endParaRPr>
                </a:p>
              </p:txBody>
            </p:sp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01E0D19D-CCC4-A944-8829-BA42492E171C}"/>
                    </a:ext>
                  </a:extLst>
                </p:cNvPr>
                <p:cNvGrpSpPr/>
                <p:nvPr/>
              </p:nvGrpSpPr>
              <p:grpSpPr>
                <a:xfrm>
                  <a:off x="406257" y="2565705"/>
                  <a:ext cx="1374094" cy="861775"/>
                  <a:chOff x="406257" y="2565705"/>
                  <a:chExt cx="1374094" cy="861775"/>
                </a:xfrm>
              </p:grpSpPr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518A02C-6A02-D54E-BFDE-66C2B7A79163}"/>
                      </a:ext>
                    </a:extLst>
                  </p:cNvPr>
                  <p:cNvSpPr txBox="1"/>
                  <p:nvPr/>
                </p:nvSpPr>
                <p:spPr>
                  <a:xfrm>
                    <a:off x="406257" y="2565705"/>
                    <a:ext cx="137409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아이디어</a:t>
                    </a:r>
                    <a:r>
                      <a:rPr kumimoji="1" lang="ko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 구체화</a:t>
                    </a:r>
                    <a:endParaRPr kumimoji="1" lang="ko-Kore-KR" altLang="en-US" sz="1400" b="1" dirty="0">
                      <a:latin typeface="NanumSquare Bold" panose="020B0600000101010101" pitchFamily="34" charset="-127"/>
                      <a:ea typeface="NanumSquare Bold" panose="020B0600000101010101" pitchFamily="34" charset="-127"/>
                    </a:endParaRP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3C781125-EF3B-C349-B7D1-AD135E8529D8}"/>
                      </a:ext>
                    </a:extLst>
                  </p:cNvPr>
                  <p:cNvSpPr txBox="1"/>
                  <p:nvPr/>
                </p:nvSpPr>
                <p:spPr>
                  <a:xfrm>
                    <a:off x="616412" y="2873482"/>
                    <a:ext cx="58862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ko-KR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UX/UI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A3D6685-9BFE-D543-885B-9FAD39CFD1AD}"/>
                      </a:ext>
                    </a:extLst>
                  </p:cNvPr>
                  <p:cNvSpPr txBox="1"/>
                  <p:nvPr/>
                </p:nvSpPr>
                <p:spPr>
                  <a:xfrm>
                    <a:off x="616411" y="3150481"/>
                    <a:ext cx="92044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기술적 측면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</p:grp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84F3641F-6C2C-934F-B1EE-2588F2FCE2F6}"/>
                    </a:ext>
                  </a:extLst>
                </p:cNvPr>
                <p:cNvGrpSpPr/>
                <p:nvPr/>
              </p:nvGrpSpPr>
              <p:grpSpPr>
                <a:xfrm>
                  <a:off x="408215" y="1308225"/>
                  <a:ext cx="952665" cy="861775"/>
                  <a:chOff x="408215" y="1308225"/>
                  <a:chExt cx="952665" cy="861775"/>
                </a:xfrm>
              </p:grpSpPr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886C9B07-4EB7-334E-9DE6-58C5E26CA58F}"/>
                      </a:ext>
                    </a:extLst>
                  </p:cNvPr>
                  <p:cNvSpPr txBox="1"/>
                  <p:nvPr/>
                </p:nvSpPr>
                <p:spPr>
                  <a:xfrm>
                    <a:off x="408215" y="1308225"/>
                    <a:ext cx="5116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개요</a:t>
                    </a:r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FAA56AFC-37DA-B540-AF34-8B4C94558890}"/>
                      </a:ext>
                    </a:extLst>
                  </p:cNvPr>
                  <p:cNvSpPr txBox="1"/>
                  <p:nvPr/>
                </p:nvSpPr>
                <p:spPr>
                  <a:xfrm>
                    <a:off x="618369" y="1616002"/>
                    <a:ext cx="74251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시장현황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439B27E-1DD4-7246-86A4-1A092D7F691C}"/>
                      </a:ext>
                    </a:extLst>
                  </p:cNvPr>
                  <p:cNvSpPr txBox="1"/>
                  <p:nvPr/>
                </p:nvSpPr>
                <p:spPr>
                  <a:xfrm>
                    <a:off x="618369" y="1893001"/>
                    <a:ext cx="60305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문제점</a:t>
                    </a: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5FB88670-2E58-1D41-9C8D-802E5B099D74}"/>
                    </a:ext>
                  </a:extLst>
                </p:cNvPr>
                <p:cNvGrpSpPr/>
                <p:nvPr/>
              </p:nvGrpSpPr>
              <p:grpSpPr>
                <a:xfrm>
                  <a:off x="406739" y="3458258"/>
                  <a:ext cx="1269579" cy="867265"/>
                  <a:chOff x="406739" y="3458258"/>
                  <a:chExt cx="1269579" cy="867265"/>
                </a:xfrm>
              </p:grpSpPr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D89BE865-F373-8A41-AA51-09571A841D76}"/>
                      </a:ext>
                    </a:extLst>
                  </p:cNvPr>
                  <p:cNvSpPr txBox="1"/>
                  <p:nvPr/>
                </p:nvSpPr>
                <p:spPr>
                  <a:xfrm>
                    <a:off x="406739" y="3458258"/>
                    <a:ext cx="8835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실행</a:t>
                    </a:r>
                    <a:r>
                      <a:rPr kumimoji="1" lang="ko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 </a:t>
                    </a:r>
                    <a:r>
                      <a:rPr kumimoji="1" lang="ko-Kore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계획</a:t>
                    </a: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BD1E57-4E4E-F148-AEB7-AA1882AEE484}"/>
                      </a:ext>
                    </a:extLst>
                  </p:cNvPr>
                  <p:cNvSpPr txBox="1"/>
                  <p:nvPr/>
                </p:nvSpPr>
                <p:spPr>
                  <a:xfrm>
                    <a:off x="616412" y="3771525"/>
                    <a:ext cx="105990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개발 프로세스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2F7941C-5685-B44F-B155-D26C156FDBFF}"/>
                      </a:ext>
                    </a:extLst>
                  </p:cNvPr>
                  <p:cNvSpPr txBox="1"/>
                  <p:nvPr/>
                </p:nvSpPr>
                <p:spPr>
                  <a:xfrm>
                    <a:off x="616411" y="4048524"/>
                    <a:ext cx="92044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테스트 플랜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</p:grp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19D75556-15F7-0C4A-A4D0-61DD55782BC5}"/>
                    </a:ext>
                  </a:extLst>
                </p:cNvPr>
                <p:cNvGrpSpPr/>
                <p:nvPr/>
              </p:nvGrpSpPr>
              <p:grpSpPr>
                <a:xfrm>
                  <a:off x="406739" y="4356301"/>
                  <a:ext cx="959227" cy="867265"/>
                  <a:chOff x="406739" y="4356301"/>
                  <a:chExt cx="959227" cy="867265"/>
                </a:xfrm>
              </p:grpSpPr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297F09F-0CFB-664C-B874-9D7A16F64A42}"/>
                      </a:ext>
                    </a:extLst>
                  </p:cNvPr>
                  <p:cNvSpPr txBox="1"/>
                  <p:nvPr/>
                </p:nvSpPr>
                <p:spPr>
                  <a:xfrm>
                    <a:off x="406739" y="4356301"/>
                    <a:ext cx="8835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최종 목표</a:t>
                    </a:r>
                    <a:endParaRPr kumimoji="1" lang="ko-Kore-KR" altLang="en-US" sz="1400" b="1" dirty="0">
                      <a:latin typeface="NanumSquare Bold" panose="020B0600000101010101" pitchFamily="34" charset="-127"/>
                      <a:ea typeface="NanumSquare Bold" panose="020B0600000101010101" pitchFamily="34" charset="-127"/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C55C1817-C59C-3940-A118-4E05F592D242}"/>
                      </a:ext>
                    </a:extLst>
                  </p:cNvPr>
                  <p:cNvSpPr txBox="1"/>
                  <p:nvPr/>
                </p:nvSpPr>
                <p:spPr>
                  <a:xfrm>
                    <a:off x="584983" y="4669568"/>
                    <a:ext cx="78098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평가 기준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418B4EE-7997-0344-9DBA-4942E65BD0B6}"/>
                      </a:ext>
                    </a:extLst>
                  </p:cNvPr>
                  <p:cNvSpPr txBox="1"/>
                  <p:nvPr/>
                </p:nvSpPr>
                <p:spPr>
                  <a:xfrm>
                    <a:off x="584982" y="4946567"/>
                    <a:ext cx="74251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기대효과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</p:grp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96C7800-043C-DA47-BE00-8AB521AED52D}"/>
                </a:ext>
              </a:extLst>
            </p:cNvPr>
            <p:cNvSpPr txBox="1"/>
            <p:nvPr/>
          </p:nvSpPr>
          <p:spPr>
            <a:xfrm>
              <a:off x="436074" y="435889"/>
              <a:ext cx="23054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1-1.</a:t>
              </a:r>
              <a:r>
                <a:rPr kumimoji="1" lang="ko-KR" altLang="en-US" sz="28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 시장현황</a:t>
              </a:r>
              <a:endParaRPr kumimoji="1" lang="ko-Kore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0BC1655-3348-0641-AD0D-DAFC909E2AD1}"/>
              </a:ext>
            </a:extLst>
          </p:cNvPr>
          <p:cNvGrpSpPr/>
          <p:nvPr/>
        </p:nvGrpSpPr>
        <p:grpSpPr>
          <a:xfrm>
            <a:off x="6406974" y="2225241"/>
            <a:ext cx="5785026" cy="4632759"/>
            <a:chOff x="6406974" y="2225241"/>
            <a:chExt cx="5785026" cy="4632759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03AF6B7-3294-CB47-BFD9-5C21F3F34EDE}"/>
                </a:ext>
              </a:extLst>
            </p:cNvPr>
            <p:cNvSpPr/>
            <p:nvPr/>
          </p:nvSpPr>
          <p:spPr>
            <a:xfrm>
              <a:off x="11544000" y="2538000"/>
              <a:ext cx="648000" cy="432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F7BDBC2-FC0F-2945-BA4E-7025091F9AFD}"/>
                </a:ext>
              </a:extLst>
            </p:cNvPr>
            <p:cNvSpPr/>
            <p:nvPr/>
          </p:nvSpPr>
          <p:spPr>
            <a:xfrm>
              <a:off x="10888179" y="3258000"/>
              <a:ext cx="648000" cy="3600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B2082C4-0B91-CD42-A410-B411ACDF43BA}"/>
                </a:ext>
              </a:extLst>
            </p:cNvPr>
            <p:cNvSpPr/>
            <p:nvPr/>
          </p:nvSpPr>
          <p:spPr>
            <a:xfrm>
              <a:off x="10240179" y="3618000"/>
              <a:ext cx="648000" cy="32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F574D02-2DC3-E540-AB47-7EB3EC83865E}"/>
                </a:ext>
              </a:extLst>
            </p:cNvPr>
            <p:cNvSpPr/>
            <p:nvPr/>
          </p:nvSpPr>
          <p:spPr>
            <a:xfrm>
              <a:off x="9592179" y="3975164"/>
              <a:ext cx="648000" cy="288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CA399C1-ADCD-1246-94FF-CF0B32F9FEFD}"/>
                </a:ext>
              </a:extLst>
            </p:cNvPr>
            <p:cNvSpPr/>
            <p:nvPr/>
          </p:nvSpPr>
          <p:spPr>
            <a:xfrm>
              <a:off x="8944179" y="4407164"/>
              <a:ext cx="648000" cy="244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AD81AEF-6DCB-F042-9D94-B9AF6AFDA598}"/>
                </a:ext>
              </a:extLst>
            </p:cNvPr>
            <p:cNvSpPr/>
            <p:nvPr/>
          </p:nvSpPr>
          <p:spPr>
            <a:xfrm>
              <a:off x="8288358" y="4698000"/>
              <a:ext cx="648000" cy="21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D9417D-3A0B-F241-B0E7-34F8820D5659}"/>
                </a:ext>
              </a:extLst>
            </p:cNvPr>
            <p:cNvSpPr txBox="1"/>
            <p:nvPr/>
          </p:nvSpPr>
          <p:spPr>
            <a:xfrm>
              <a:off x="6406974" y="6578165"/>
              <a:ext cx="1872629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r"/>
              <a:r>
                <a:rPr kumimoji="1" lang="ko-KR" altLang="en-US" sz="1200" b="1" dirty="0"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국내 디지털 교육 시장 전망</a:t>
              </a:r>
              <a:endParaRPr kumimoji="1" lang="ko-Kore-KR" altLang="en-US" sz="1200" b="1" dirty="0"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47EFF9B-0B33-3A4D-B398-632B5E82B358}"/>
                </a:ext>
              </a:extLst>
            </p:cNvPr>
            <p:cNvSpPr txBox="1"/>
            <p:nvPr/>
          </p:nvSpPr>
          <p:spPr>
            <a:xfrm>
              <a:off x="7339923" y="6321041"/>
              <a:ext cx="939680" cy="261610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r"/>
              <a:r>
                <a:rPr kumimoji="1" lang="ko-KR" altLang="en-US" sz="11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단위 </a:t>
              </a:r>
              <a:r>
                <a:rPr kumimoji="1" lang="en-US" altLang="ko-KR" sz="11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:</a:t>
              </a:r>
              <a:r>
                <a:rPr kumimoji="1" lang="ko-KR" altLang="en-US" sz="11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 억달러</a:t>
              </a:r>
              <a:endParaRPr kumimoji="1" lang="ko-Kore-KR" altLang="en-US" sz="11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6F05C8-4E03-B44C-A8A8-4460E81C36AC}"/>
                </a:ext>
              </a:extLst>
            </p:cNvPr>
            <p:cNvSpPr txBox="1"/>
            <p:nvPr/>
          </p:nvSpPr>
          <p:spPr>
            <a:xfrm>
              <a:off x="8348606" y="6596390"/>
              <a:ext cx="524504" cy="261610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kumimoji="1" lang="en-US" altLang="ko-KR" sz="11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2020</a:t>
              </a:r>
              <a:endParaRPr kumimoji="1" lang="ko-Kore-KR" altLang="en-US" sz="11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8E01E2F-D6E6-6C43-B93A-C2DC8EE6C2CF}"/>
                </a:ext>
              </a:extLst>
            </p:cNvPr>
            <p:cNvSpPr txBox="1"/>
            <p:nvPr/>
          </p:nvSpPr>
          <p:spPr>
            <a:xfrm>
              <a:off x="9005927" y="6596390"/>
              <a:ext cx="524504" cy="261610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kumimoji="1" lang="en-US" altLang="ko-KR" sz="11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2021</a:t>
              </a:r>
              <a:endParaRPr kumimoji="1" lang="ko-Kore-KR" altLang="en-US" sz="11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9B4859-F2DC-6747-954A-EB92BF72CF57}"/>
                </a:ext>
              </a:extLst>
            </p:cNvPr>
            <p:cNvSpPr txBox="1"/>
            <p:nvPr/>
          </p:nvSpPr>
          <p:spPr>
            <a:xfrm>
              <a:off x="9653927" y="6596390"/>
              <a:ext cx="524504" cy="261610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kumimoji="1" lang="en-US" altLang="ko-KR" sz="11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2022</a:t>
              </a:r>
              <a:endParaRPr kumimoji="1" lang="ko-Kore-KR" altLang="en-US" sz="11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A0FCF5E-C76F-6547-B2D9-45370FFFDB39}"/>
                </a:ext>
              </a:extLst>
            </p:cNvPr>
            <p:cNvSpPr txBox="1"/>
            <p:nvPr/>
          </p:nvSpPr>
          <p:spPr>
            <a:xfrm>
              <a:off x="10301927" y="6596390"/>
              <a:ext cx="524504" cy="261610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kumimoji="1" lang="en-US" altLang="ko-KR" sz="1100" dirty="0">
                  <a:solidFill>
                    <a:schemeClr val="bg1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2023</a:t>
              </a:r>
              <a:endParaRPr kumimoji="1" lang="ko-Kore-KR" altLang="en-US" sz="11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33F7835-914E-834C-9BD6-FDD97435E759}"/>
                </a:ext>
              </a:extLst>
            </p:cNvPr>
            <p:cNvSpPr txBox="1"/>
            <p:nvPr/>
          </p:nvSpPr>
          <p:spPr>
            <a:xfrm>
              <a:off x="10949927" y="6578165"/>
              <a:ext cx="524504" cy="261610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kumimoji="1" lang="en-US" altLang="ko-KR" sz="1100" dirty="0">
                  <a:solidFill>
                    <a:schemeClr val="bg1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2024</a:t>
              </a:r>
              <a:endParaRPr kumimoji="1" lang="ko-Kore-KR" altLang="en-US" sz="11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4470082-2877-F04B-9245-DBEE6D9BF962}"/>
                </a:ext>
              </a:extLst>
            </p:cNvPr>
            <p:cNvSpPr txBox="1"/>
            <p:nvPr/>
          </p:nvSpPr>
          <p:spPr>
            <a:xfrm>
              <a:off x="11605748" y="6578165"/>
              <a:ext cx="524504" cy="261610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kumimoji="1" lang="en-US" altLang="ko-KR" sz="1100" dirty="0">
                  <a:solidFill>
                    <a:schemeClr val="bg1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rPr>
                <a:t>2025</a:t>
              </a:r>
              <a:endParaRPr kumimoji="1" lang="ko-Kore-KR" altLang="en-US" sz="11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6588037-9A1A-3148-92D9-5FB48C4DA2A7}"/>
                </a:ext>
              </a:extLst>
            </p:cNvPr>
            <p:cNvSpPr txBox="1"/>
            <p:nvPr/>
          </p:nvSpPr>
          <p:spPr>
            <a:xfrm>
              <a:off x="11612161" y="2225241"/>
              <a:ext cx="511679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kumimoji="1" lang="en-US" altLang="ko-KR" sz="1400" b="1" dirty="0"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425</a:t>
              </a:r>
              <a:endParaRPr kumimoji="1" lang="ko-Kore-KR" altLang="en-US" sz="1400" b="1" dirty="0"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111DF52-965C-9B42-92AA-1D28D6106B61}"/>
                </a:ext>
              </a:extLst>
            </p:cNvPr>
            <p:cNvSpPr txBox="1"/>
            <p:nvPr/>
          </p:nvSpPr>
          <p:spPr>
            <a:xfrm>
              <a:off x="10956341" y="2927110"/>
              <a:ext cx="511679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kumimoji="1" lang="en-US" altLang="ko-KR" sz="1400" b="1" dirty="0"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364</a:t>
              </a:r>
              <a:endParaRPr kumimoji="1" lang="ko-Kore-KR" altLang="en-US" sz="1400" b="1" dirty="0"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4F482AE-7352-034B-B340-9EC4AF87136E}"/>
                </a:ext>
              </a:extLst>
            </p:cNvPr>
            <p:cNvSpPr txBox="1"/>
            <p:nvPr/>
          </p:nvSpPr>
          <p:spPr>
            <a:xfrm>
              <a:off x="10310093" y="3310107"/>
              <a:ext cx="511679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kumimoji="1" lang="en-US" altLang="ko-KR" sz="1400" b="1" dirty="0"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311</a:t>
              </a:r>
              <a:endParaRPr kumimoji="1" lang="ko-Kore-KR" altLang="en-US" sz="1400" b="1" dirty="0"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4C952DD-163D-2647-BB45-25D79B53B15A}"/>
                </a:ext>
              </a:extLst>
            </p:cNvPr>
            <p:cNvSpPr txBox="1"/>
            <p:nvPr/>
          </p:nvSpPr>
          <p:spPr>
            <a:xfrm>
              <a:off x="9660341" y="3664551"/>
              <a:ext cx="511679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kumimoji="1" lang="en-US" altLang="ko-KR" sz="1400" b="1" dirty="0"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266</a:t>
              </a:r>
              <a:endParaRPr kumimoji="1" lang="ko-Kore-KR" altLang="en-US" sz="1400" b="1" dirty="0"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B1B41B1-A8B6-FB4D-B51B-F61FAAA6F8D6}"/>
                </a:ext>
              </a:extLst>
            </p:cNvPr>
            <p:cNvSpPr txBox="1"/>
            <p:nvPr/>
          </p:nvSpPr>
          <p:spPr>
            <a:xfrm>
              <a:off x="9012341" y="4096551"/>
              <a:ext cx="511679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kumimoji="1" lang="en-US" altLang="ko-KR" sz="1400" b="1" dirty="0"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227</a:t>
              </a:r>
              <a:endParaRPr kumimoji="1" lang="ko-Kore-KR" altLang="en-US" sz="1400" b="1" dirty="0"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272523F-AEB2-274D-9ADB-D0B64C76AB78}"/>
                </a:ext>
              </a:extLst>
            </p:cNvPr>
            <p:cNvSpPr txBox="1"/>
            <p:nvPr/>
          </p:nvSpPr>
          <p:spPr>
            <a:xfrm>
              <a:off x="8355020" y="4380764"/>
              <a:ext cx="511679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kumimoji="1" lang="en-US" altLang="ko-KR" sz="1400" b="1" dirty="0"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194</a:t>
              </a:r>
              <a:endParaRPr kumimoji="1" lang="ko-Kore-KR" altLang="en-US" sz="1400" b="1" dirty="0"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244A0F8-7611-A042-B528-7F3343D1AD70}"/>
              </a:ext>
            </a:extLst>
          </p:cNvPr>
          <p:cNvSpPr txBox="1"/>
          <p:nvPr/>
        </p:nvSpPr>
        <p:spPr>
          <a:xfrm>
            <a:off x="2945938" y="2243624"/>
            <a:ext cx="63001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200" b="1" dirty="0" smtClean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디지털 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교육 시장의 성장과 코딩 열풍</a:t>
            </a:r>
            <a:endParaRPr kumimoji="1" lang="ko-Kore-KR" altLang="en-US" sz="3200"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61330BB3-6AB1-9A48-AF0E-DC770B773A35}"/>
              </a:ext>
            </a:extLst>
          </p:cNvPr>
          <p:cNvCxnSpPr>
            <a:cxnSpLocks/>
          </p:cNvCxnSpPr>
          <p:nvPr/>
        </p:nvCxnSpPr>
        <p:spPr>
          <a:xfrm flipV="1">
            <a:off x="2999640" y="2871573"/>
            <a:ext cx="6192721" cy="148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5FCE33E-4DD7-274D-9C42-5903E0512063}"/>
              </a:ext>
            </a:extLst>
          </p:cNvPr>
          <p:cNvSpPr txBox="1"/>
          <p:nvPr/>
        </p:nvSpPr>
        <p:spPr>
          <a:xfrm>
            <a:off x="3859384" y="3164042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ore-KR" dirty="0">
                <a:latin typeface="NanumSquare" panose="020B0600000101010101" pitchFamily="34" charset="-127"/>
                <a:ea typeface="NanumSquare" panose="020B0600000101010101" pitchFamily="34" charset="-127"/>
              </a:rPr>
              <a:t>2022</a:t>
            </a:r>
            <a:r>
              <a:rPr kumimoji="1" lang="ko-Kore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년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 디지털 뉴딜 예산</a:t>
            </a:r>
            <a:endParaRPr kumimoji="1" lang="ko-Kore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38FFCB7-D676-BE4F-88B8-7D088782D0A8}"/>
              </a:ext>
            </a:extLst>
          </p:cNvPr>
          <p:cNvSpPr txBox="1"/>
          <p:nvPr/>
        </p:nvSpPr>
        <p:spPr>
          <a:xfrm>
            <a:off x="6462570" y="316404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9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조원 투입</a:t>
            </a:r>
            <a:endParaRPr kumimoji="1" lang="ko-Kore-KR" altLang="en-US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410A9CF-135A-8842-9257-9EC5A4FF3428}"/>
              </a:ext>
            </a:extLst>
          </p:cNvPr>
          <p:cNvSpPr txBox="1"/>
          <p:nvPr/>
        </p:nvSpPr>
        <p:spPr>
          <a:xfrm>
            <a:off x="4654473" y="3605832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인천 </a:t>
            </a:r>
            <a:r>
              <a:rPr kumimoji="1" lang="en-US" altLang="ko-KR" dirty="0">
                <a:latin typeface="NanumSquare" panose="020B0600000101010101" pitchFamily="34" charset="-127"/>
                <a:ea typeface="NanumSquare" panose="020B0600000101010101" pitchFamily="34" charset="-127"/>
              </a:rPr>
              <a:t>’A’ </a:t>
            </a:r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고등학교</a:t>
            </a:r>
            <a:endParaRPr kumimoji="1" lang="ko-Kore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82C8EB-753A-6B47-9E04-CCBA8DB630B7}"/>
              </a:ext>
            </a:extLst>
          </p:cNvPr>
          <p:cNvSpPr txBox="1"/>
          <p:nvPr/>
        </p:nvSpPr>
        <p:spPr>
          <a:xfrm>
            <a:off x="6462570" y="3605832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AI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교육 확대</a:t>
            </a:r>
            <a:endParaRPr kumimoji="1" lang="ko-Kore-KR" altLang="en-US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1E8FDF-3991-4343-ACEE-A8501CD707C2}"/>
              </a:ext>
            </a:extLst>
          </p:cNvPr>
          <p:cNvSpPr txBox="1"/>
          <p:nvPr/>
        </p:nvSpPr>
        <p:spPr>
          <a:xfrm>
            <a:off x="4212045" y="4049361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dirty="0">
                <a:latin typeface="NanumSquare" panose="020B0600000101010101" pitchFamily="34" charset="-127"/>
                <a:ea typeface="NanumSquare" panose="020B0600000101010101" pitchFamily="34" charset="-127"/>
              </a:rPr>
              <a:t>국비 지원 코딩 수강생</a:t>
            </a:r>
            <a:endParaRPr kumimoji="1" lang="ko-Kore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978072-BF03-B245-AC84-70DD09C4BD5A}"/>
              </a:ext>
            </a:extLst>
          </p:cNvPr>
          <p:cNvSpPr txBox="1"/>
          <p:nvPr/>
        </p:nvSpPr>
        <p:spPr>
          <a:xfrm>
            <a:off x="6462570" y="4049361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1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년 새 </a:t>
            </a:r>
            <a:r>
              <a:rPr kumimoji="1" lang="en-US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4</a:t>
            </a:r>
            <a:r>
              <a:rPr kumimoji="1"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배 증가</a:t>
            </a:r>
            <a:endParaRPr kumimoji="1" lang="ko-Kore-KR" altLang="en-US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60A5866-1259-0148-934E-A02D67E7CB76}"/>
              </a:ext>
            </a:extLst>
          </p:cNvPr>
          <p:cNvSpPr/>
          <p:nvPr/>
        </p:nvSpPr>
        <p:spPr>
          <a:xfrm>
            <a:off x="6517484" y="3348708"/>
            <a:ext cx="1096196" cy="216000"/>
          </a:xfrm>
          <a:prstGeom prst="rect">
            <a:avLst/>
          </a:prstGeom>
          <a:solidFill>
            <a:srgbClr val="09DBDC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00D6EDE-15CF-5242-A138-39E9CC7E4FA2}"/>
              </a:ext>
            </a:extLst>
          </p:cNvPr>
          <p:cNvSpPr/>
          <p:nvPr/>
        </p:nvSpPr>
        <p:spPr>
          <a:xfrm>
            <a:off x="6517484" y="3796263"/>
            <a:ext cx="1212124" cy="216000"/>
          </a:xfrm>
          <a:prstGeom prst="rect">
            <a:avLst/>
          </a:prstGeom>
          <a:solidFill>
            <a:srgbClr val="09DBDC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0BB0836-8909-9B48-8925-37CA4AA627B0}"/>
              </a:ext>
            </a:extLst>
          </p:cNvPr>
          <p:cNvSpPr/>
          <p:nvPr/>
        </p:nvSpPr>
        <p:spPr>
          <a:xfrm>
            <a:off x="6517484" y="4239791"/>
            <a:ext cx="1549956" cy="216000"/>
          </a:xfrm>
          <a:prstGeom prst="rect">
            <a:avLst/>
          </a:prstGeom>
          <a:solidFill>
            <a:srgbClr val="09DBDC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203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0351B11A-17B9-C146-B727-A9F015A9CEA2}"/>
              </a:ext>
            </a:extLst>
          </p:cNvPr>
          <p:cNvGrpSpPr/>
          <p:nvPr/>
        </p:nvGrpSpPr>
        <p:grpSpPr>
          <a:xfrm>
            <a:off x="406256" y="406072"/>
            <a:ext cx="1978427" cy="5180512"/>
            <a:chOff x="436074" y="435889"/>
            <a:chExt cx="1978427" cy="518051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AC1DD2B-A8DD-5D4F-8663-679B3E0DDE4A}"/>
                </a:ext>
              </a:extLst>
            </p:cNvPr>
            <p:cNvGrpSpPr/>
            <p:nvPr/>
          </p:nvGrpSpPr>
          <p:grpSpPr>
            <a:xfrm>
              <a:off x="436074" y="1241598"/>
              <a:ext cx="1374094" cy="4374803"/>
              <a:chOff x="406257" y="848763"/>
              <a:chExt cx="1374094" cy="437480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F35F57-2A7F-9E4B-A2BC-DB6E807E5239}"/>
                  </a:ext>
                </a:extLst>
              </p:cNvPr>
              <p:cNvSpPr txBox="1"/>
              <p:nvPr/>
            </p:nvSpPr>
            <p:spPr>
              <a:xfrm>
                <a:off x="406739" y="848763"/>
                <a:ext cx="13154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000" b="1" dirty="0"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Contents</a:t>
                </a:r>
                <a:endParaRPr kumimoji="1" lang="ko-Kore-KR" alt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8B85F574-1ACF-B248-B115-B6F8AB889EEC}"/>
                  </a:ext>
                </a:extLst>
              </p:cNvPr>
              <p:cNvGrpSpPr/>
              <p:nvPr/>
            </p:nvGrpSpPr>
            <p:grpSpPr>
              <a:xfrm>
                <a:off x="406257" y="1308225"/>
                <a:ext cx="1374094" cy="3915341"/>
                <a:chOff x="406257" y="1308225"/>
                <a:chExt cx="1374094" cy="3915341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E74392E-4C76-7148-ADA3-30F293B00028}"/>
                    </a:ext>
                  </a:extLst>
                </p:cNvPr>
                <p:cNvSpPr txBox="1"/>
                <p:nvPr/>
              </p:nvSpPr>
              <p:spPr>
                <a:xfrm>
                  <a:off x="406257" y="2200778"/>
                  <a:ext cx="12105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sz="1400" b="1" dirty="0">
                      <a:latin typeface="NanumSquare Bold" panose="020B0600000101010101" pitchFamily="34" charset="-127"/>
                      <a:ea typeface="NanumSquare Bold" panose="020B0600000101010101" pitchFamily="34" charset="-127"/>
                    </a:rPr>
                    <a:t>아이디어</a:t>
                  </a:r>
                  <a:r>
                    <a:rPr kumimoji="1" lang="ko-KR" altLang="en-US" sz="1400" b="1" dirty="0">
                      <a:latin typeface="NanumSquare Bold" panose="020B0600000101010101" pitchFamily="34" charset="-127"/>
                      <a:ea typeface="NanumSquare Bold" panose="020B0600000101010101" pitchFamily="34" charset="-127"/>
                    </a:rPr>
                    <a:t> 소개</a:t>
                  </a:r>
                  <a:endParaRPr kumimoji="1" lang="ko-Kore-KR" altLang="en-US" sz="1400" b="1" dirty="0">
                    <a:latin typeface="NanumSquare Bold" panose="020B0600000101010101" pitchFamily="34" charset="-127"/>
                    <a:ea typeface="NanumSquare Bold" panose="020B0600000101010101" pitchFamily="34" charset="-127"/>
                  </a:endParaRPr>
                </a:p>
              </p:txBody>
            </p:sp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01E0D19D-CCC4-A944-8829-BA42492E171C}"/>
                    </a:ext>
                  </a:extLst>
                </p:cNvPr>
                <p:cNvGrpSpPr/>
                <p:nvPr/>
              </p:nvGrpSpPr>
              <p:grpSpPr>
                <a:xfrm>
                  <a:off x="406257" y="2565705"/>
                  <a:ext cx="1374094" cy="861775"/>
                  <a:chOff x="406257" y="2565705"/>
                  <a:chExt cx="1374094" cy="861775"/>
                </a:xfrm>
              </p:grpSpPr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518A02C-6A02-D54E-BFDE-66C2B7A79163}"/>
                      </a:ext>
                    </a:extLst>
                  </p:cNvPr>
                  <p:cNvSpPr txBox="1"/>
                  <p:nvPr/>
                </p:nvSpPr>
                <p:spPr>
                  <a:xfrm>
                    <a:off x="406257" y="2565705"/>
                    <a:ext cx="137409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아이디어</a:t>
                    </a:r>
                    <a:r>
                      <a:rPr kumimoji="1" lang="ko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 구체화</a:t>
                    </a:r>
                    <a:endParaRPr kumimoji="1" lang="ko-Kore-KR" altLang="en-US" sz="1400" b="1" dirty="0">
                      <a:latin typeface="NanumSquare Bold" panose="020B0600000101010101" pitchFamily="34" charset="-127"/>
                      <a:ea typeface="NanumSquare Bold" panose="020B0600000101010101" pitchFamily="34" charset="-127"/>
                    </a:endParaRP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3C781125-EF3B-C349-B7D1-AD135E8529D8}"/>
                      </a:ext>
                    </a:extLst>
                  </p:cNvPr>
                  <p:cNvSpPr txBox="1"/>
                  <p:nvPr/>
                </p:nvSpPr>
                <p:spPr>
                  <a:xfrm>
                    <a:off x="616412" y="2873482"/>
                    <a:ext cx="58862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ko-KR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UX/UI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A3D6685-9BFE-D543-885B-9FAD39CFD1AD}"/>
                      </a:ext>
                    </a:extLst>
                  </p:cNvPr>
                  <p:cNvSpPr txBox="1"/>
                  <p:nvPr/>
                </p:nvSpPr>
                <p:spPr>
                  <a:xfrm>
                    <a:off x="616411" y="3150481"/>
                    <a:ext cx="92044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기술적 측면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</p:grp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84F3641F-6C2C-934F-B1EE-2588F2FCE2F6}"/>
                    </a:ext>
                  </a:extLst>
                </p:cNvPr>
                <p:cNvGrpSpPr/>
                <p:nvPr/>
              </p:nvGrpSpPr>
              <p:grpSpPr>
                <a:xfrm>
                  <a:off x="408215" y="1308225"/>
                  <a:ext cx="952665" cy="861775"/>
                  <a:chOff x="408215" y="1308225"/>
                  <a:chExt cx="952665" cy="861775"/>
                </a:xfrm>
              </p:grpSpPr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886C9B07-4EB7-334E-9DE6-58C5E26CA58F}"/>
                      </a:ext>
                    </a:extLst>
                  </p:cNvPr>
                  <p:cNvSpPr txBox="1"/>
                  <p:nvPr/>
                </p:nvSpPr>
                <p:spPr>
                  <a:xfrm>
                    <a:off x="408215" y="1308225"/>
                    <a:ext cx="5116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개요</a:t>
                    </a:r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FAA56AFC-37DA-B540-AF34-8B4C94558890}"/>
                      </a:ext>
                    </a:extLst>
                  </p:cNvPr>
                  <p:cNvSpPr txBox="1"/>
                  <p:nvPr/>
                </p:nvSpPr>
                <p:spPr>
                  <a:xfrm>
                    <a:off x="618369" y="1616002"/>
                    <a:ext cx="74251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시장현황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439B27E-1DD4-7246-86A4-1A092D7F691C}"/>
                      </a:ext>
                    </a:extLst>
                  </p:cNvPr>
                  <p:cNvSpPr txBox="1"/>
                  <p:nvPr/>
                </p:nvSpPr>
                <p:spPr>
                  <a:xfrm>
                    <a:off x="618369" y="1893001"/>
                    <a:ext cx="60305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문제점</a:t>
                    </a: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5FB88670-2E58-1D41-9C8D-802E5B099D74}"/>
                    </a:ext>
                  </a:extLst>
                </p:cNvPr>
                <p:cNvGrpSpPr/>
                <p:nvPr/>
              </p:nvGrpSpPr>
              <p:grpSpPr>
                <a:xfrm>
                  <a:off x="406739" y="3458258"/>
                  <a:ext cx="1269579" cy="867265"/>
                  <a:chOff x="406739" y="3458258"/>
                  <a:chExt cx="1269579" cy="867265"/>
                </a:xfrm>
              </p:grpSpPr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D89BE865-F373-8A41-AA51-09571A841D76}"/>
                      </a:ext>
                    </a:extLst>
                  </p:cNvPr>
                  <p:cNvSpPr txBox="1"/>
                  <p:nvPr/>
                </p:nvSpPr>
                <p:spPr>
                  <a:xfrm>
                    <a:off x="406739" y="3458258"/>
                    <a:ext cx="8835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실행</a:t>
                    </a:r>
                    <a:r>
                      <a:rPr kumimoji="1" lang="ko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 </a:t>
                    </a:r>
                    <a:r>
                      <a:rPr kumimoji="1" lang="ko-Kore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계획</a:t>
                    </a: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BD1E57-4E4E-F148-AEB7-AA1882AEE484}"/>
                      </a:ext>
                    </a:extLst>
                  </p:cNvPr>
                  <p:cNvSpPr txBox="1"/>
                  <p:nvPr/>
                </p:nvSpPr>
                <p:spPr>
                  <a:xfrm>
                    <a:off x="616412" y="3771525"/>
                    <a:ext cx="105990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개발 프로세스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2F7941C-5685-B44F-B155-D26C156FDBFF}"/>
                      </a:ext>
                    </a:extLst>
                  </p:cNvPr>
                  <p:cNvSpPr txBox="1"/>
                  <p:nvPr/>
                </p:nvSpPr>
                <p:spPr>
                  <a:xfrm>
                    <a:off x="616411" y="4048524"/>
                    <a:ext cx="92044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테스트 플랜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</p:grp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19D75556-15F7-0C4A-A4D0-61DD55782BC5}"/>
                    </a:ext>
                  </a:extLst>
                </p:cNvPr>
                <p:cNvGrpSpPr/>
                <p:nvPr/>
              </p:nvGrpSpPr>
              <p:grpSpPr>
                <a:xfrm>
                  <a:off x="406739" y="4356301"/>
                  <a:ext cx="959227" cy="867265"/>
                  <a:chOff x="406739" y="4356301"/>
                  <a:chExt cx="959227" cy="867265"/>
                </a:xfrm>
              </p:grpSpPr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297F09F-0CFB-664C-B874-9D7A16F64A42}"/>
                      </a:ext>
                    </a:extLst>
                  </p:cNvPr>
                  <p:cNvSpPr txBox="1"/>
                  <p:nvPr/>
                </p:nvSpPr>
                <p:spPr>
                  <a:xfrm>
                    <a:off x="406739" y="4356301"/>
                    <a:ext cx="8835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최종 목표</a:t>
                    </a:r>
                    <a:endParaRPr kumimoji="1" lang="ko-Kore-KR" altLang="en-US" sz="1400" b="1" dirty="0">
                      <a:latin typeface="NanumSquare Bold" panose="020B0600000101010101" pitchFamily="34" charset="-127"/>
                      <a:ea typeface="NanumSquare Bold" panose="020B0600000101010101" pitchFamily="34" charset="-127"/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C55C1817-C59C-3940-A118-4E05F592D242}"/>
                      </a:ext>
                    </a:extLst>
                  </p:cNvPr>
                  <p:cNvSpPr txBox="1"/>
                  <p:nvPr/>
                </p:nvSpPr>
                <p:spPr>
                  <a:xfrm>
                    <a:off x="584983" y="4669568"/>
                    <a:ext cx="78098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평가 기준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418B4EE-7997-0344-9DBA-4942E65BD0B6}"/>
                      </a:ext>
                    </a:extLst>
                  </p:cNvPr>
                  <p:cNvSpPr txBox="1"/>
                  <p:nvPr/>
                </p:nvSpPr>
                <p:spPr>
                  <a:xfrm>
                    <a:off x="584982" y="4946567"/>
                    <a:ext cx="74251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기대효과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</p:grp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96C7800-043C-DA47-BE00-8AB521AED52D}"/>
                </a:ext>
              </a:extLst>
            </p:cNvPr>
            <p:cNvSpPr txBox="1"/>
            <p:nvPr/>
          </p:nvSpPr>
          <p:spPr>
            <a:xfrm>
              <a:off x="436074" y="435889"/>
              <a:ext cx="19784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1-2.</a:t>
              </a:r>
              <a:r>
                <a:rPr kumimoji="1" lang="ko-KR" altLang="en-US" sz="28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 문제점</a:t>
              </a:r>
              <a:endParaRPr kumimoji="1" lang="ko-Kore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3288459" y="931470"/>
            <a:ext cx="8403123" cy="1368654"/>
            <a:chOff x="2932531" y="406072"/>
            <a:chExt cx="8403123" cy="1662337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2932531" y="406072"/>
              <a:ext cx="8403123" cy="1662337"/>
            </a:xfrm>
            <a:prstGeom prst="roundRect">
              <a:avLst/>
            </a:prstGeom>
            <a:noFill/>
            <a:ln w="88900">
              <a:solidFill>
                <a:srgbClr val="98D8F8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3217424" y="603876"/>
              <a:ext cx="6442676" cy="1170850"/>
              <a:chOff x="3232050" y="758297"/>
              <a:chExt cx="6896688" cy="1082226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3232050" y="758297"/>
                <a:ext cx="6896688" cy="426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문제해결에 대한 다수의 접근 방식 존재 </a:t>
                </a:r>
                <a:endParaRPr lang="en-US" altLang="ko-KR" sz="2400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232050" y="1470698"/>
                <a:ext cx="5753688" cy="36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20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➡  </a:t>
                </a:r>
                <a:r>
                  <a:rPr lang="ko-KR" altLang="en-US" sz="2000" dirty="0" smtClean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하나의 답안</a:t>
                </a:r>
                <a:r>
                  <a:rPr lang="ko-KR" altLang="en-US" sz="20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으로는</a:t>
                </a:r>
                <a:r>
                  <a:rPr lang="ko-KR" altLang="en-US" sz="2000" dirty="0" smtClean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20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채점 불가</a:t>
                </a:r>
                <a:endParaRPr lang="en-US" altLang="ko-KR" sz="20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  <p:grpSp>
        <p:nvGrpSpPr>
          <p:cNvPr id="60" name="그룹 59"/>
          <p:cNvGrpSpPr/>
          <p:nvPr/>
        </p:nvGrpSpPr>
        <p:grpSpPr>
          <a:xfrm>
            <a:off x="3288459" y="4524647"/>
            <a:ext cx="8403123" cy="1368654"/>
            <a:chOff x="2932531" y="406072"/>
            <a:chExt cx="8403123" cy="1662337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2932531" y="406072"/>
              <a:ext cx="8403123" cy="1662337"/>
            </a:xfrm>
            <a:prstGeom prst="roundRect">
              <a:avLst/>
            </a:prstGeom>
            <a:noFill/>
            <a:ln w="88900">
              <a:solidFill>
                <a:srgbClr val="98D8F8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3217423" y="603876"/>
              <a:ext cx="7671885" cy="1170850"/>
              <a:chOff x="3232049" y="758297"/>
              <a:chExt cx="8212519" cy="1082226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3232050" y="758297"/>
                <a:ext cx="6896688" cy="426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학습자의 실습 결과에 대한 피드백 부재</a:t>
                </a:r>
                <a:endParaRPr lang="en-US" altLang="ko-KR" sz="24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232049" y="1470698"/>
                <a:ext cx="8212519" cy="36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20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➡  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학습자가 </a:t>
                </a:r>
                <a:r>
                  <a:rPr lang="ko-KR" altLang="en-US" sz="20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제대로 된 결과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를</a:t>
                </a:r>
                <a:r>
                  <a:rPr lang="ko-KR" altLang="en-US" sz="20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내고 있는지 확인할 수 없음</a:t>
                </a:r>
                <a:endPara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  <p:grpSp>
        <p:nvGrpSpPr>
          <p:cNvPr id="65" name="그룹 64"/>
          <p:cNvGrpSpPr/>
          <p:nvPr/>
        </p:nvGrpSpPr>
        <p:grpSpPr>
          <a:xfrm>
            <a:off x="3288459" y="2730840"/>
            <a:ext cx="8403123" cy="1368654"/>
            <a:chOff x="2932531" y="406072"/>
            <a:chExt cx="8403123" cy="1662337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2932531" y="406072"/>
              <a:ext cx="8403123" cy="1662337"/>
            </a:xfrm>
            <a:prstGeom prst="roundRect">
              <a:avLst/>
            </a:prstGeom>
            <a:noFill/>
            <a:ln w="88900">
              <a:solidFill>
                <a:srgbClr val="98D8F8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3217424" y="603876"/>
              <a:ext cx="7153402" cy="1170851"/>
              <a:chOff x="3232050" y="758297"/>
              <a:chExt cx="7657498" cy="1082226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3232050" y="758297"/>
                <a:ext cx="7657498" cy="768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CS</a:t>
                </a:r>
                <a:r>
                  <a:rPr lang="ko-KR" altLang="en-US" sz="24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지식과 실습 환경이 동시에 제공되지 않음</a:t>
                </a:r>
                <a:endParaRPr lang="en-US" altLang="ko-KR" sz="24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US" altLang="ko-KR" sz="2400" b="1" dirty="0" smtClean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232050" y="1470698"/>
                <a:ext cx="7657498" cy="36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20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➡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사용자가 </a:t>
                </a:r>
                <a:r>
                  <a:rPr lang="ko-KR" altLang="en-US" sz="2000" dirty="0">
                    <a:solidFill>
                      <a:srgbClr val="FF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독자적으로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실습을 진행해야 함</a:t>
                </a:r>
                <a:endPara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657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0351B11A-17B9-C146-B727-A9F015A9CEA2}"/>
              </a:ext>
            </a:extLst>
          </p:cNvPr>
          <p:cNvGrpSpPr/>
          <p:nvPr/>
        </p:nvGrpSpPr>
        <p:grpSpPr>
          <a:xfrm>
            <a:off x="406256" y="406072"/>
            <a:ext cx="2672526" cy="5180512"/>
            <a:chOff x="436074" y="435889"/>
            <a:chExt cx="2672526" cy="518051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AC1DD2B-A8DD-5D4F-8663-679B3E0DDE4A}"/>
                </a:ext>
              </a:extLst>
            </p:cNvPr>
            <p:cNvGrpSpPr/>
            <p:nvPr/>
          </p:nvGrpSpPr>
          <p:grpSpPr>
            <a:xfrm>
              <a:off x="436074" y="1241598"/>
              <a:ext cx="1374094" cy="4374803"/>
              <a:chOff x="406257" y="848763"/>
              <a:chExt cx="1374094" cy="437480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F35F57-2A7F-9E4B-A2BC-DB6E807E5239}"/>
                  </a:ext>
                </a:extLst>
              </p:cNvPr>
              <p:cNvSpPr txBox="1"/>
              <p:nvPr/>
            </p:nvSpPr>
            <p:spPr>
              <a:xfrm>
                <a:off x="406739" y="848763"/>
                <a:ext cx="13154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000" b="1" dirty="0"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Contents</a:t>
                </a:r>
                <a:endParaRPr kumimoji="1" lang="ko-Kore-KR" alt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8B85F574-1ACF-B248-B115-B6F8AB889EEC}"/>
                  </a:ext>
                </a:extLst>
              </p:cNvPr>
              <p:cNvGrpSpPr/>
              <p:nvPr/>
            </p:nvGrpSpPr>
            <p:grpSpPr>
              <a:xfrm>
                <a:off x="406257" y="1308225"/>
                <a:ext cx="1374094" cy="3915341"/>
                <a:chOff x="406257" y="1308225"/>
                <a:chExt cx="1374094" cy="3915341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E74392E-4C76-7148-ADA3-30F293B00028}"/>
                    </a:ext>
                  </a:extLst>
                </p:cNvPr>
                <p:cNvSpPr txBox="1"/>
                <p:nvPr/>
              </p:nvSpPr>
              <p:spPr>
                <a:xfrm>
                  <a:off x="406257" y="2200778"/>
                  <a:ext cx="12105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sz="1400" b="1" dirty="0">
                      <a:latin typeface="NanumSquare Bold" panose="020B0600000101010101" pitchFamily="34" charset="-127"/>
                      <a:ea typeface="NanumSquare Bold" panose="020B0600000101010101" pitchFamily="34" charset="-127"/>
                    </a:rPr>
                    <a:t>아이디어</a:t>
                  </a:r>
                  <a:r>
                    <a:rPr kumimoji="1" lang="ko-KR" altLang="en-US" sz="1400" b="1" dirty="0">
                      <a:latin typeface="NanumSquare Bold" panose="020B0600000101010101" pitchFamily="34" charset="-127"/>
                      <a:ea typeface="NanumSquare Bold" panose="020B0600000101010101" pitchFamily="34" charset="-127"/>
                    </a:rPr>
                    <a:t> 소개</a:t>
                  </a:r>
                  <a:endParaRPr kumimoji="1" lang="ko-Kore-KR" altLang="en-US" sz="1400" b="1" dirty="0">
                    <a:latin typeface="NanumSquare Bold" panose="020B0600000101010101" pitchFamily="34" charset="-127"/>
                    <a:ea typeface="NanumSquare Bold" panose="020B0600000101010101" pitchFamily="34" charset="-127"/>
                  </a:endParaRPr>
                </a:p>
              </p:txBody>
            </p:sp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01E0D19D-CCC4-A944-8829-BA42492E171C}"/>
                    </a:ext>
                  </a:extLst>
                </p:cNvPr>
                <p:cNvGrpSpPr/>
                <p:nvPr/>
              </p:nvGrpSpPr>
              <p:grpSpPr>
                <a:xfrm>
                  <a:off x="406257" y="2565705"/>
                  <a:ext cx="1374094" cy="861775"/>
                  <a:chOff x="406257" y="2565705"/>
                  <a:chExt cx="1374094" cy="861775"/>
                </a:xfrm>
              </p:grpSpPr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518A02C-6A02-D54E-BFDE-66C2B7A79163}"/>
                      </a:ext>
                    </a:extLst>
                  </p:cNvPr>
                  <p:cNvSpPr txBox="1"/>
                  <p:nvPr/>
                </p:nvSpPr>
                <p:spPr>
                  <a:xfrm>
                    <a:off x="406257" y="2565705"/>
                    <a:ext cx="137409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아이디어</a:t>
                    </a:r>
                    <a:r>
                      <a:rPr kumimoji="1" lang="ko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 구체화</a:t>
                    </a:r>
                    <a:endParaRPr kumimoji="1" lang="ko-Kore-KR" altLang="en-US" sz="1400" b="1" dirty="0">
                      <a:latin typeface="NanumSquare Bold" panose="020B0600000101010101" pitchFamily="34" charset="-127"/>
                      <a:ea typeface="NanumSquare Bold" panose="020B0600000101010101" pitchFamily="34" charset="-127"/>
                    </a:endParaRP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3C781125-EF3B-C349-B7D1-AD135E8529D8}"/>
                      </a:ext>
                    </a:extLst>
                  </p:cNvPr>
                  <p:cNvSpPr txBox="1"/>
                  <p:nvPr/>
                </p:nvSpPr>
                <p:spPr>
                  <a:xfrm>
                    <a:off x="616412" y="2873482"/>
                    <a:ext cx="58862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ko-KR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UX/UI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A3D6685-9BFE-D543-885B-9FAD39CFD1AD}"/>
                      </a:ext>
                    </a:extLst>
                  </p:cNvPr>
                  <p:cNvSpPr txBox="1"/>
                  <p:nvPr/>
                </p:nvSpPr>
                <p:spPr>
                  <a:xfrm>
                    <a:off x="616411" y="3150481"/>
                    <a:ext cx="92044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기술적 측면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</p:grp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84F3641F-6C2C-934F-B1EE-2588F2FCE2F6}"/>
                    </a:ext>
                  </a:extLst>
                </p:cNvPr>
                <p:cNvGrpSpPr/>
                <p:nvPr/>
              </p:nvGrpSpPr>
              <p:grpSpPr>
                <a:xfrm>
                  <a:off x="408215" y="1308225"/>
                  <a:ext cx="952665" cy="861775"/>
                  <a:chOff x="408215" y="1308225"/>
                  <a:chExt cx="952665" cy="861775"/>
                </a:xfrm>
              </p:grpSpPr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886C9B07-4EB7-334E-9DE6-58C5E26CA58F}"/>
                      </a:ext>
                    </a:extLst>
                  </p:cNvPr>
                  <p:cNvSpPr txBox="1"/>
                  <p:nvPr/>
                </p:nvSpPr>
                <p:spPr>
                  <a:xfrm>
                    <a:off x="408215" y="1308225"/>
                    <a:ext cx="5116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개요</a:t>
                    </a:r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FAA56AFC-37DA-B540-AF34-8B4C94558890}"/>
                      </a:ext>
                    </a:extLst>
                  </p:cNvPr>
                  <p:cNvSpPr txBox="1"/>
                  <p:nvPr/>
                </p:nvSpPr>
                <p:spPr>
                  <a:xfrm>
                    <a:off x="618369" y="1616002"/>
                    <a:ext cx="74251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시장현황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439B27E-1DD4-7246-86A4-1A092D7F691C}"/>
                      </a:ext>
                    </a:extLst>
                  </p:cNvPr>
                  <p:cNvSpPr txBox="1"/>
                  <p:nvPr/>
                </p:nvSpPr>
                <p:spPr>
                  <a:xfrm>
                    <a:off x="618369" y="1893001"/>
                    <a:ext cx="60305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문제점</a:t>
                    </a: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5FB88670-2E58-1D41-9C8D-802E5B099D74}"/>
                    </a:ext>
                  </a:extLst>
                </p:cNvPr>
                <p:cNvGrpSpPr/>
                <p:nvPr/>
              </p:nvGrpSpPr>
              <p:grpSpPr>
                <a:xfrm>
                  <a:off x="406739" y="3458258"/>
                  <a:ext cx="1269579" cy="867265"/>
                  <a:chOff x="406739" y="3458258"/>
                  <a:chExt cx="1269579" cy="867265"/>
                </a:xfrm>
              </p:grpSpPr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D89BE865-F373-8A41-AA51-09571A841D76}"/>
                      </a:ext>
                    </a:extLst>
                  </p:cNvPr>
                  <p:cNvSpPr txBox="1"/>
                  <p:nvPr/>
                </p:nvSpPr>
                <p:spPr>
                  <a:xfrm>
                    <a:off x="406739" y="3458258"/>
                    <a:ext cx="8835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실행</a:t>
                    </a:r>
                    <a:r>
                      <a:rPr kumimoji="1" lang="ko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 </a:t>
                    </a:r>
                    <a:r>
                      <a:rPr kumimoji="1" lang="ko-Kore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계획</a:t>
                    </a: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BD1E57-4E4E-F148-AEB7-AA1882AEE484}"/>
                      </a:ext>
                    </a:extLst>
                  </p:cNvPr>
                  <p:cNvSpPr txBox="1"/>
                  <p:nvPr/>
                </p:nvSpPr>
                <p:spPr>
                  <a:xfrm>
                    <a:off x="616412" y="3771525"/>
                    <a:ext cx="105990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개발 프로세스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2F7941C-5685-B44F-B155-D26C156FDBFF}"/>
                      </a:ext>
                    </a:extLst>
                  </p:cNvPr>
                  <p:cNvSpPr txBox="1"/>
                  <p:nvPr/>
                </p:nvSpPr>
                <p:spPr>
                  <a:xfrm>
                    <a:off x="616411" y="4048524"/>
                    <a:ext cx="92044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테스트 플랜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</p:grp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19D75556-15F7-0C4A-A4D0-61DD55782BC5}"/>
                    </a:ext>
                  </a:extLst>
                </p:cNvPr>
                <p:cNvGrpSpPr/>
                <p:nvPr/>
              </p:nvGrpSpPr>
              <p:grpSpPr>
                <a:xfrm>
                  <a:off x="406739" y="4356301"/>
                  <a:ext cx="959227" cy="867265"/>
                  <a:chOff x="406739" y="4356301"/>
                  <a:chExt cx="959227" cy="867265"/>
                </a:xfrm>
              </p:grpSpPr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297F09F-0CFB-664C-B874-9D7A16F64A42}"/>
                      </a:ext>
                    </a:extLst>
                  </p:cNvPr>
                  <p:cNvSpPr txBox="1"/>
                  <p:nvPr/>
                </p:nvSpPr>
                <p:spPr>
                  <a:xfrm>
                    <a:off x="406739" y="4356301"/>
                    <a:ext cx="8835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최종 목표</a:t>
                    </a:r>
                    <a:endParaRPr kumimoji="1" lang="ko-Kore-KR" altLang="en-US" sz="1400" b="1" dirty="0">
                      <a:latin typeface="NanumSquare Bold" panose="020B0600000101010101" pitchFamily="34" charset="-127"/>
                      <a:ea typeface="NanumSquare Bold" panose="020B0600000101010101" pitchFamily="34" charset="-127"/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C55C1817-C59C-3940-A118-4E05F592D242}"/>
                      </a:ext>
                    </a:extLst>
                  </p:cNvPr>
                  <p:cNvSpPr txBox="1"/>
                  <p:nvPr/>
                </p:nvSpPr>
                <p:spPr>
                  <a:xfrm>
                    <a:off x="584983" y="4669568"/>
                    <a:ext cx="78098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평가 기준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418B4EE-7997-0344-9DBA-4942E65BD0B6}"/>
                      </a:ext>
                    </a:extLst>
                  </p:cNvPr>
                  <p:cNvSpPr txBox="1"/>
                  <p:nvPr/>
                </p:nvSpPr>
                <p:spPr>
                  <a:xfrm>
                    <a:off x="584982" y="4946567"/>
                    <a:ext cx="74251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기대효과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</p:grp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96C7800-043C-DA47-BE00-8AB521AED52D}"/>
                </a:ext>
              </a:extLst>
            </p:cNvPr>
            <p:cNvSpPr txBox="1"/>
            <p:nvPr/>
          </p:nvSpPr>
          <p:spPr>
            <a:xfrm>
              <a:off x="436074" y="435889"/>
              <a:ext cx="2672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2.</a:t>
              </a:r>
              <a:r>
                <a:rPr kumimoji="1" lang="ko-KR" altLang="en-US" sz="28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 아이디어 소개</a:t>
              </a:r>
              <a:endParaRPr kumimoji="1" lang="ko-Kore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792177" y="1132462"/>
            <a:ext cx="7888297" cy="1385338"/>
            <a:chOff x="2932531" y="406072"/>
            <a:chExt cx="8403123" cy="1662337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2932531" y="406072"/>
              <a:ext cx="8403123" cy="1662337"/>
            </a:xfrm>
            <a:prstGeom prst="roundRect">
              <a:avLst/>
            </a:prstGeom>
            <a:solidFill>
              <a:srgbClr val="98D8F8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86715" y="664799"/>
              <a:ext cx="7894750" cy="1144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</a:t>
              </a:r>
              <a:r>
                <a:rPr lang="en-US" altLang="ko-KR" sz="2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</a:t>
              </a:r>
              <a:r>
                <a:rPr lang="ko-KR" altLang="en-US" sz="2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고양이 </a:t>
              </a:r>
              <a:r>
                <a:rPr lang="en-US" altLang="ko-KR" sz="2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classifier </a:t>
              </a:r>
              <a:r>
                <a:rPr lang="ko-KR" altLang="en-US" sz="2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개발을 위한 </a:t>
              </a:r>
              <a:endParaRPr lang="en-US" altLang="ko-KR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2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웹 기반 학습 플랫폼</a:t>
              </a:r>
              <a:endParaRPr lang="en-US" altLang="ko-KR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775944" y="2929261"/>
            <a:ext cx="792075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600" b="1" dirty="0" err="1" smtClean="0">
                <a:solidFill>
                  <a:srgbClr val="00B0F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비전공자</a:t>
            </a:r>
            <a:r>
              <a:rPr lang="ko-KR" altLang="en-US" sz="2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2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대상으로 하는 코딩 학습 플랫폼</a:t>
            </a:r>
            <a:endParaRPr lang="en-US" altLang="ko-KR" sz="2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altLang="ko-KR" sz="2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2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Python</a:t>
            </a:r>
            <a:r>
              <a:rPr lang="ko-KR" altLang="en-US" sz="2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기초 지식 </a:t>
            </a:r>
            <a:r>
              <a:rPr lang="en-US" altLang="ko-KR" sz="2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r>
              <a:rPr lang="en-US" altLang="ko-KR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classifier </a:t>
            </a:r>
            <a:r>
              <a:rPr lang="ko-KR" altLang="en-US" sz="2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위한 </a:t>
            </a:r>
            <a:r>
              <a:rPr lang="ko-KR" altLang="en-US" sz="2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지식 제공  </a:t>
            </a:r>
            <a:endParaRPr lang="en-US" altLang="ko-KR" sz="2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altLang="ko-KR" sz="2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단계적 </a:t>
            </a:r>
            <a:r>
              <a:rPr lang="ko-KR" altLang="en-US" sz="2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실습</a:t>
            </a:r>
            <a:r>
              <a:rPr lang="ko-KR" altLang="en-US" sz="2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이를 위한 </a:t>
            </a:r>
            <a:r>
              <a:rPr lang="ko-KR" altLang="en-US" sz="2600" b="1" dirty="0">
                <a:solidFill>
                  <a:srgbClr val="00B0F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실습 </a:t>
            </a:r>
            <a:r>
              <a:rPr lang="ko-KR" altLang="en-US" sz="2600" b="1" dirty="0" smtClean="0">
                <a:solidFill>
                  <a:srgbClr val="00B0F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환경 </a:t>
            </a:r>
            <a:r>
              <a:rPr lang="ko-KR" altLang="en-US" sz="2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제공</a:t>
            </a:r>
            <a:endParaRPr lang="en-US" altLang="ko-KR" sz="2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altLang="ko-KR" sz="2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2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실습 결과</a:t>
            </a:r>
            <a:r>
              <a:rPr lang="ko-KR" altLang="en-US" sz="2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</a:t>
            </a:r>
            <a:r>
              <a:rPr lang="ko-KR" altLang="en-US" sz="26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대한 </a:t>
            </a:r>
            <a:r>
              <a:rPr lang="ko-KR" altLang="en-US" sz="2600" b="1" dirty="0" smtClean="0">
                <a:solidFill>
                  <a:srgbClr val="00B0F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피드백</a:t>
            </a:r>
            <a:r>
              <a:rPr lang="ko-KR" altLang="en-US" sz="2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제공</a:t>
            </a:r>
            <a:endParaRPr lang="en-US" altLang="ko-KR" sz="2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623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0351B11A-17B9-C146-B727-A9F015A9CEA2}"/>
              </a:ext>
            </a:extLst>
          </p:cNvPr>
          <p:cNvGrpSpPr/>
          <p:nvPr/>
        </p:nvGrpSpPr>
        <p:grpSpPr>
          <a:xfrm>
            <a:off x="406400" y="405765"/>
            <a:ext cx="1883849" cy="5180965"/>
            <a:chOff x="406400" y="405765"/>
            <a:chExt cx="1883849" cy="518096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AC1DD2B-A8DD-5D4F-8663-679B3E0DDE4A}"/>
                </a:ext>
              </a:extLst>
            </p:cNvPr>
            <p:cNvGrpSpPr/>
            <p:nvPr/>
          </p:nvGrpSpPr>
          <p:grpSpPr>
            <a:xfrm>
              <a:off x="406400" y="1211580"/>
              <a:ext cx="1374140" cy="4375150"/>
              <a:chOff x="406400" y="1211580"/>
              <a:chExt cx="1374140" cy="4375150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F35F57-2A7F-9E4B-A2BC-DB6E807E5239}"/>
                  </a:ext>
                </a:extLst>
              </p:cNvPr>
              <p:cNvSpPr txBox="1"/>
              <p:nvPr/>
            </p:nvSpPr>
            <p:spPr>
              <a:xfrm>
                <a:off x="407035" y="1211580"/>
                <a:ext cx="12529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0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Contents</a:t>
                </a:r>
                <a:endParaRPr kumimoji="1" lang="ko-Kore-KR" altLang="en-US" sz="20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8B85F574-1ACF-B248-B115-B6F8AB889EEC}"/>
                  </a:ext>
                </a:extLst>
              </p:cNvPr>
              <p:cNvGrpSpPr/>
              <p:nvPr/>
            </p:nvGrpSpPr>
            <p:grpSpPr>
              <a:xfrm>
                <a:off x="406400" y="1671320"/>
                <a:ext cx="1374140" cy="3915410"/>
                <a:chOff x="406400" y="1671320"/>
                <a:chExt cx="1374140" cy="3915410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E74392E-4C76-7148-ADA3-30F293B00028}"/>
                    </a:ext>
                  </a:extLst>
                </p:cNvPr>
                <p:cNvSpPr txBox="1"/>
                <p:nvPr/>
              </p:nvSpPr>
              <p:spPr>
                <a:xfrm>
                  <a:off x="406400" y="2563495"/>
                  <a:ext cx="1210310" cy="3079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sz="1400" b="1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아이디어</a:t>
                  </a:r>
                  <a:r>
                    <a:rPr kumimoji="1" lang="ko-KR" altLang="en-US" sz="1400" b="1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 소개</a:t>
                  </a:r>
                  <a:endParaRPr kumimoji="1" lang="ko-Kore-KR" altLang="en-US" sz="14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01E0D19D-CCC4-A944-8829-BA42492E171C}"/>
                    </a:ext>
                  </a:extLst>
                </p:cNvPr>
                <p:cNvGrpSpPr/>
                <p:nvPr/>
              </p:nvGrpSpPr>
              <p:grpSpPr>
                <a:xfrm>
                  <a:off x="406400" y="2928620"/>
                  <a:ext cx="1374140" cy="861695"/>
                  <a:chOff x="406400" y="2928620"/>
                  <a:chExt cx="1374140" cy="861695"/>
                </a:xfrm>
              </p:grpSpPr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518A02C-6A02-D54E-BFDE-66C2B7A79163}"/>
                      </a:ext>
                    </a:extLst>
                  </p:cNvPr>
                  <p:cNvSpPr txBox="1"/>
                  <p:nvPr/>
                </p:nvSpPr>
                <p:spPr>
                  <a:xfrm>
                    <a:off x="406400" y="2928620"/>
                    <a:ext cx="1374140" cy="3079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4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아이디어</a:t>
                    </a:r>
                    <a:r>
                      <a:rPr kumimoji="1" lang="ko-KR" altLang="en-US" sz="14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 구체화</a:t>
                    </a:r>
                    <a:endParaRPr kumimoji="1" lang="ko-Kore-KR" altLang="en-US" sz="1400" b="1" dirty="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3C781125-EF3B-C349-B7D1-AD135E8529D8}"/>
                      </a:ext>
                    </a:extLst>
                  </p:cNvPr>
                  <p:cNvSpPr txBox="1"/>
                  <p:nvPr/>
                </p:nvSpPr>
                <p:spPr>
                  <a:xfrm>
                    <a:off x="616585" y="3236595"/>
                    <a:ext cx="588645" cy="27686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UX/UI</a:t>
                    </a:r>
                    <a:endParaRPr kumimoji="1" lang="ko-Kore-KR" altLang="en-US" sz="12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A3D6685-9BFE-D543-885B-9FAD39CFD1AD}"/>
                      </a:ext>
                    </a:extLst>
                  </p:cNvPr>
                  <p:cNvSpPr txBox="1"/>
                  <p:nvPr/>
                </p:nvSpPr>
                <p:spPr>
                  <a:xfrm>
                    <a:off x="616585" y="3513455"/>
                    <a:ext cx="920750" cy="27686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기술적 측면</a:t>
                    </a:r>
                    <a:endParaRPr kumimoji="1" lang="ko-Kore-KR" altLang="en-US" sz="12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p:grp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84F3641F-6C2C-934F-B1EE-2588F2FCE2F6}"/>
                    </a:ext>
                  </a:extLst>
                </p:cNvPr>
                <p:cNvGrpSpPr/>
                <p:nvPr/>
              </p:nvGrpSpPr>
              <p:grpSpPr>
                <a:xfrm>
                  <a:off x="408305" y="1671320"/>
                  <a:ext cx="952500" cy="861695"/>
                  <a:chOff x="408305" y="1671320"/>
                  <a:chExt cx="952500" cy="861695"/>
                </a:xfrm>
              </p:grpSpPr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886C9B07-4EB7-334E-9DE6-58C5E26CA58F}"/>
                      </a:ext>
                    </a:extLst>
                  </p:cNvPr>
                  <p:cNvSpPr txBox="1"/>
                  <p:nvPr/>
                </p:nvSpPr>
                <p:spPr>
                  <a:xfrm>
                    <a:off x="408305" y="1671320"/>
                    <a:ext cx="511810" cy="3079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4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개요</a:t>
                    </a:r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FAA56AFC-37DA-B540-AF34-8B4C94558890}"/>
                      </a:ext>
                    </a:extLst>
                  </p:cNvPr>
                  <p:cNvSpPr txBox="1"/>
                  <p:nvPr/>
                </p:nvSpPr>
                <p:spPr>
                  <a:xfrm>
                    <a:off x="618490" y="1979295"/>
                    <a:ext cx="742315" cy="27686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시장현황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439B27E-1DD4-7246-86A4-1A092D7F691C}"/>
                      </a:ext>
                    </a:extLst>
                  </p:cNvPr>
                  <p:cNvSpPr txBox="1"/>
                  <p:nvPr/>
                </p:nvSpPr>
                <p:spPr>
                  <a:xfrm>
                    <a:off x="618490" y="2256155"/>
                    <a:ext cx="603250" cy="27686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문제점</a:t>
                    </a: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5FB88670-2E58-1D41-9C8D-802E5B099D74}"/>
                    </a:ext>
                  </a:extLst>
                </p:cNvPr>
                <p:cNvGrpSpPr/>
                <p:nvPr/>
              </p:nvGrpSpPr>
              <p:grpSpPr>
                <a:xfrm>
                  <a:off x="407035" y="3821430"/>
                  <a:ext cx="1269365" cy="867410"/>
                  <a:chOff x="407035" y="3821430"/>
                  <a:chExt cx="1269365" cy="867410"/>
                </a:xfrm>
              </p:grpSpPr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D89BE865-F373-8A41-AA51-09571A841D76}"/>
                      </a:ext>
                    </a:extLst>
                  </p:cNvPr>
                  <p:cNvSpPr txBox="1"/>
                  <p:nvPr/>
                </p:nvSpPr>
                <p:spPr>
                  <a:xfrm>
                    <a:off x="407035" y="3821430"/>
                    <a:ext cx="883285" cy="3079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4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실행</a:t>
                    </a:r>
                    <a:r>
                      <a:rPr kumimoji="1" lang="ko-KR" altLang="en-US" sz="14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 </a:t>
                    </a:r>
                    <a:r>
                      <a:rPr kumimoji="1" lang="ko-Kore-KR" altLang="en-US" sz="14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계획</a:t>
                    </a: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BD1E57-4E4E-F148-AEB7-AA1882AEE484}"/>
                      </a:ext>
                    </a:extLst>
                  </p:cNvPr>
                  <p:cNvSpPr txBox="1"/>
                  <p:nvPr/>
                </p:nvSpPr>
                <p:spPr>
                  <a:xfrm>
                    <a:off x="616585" y="4134485"/>
                    <a:ext cx="1059815" cy="27686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개발 프로세스</a:t>
                    </a:r>
                    <a:endParaRPr kumimoji="1" lang="ko-Kore-KR" altLang="en-US" sz="12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2F7941C-5685-B44F-B155-D26C156FDBFF}"/>
                      </a:ext>
                    </a:extLst>
                  </p:cNvPr>
                  <p:cNvSpPr txBox="1"/>
                  <p:nvPr/>
                </p:nvSpPr>
                <p:spPr>
                  <a:xfrm>
                    <a:off x="616585" y="4411345"/>
                    <a:ext cx="920750" cy="27686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테스트 플랜</a:t>
                    </a:r>
                    <a:endParaRPr kumimoji="1" lang="ko-Kore-KR" altLang="en-US" sz="12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p:grp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19D75556-15F7-0C4A-A4D0-61DD55782BC5}"/>
                    </a:ext>
                  </a:extLst>
                </p:cNvPr>
                <p:cNvGrpSpPr/>
                <p:nvPr/>
              </p:nvGrpSpPr>
              <p:grpSpPr>
                <a:xfrm>
                  <a:off x="407035" y="4719320"/>
                  <a:ext cx="959485" cy="867410"/>
                  <a:chOff x="407035" y="4719320"/>
                  <a:chExt cx="959485" cy="867410"/>
                </a:xfrm>
              </p:grpSpPr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297F09F-0CFB-664C-B874-9D7A16F64A42}"/>
                      </a:ext>
                    </a:extLst>
                  </p:cNvPr>
                  <p:cNvSpPr txBox="1"/>
                  <p:nvPr/>
                </p:nvSpPr>
                <p:spPr>
                  <a:xfrm>
                    <a:off x="407035" y="4719320"/>
                    <a:ext cx="883285" cy="3079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4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최종 목표</a:t>
                    </a:r>
                    <a:endParaRPr kumimoji="1" lang="ko-Kore-KR" altLang="en-US" sz="1400" b="1" dirty="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C55C1817-C59C-3940-A118-4E05F592D242}"/>
                      </a:ext>
                    </a:extLst>
                  </p:cNvPr>
                  <p:cNvSpPr txBox="1"/>
                  <p:nvPr/>
                </p:nvSpPr>
                <p:spPr>
                  <a:xfrm>
                    <a:off x="584835" y="5032375"/>
                    <a:ext cx="781050" cy="27686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평가 기준</a:t>
                    </a:r>
                    <a:endParaRPr kumimoji="1" lang="ko-Kore-KR" altLang="en-US" sz="12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418B4EE-7997-0344-9DBA-4942E65BD0B6}"/>
                      </a:ext>
                    </a:extLst>
                  </p:cNvPr>
                  <p:cNvSpPr txBox="1"/>
                  <p:nvPr/>
                </p:nvSpPr>
                <p:spPr>
                  <a:xfrm>
                    <a:off x="584835" y="5309870"/>
                    <a:ext cx="742315" cy="27686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rPr>
                      <a:t>기대효과</a:t>
                    </a:r>
                    <a:endParaRPr kumimoji="1" lang="ko-Kore-KR" altLang="en-US" sz="1200" dirty="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p:grp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96C7800-043C-DA47-BE00-8AB521AED52D}"/>
                </a:ext>
              </a:extLst>
            </p:cNvPr>
            <p:cNvSpPr txBox="1"/>
            <p:nvPr/>
          </p:nvSpPr>
          <p:spPr>
            <a:xfrm>
              <a:off x="406400" y="405765"/>
              <a:ext cx="18838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3-1.</a:t>
              </a:r>
              <a:r>
                <a:rPr kumimoji="1" lang="ko-KR" altLang="en-US" sz="28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kumimoji="1" lang="en-US" altLang="ko-KR" sz="28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UX/UI</a:t>
              </a:r>
              <a:endParaRPr kumimoji="1" lang="ko-Kore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3784426" y="-231673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ko-KR" sz="800" dirty="0">
                <a:solidFill>
                  <a:srgbClr val="FC6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목차를 통해 </a:t>
            </a:r>
            <a:endParaRPr lang="ko-KR" altLang="en-US" sz="800" dirty="0">
              <a:solidFill>
                <a:srgbClr val="FC66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ko-KR" sz="800" dirty="0">
                <a:solidFill>
                  <a:srgbClr val="FC6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사용자가 배울 내용을 </a:t>
            </a:r>
            <a:endParaRPr lang="ko-KR" altLang="en-US" sz="800" dirty="0">
              <a:solidFill>
                <a:srgbClr val="FC66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ko-KR" sz="800" dirty="0">
                <a:solidFill>
                  <a:srgbClr val="FC6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미리 확인 가능</a:t>
            </a:r>
            <a:endParaRPr lang="ko-KR" altLang="en-US" sz="800" dirty="0">
              <a:solidFill>
                <a:srgbClr val="FC66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도형 2"/>
          <p:cNvSpPr>
            <a:spLocks/>
          </p:cNvSpPr>
          <p:nvPr/>
        </p:nvSpPr>
        <p:spPr>
          <a:xfrm>
            <a:off x="2468049" y="0"/>
            <a:ext cx="972395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3" name="그림 51" descr="C:/Users/LEEDONGHYUN/AppData/Roaming/PolarisOffice/ETemp/3268_18555136/fImage436624626500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0326" y="3939018"/>
            <a:ext cx="2759377" cy="2387474"/>
          </a:xfrm>
          <a:prstGeom prst="rect">
            <a:avLst/>
          </a:prstGeom>
          <a:noFill/>
        </p:spPr>
      </p:pic>
      <p:cxnSp>
        <p:nvCxnSpPr>
          <p:cNvPr id="64" name="도형 52"/>
          <p:cNvCxnSpPr/>
          <p:nvPr/>
        </p:nvCxnSpPr>
        <p:spPr>
          <a:xfrm flipH="1" flipV="1">
            <a:off x="5403275" y="4055504"/>
            <a:ext cx="244965" cy="1"/>
          </a:xfrm>
          <a:prstGeom prst="straightConnector1">
            <a:avLst/>
          </a:prstGeom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도형 53"/>
          <p:cNvCxnSpPr/>
          <p:nvPr/>
        </p:nvCxnSpPr>
        <p:spPr>
          <a:xfrm>
            <a:off x="8963444" y="4056088"/>
            <a:ext cx="243120" cy="0"/>
          </a:xfrm>
          <a:prstGeom prst="straightConnector1">
            <a:avLst/>
          </a:prstGeom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58" name="그룹 157"/>
          <p:cNvGrpSpPr/>
          <p:nvPr/>
        </p:nvGrpSpPr>
        <p:grpSpPr>
          <a:xfrm>
            <a:off x="2787810" y="148432"/>
            <a:ext cx="4597776" cy="2971838"/>
            <a:chOff x="2739042" y="215214"/>
            <a:chExt cx="4597776" cy="2971838"/>
          </a:xfrm>
        </p:grpSpPr>
        <p:pic>
          <p:nvPicPr>
            <p:cNvPr id="66" name="그림 55" descr="C:/Users/LEEDONGHYUN/AppData/Roaming/PolarisOffice/ETemp/3268_18555136/fImage187354669169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39042" y="571881"/>
              <a:ext cx="4114013" cy="2615171"/>
            </a:xfrm>
            <a:prstGeom prst="rect">
              <a:avLst/>
            </a:prstGeom>
            <a:noFill/>
          </p:spPr>
        </p:pic>
        <p:cxnSp>
          <p:nvCxnSpPr>
            <p:cNvPr id="67" name="도형 56"/>
            <p:cNvCxnSpPr/>
            <p:nvPr/>
          </p:nvCxnSpPr>
          <p:spPr>
            <a:xfrm flipH="1">
              <a:off x="6271748" y="532804"/>
              <a:ext cx="305776" cy="153035"/>
            </a:xfrm>
            <a:prstGeom prst="straightConnector1">
              <a:avLst/>
            </a:prstGeom>
            <a:ln w="19050" cap="flat" cmpd="sng">
              <a:solidFill>
                <a:schemeClr val="accent2"/>
              </a:solidFill>
              <a:prstDash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7" name="그룹 6"/>
            <p:cNvGrpSpPr/>
            <p:nvPr/>
          </p:nvGrpSpPr>
          <p:grpSpPr>
            <a:xfrm>
              <a:off x="6514816" y="215214"/>
              <a:ext cx="822002" cy="340943"/>
              <a:chOff x="6001324" y="-1180314"/>
              <a:chExt cx="822002" cy="364490"/>
            </a:xfrm>
          </p:grpSpPr>
          <p:sp>
            <p:nvSpPr>
              <p:cNvPr id="3" name="모서리가 둥근 직사각형 2"/>
              <p:cNvSpPr/>
              <p:nvPr/>
            </p:nvSpPr>
            <p:spPr>
              <a:xfrm>
                <a:off x="6001324" y="-1180314"/>
                <a:ext cx="822002" cy="36449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 dirty="0">
                  <a:solidFill>
                    <a:schemeClr val="tx1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</p:txBody>
          </p:sp>
          <p:sp>
            <p:nvSpPr>
              <p:cNvPr id="68" name="텍스트 상자 57"/>
              <p:cNvSpPr txBox="1">
                <a:spLocks/>
              </p:cNvSpPr>
              <p:nvPr/>
            </p:nvSpPr>
            <p:spPr>
              <a:xfrm>
                <a:off x="6001324" y="-1137210"/>
                <a:ext cx="822002" cy="278281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numCol="1" anchor="t">
                <a:spAutoFit/>
              </a:bodyPr>
              <a:lstStyle/>
              <a:p>
                <a:pPr marL="0" indent="0" algn="l" latinLnBrk="0" hangingPunct="1">
                  <a:buFontTx/>
                  <a:buNone/>
                </a:pPr>
                <a:r>
                  <a:rPr lang="ko-KR" sz="600" dirty="0" smtClean="0">
                    <a:solidFill>
                      <a:srgbClr val="FC66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버튼 </a:t>
                </a:r>
                <a:r>
                  <a:rPr lang="ko-KR" sz="600" dirty="0" err="1" smtClean="0">
                    <a:solidFill>
                      <a:srgbClr val="FC66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클릭시</a:t>
                </a:r>
                <a:r>
                  <a:rPr lang="ko-KR" sz="600" dirty="0" smtClean="0">
                    <a:solidFill>
                      <a:srgbClr val="FC66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ko-KR" altLang="en-US" sz="600" dirty="0" smtClean="0">
                  <a:solidFill>
                    <a:srgbClr val="FC66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0" indent="0" algn="l" latinLnBrk="0" hangingPunct="1">
                  <a:buFontTx/>
                  <a:buNone/>
                </a:pPr>
                <a:r>
                  <a:rPr lang="ko-KR" sz="600" dirty="0" smtClean="0">
                    <a:solidFill>
                      <a:srgbClr val="FC66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학습 페이지로 이동</a:t>
                </a:r>
                <a:endParaRPr lang="ko-KR" altLang="en-US" sz="600" dirty="0">
                  <a:solidFill>
                    <a:srgbClr val="FC66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  <p:sp>
        <p:nvSpPr>
          <p:cNvPr id="117" name="텍스트 상자 57"/>
          <p:cNvSpPr txBox="1">
            <a:spLocks/>
          </p:cNvSpPr>
          <p:nvPr/>
        </p:nvSpPr>
        <p:spPr>
          <a:xfrm>
            <a:off x="5820665" y="9471613"/>
            <a:ext cx="920540" cy="18594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r>
              <a:rPr lang="ko-KR" altLang="ko-KR" sz="600" dirty="0">
                <a:solidFill>
                  <a:srgbClr val="FC6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목차를 </a:t>
            </a:r>
            <a:r>
              <a:rPr lang="ko-KR" altLang="ko-KR" sz="600" dirty="0" smtClean="0">
                <a:solidFill>
                  <a:srgbClr val="FC6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열 </a:t>
            </a:r>
            <a:r>
              <a:rPr lang="ko-KR" altLang="ko-KR" sz="600" dirty="0">
                <a:solidFill>
                  <a:srgbClr val="FC6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 </a:t>
            </a:r>
            <a:r>
              <a:rPr lang="ko-KR" altLang="ko-KR" sz="600" dirty="0" smtClean="0">
                <a:solidFill>
                  <a:srgbClr val="FC6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있는</a:t>
            </a:r>
            <a:r>
              <a:rPr lang="en-US" altLang="ko-KR" sz="600" dirty="0" smtClean="0">
                <a:solidFill>
                  <a:srgbClr val="FC6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ko-KR" sz="600" dirty="0" smtClean="0">
                <a:solidFill>
                  <a:srgbClr val="FC6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버튼</a:t>
            </a:r>
            <a:endParaRPr lang="ko-KR" altLang="en-US" sz="600" dirty="0">
              <a:solidFill>
                <a:srgbClr val="FC66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7502243" y="126070"/>
            <a:ext cx="4429431" cy="3002485"/>
            <a:chOff x="7351568" y="174407"/>
            <a:chExt cx="4429431" cy="3002485"/>
          </a:xfrm>
        </p:grpSpPr>
        <p:pic>
          <p:nvPicPr>
            <p:cNvPr id="29" name="그림 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1568" y="571436"/>
              <a:ext cx="4193004" cy="2605456"/>
            </a:xfrm>
            <a:prstGeom prst="rect">
              <a:avLst/>
            </a:prstGeom>
            <a:noFill/>
          </p:spPr>
        </p:pic>
        <p:cxnSp>
          <p:nvCxnSpPr>
            <p:cNvPr id="30" name="도형 5"/>
            <p:cNvCxnSpPr/>
            <p:nvPr/>
          </p:nvCxnSpPr>
          <p:spPr>
            <a:xfrm flipV="1">
              <a:off x="7984337" y="1071919"/>
              <a:ext cx="729299" cy="16510"/>
            </a:xfrm>
            <a:prstGeom prst="line">
              <a:avLst/>
            </a:prstGeom>
            <a:ln w="19050" cap="flat" cmpd="sng">
              <a:prstDash/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도형 7"/>
            <p:cNvCxnSpPr/>
            <p:nvPr/>
          </p:nvCxnSpPr>
          <p:spPr>
            <a:xfrm flipH="1">
              <a:off x="8719186" y="556157"/>
              <a:ext cx="231180" cy="285892"/>
            </a:xfrm>
            <a:prstGeom prst="straightConnector1">
              <a:avLst/>
            </a:prstGeom>
            <a:ln w="19050" cap="flat" cmpd="sng">
              <a:prstDash/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도형 11"/>
            <p:cNvSpPr>
              <a:spLocks/>
            </p:cNvSpPr>
            <p:nvPr/>
          </p:nvSpPr>
          <p:spPr>
            <a:xfrm>
              <a:off x="7557051" y="1288501"/>
              <a:ext cx="115009" cy="1274994"/>
            </a:xfrm>
            <a:custGeom>
              <a:avLst/>
              <a:gdLst>
                <a:gd name="TX0" fmla="*/ 301 w 302"/>
                <a:gd name="TY0" fmla="*/ 0 h 1897"/>
                <a:gd name="TX1" fmla="*/ 0 w 302"/>
                <a:gd name="TY1" fmla="*/ 948 h 1897"/>
                <a:gd name="TX2" fmla="*/ 292 w 302"/>
                <a:gd name="TY2" fmla="*/ 1896 h 189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02" h="1897">
                  <a:moveTo>
                    <a:pt x="301" y="0"/>
                  </a:moveTo>
                  <a:cubicBezTo>
                    <a:pt x="146" y="310"/>
                    <a:pt x="0" y="629"/>
                    <a:pt x="0" y="948"/>
                  </a:cubicBezTo>
                  <a:cubicBezTo>
                    <a:pt x="0" y="1267"/>
                    <a:pt x="146" y="1577"/>
                    <a:pt x="292" y="1896"/>
                  </a:cubicBez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0" tIns="0" rIns="0" bIns="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4" name="도형 13"/>
            <p:cNvCxnSpPr/>
            <p:nvPr/>
          </p:nvCxnSpPr>
          <p:spPr>
            <a:xfrm>
              <a:off x="7661425" y="2549440"/>
              <a:ext cx="223945" cy="266168"/>
            </a:xfrm>
            <a:prstGeom prst="straightConnector1">
              <a:avLst/>
            </a:prstGeom>
            <a:ln w="19050" cap="flat" cmpd="sng">
              <a:prstDash/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도형 16"/>
            <p:cNvCxnSpPr/>
            <p:nvPr/>
          </p:nvCxnSpPr>
          <p:spPr>
            <a:xfrm flipH="1">
              <a:off x="10768990" y="610180"/>
              <a:ext cx="226615" cy="234403"/>
            </a:xfrm>
            <a:prstGeom prst="straightConnector1">
              <a:avLst/>
            </a:prstGeom>
            <a:ln w="19050" cap="flat" cmpd="sng">
              <a:prstDash/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03" name="그룹 102"/>
            <p:cNvGrpSpPr/>
            <p:nvPr/>
          </p:nvGrpSpPr>
          <p:grpSpPr>
            <a:xfrm>
              <a:off x="8908026" y="174407"/>
              <a:ext cx="850447" cy="390322"/>
              <a:chOff x="6001324" y="-1180314"/>
              <a:chExt cx="826358" cy="529369"/>
            </a:xfrm>
          </p:grpSpPr>
          <p:sp>
            <p:nvSpPr>
              <p:cNvPr id="104" name="모서리가 둥근 직사각형 103"/>
              <p:cNvSpPr/>
              <p:nvPr/>
            </p:nvSpPr>
            <p:spPr>
              <a:xfrm>
                <a:off x="6001324" y="-1180314"/>
                <a:ext cx="822002" cy="52936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 dirty="0">
                  <a:solidFill>
                    <a:schemeClr val="tx1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</p:txBody>
          </p:sp>
          <p:sp>
            <p:nvSpPr>
              <p:cNvPr id="105" name="텍스트 상자 57"/>
              <p:cNvSpPr txBox="1">
                <a:spLocks/>
              </p:cNvSpPr>
              <p:nvPr/>
            </p:nvSpPr>
            <p:spPr>
              <a:xfrm>
                <a:off x="6005680" y="-1154742"/>
                <a:ext cx="822002" cy="48307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numCol="1" anchor="t">
                <a:spAutoFit/>
              </a:bodyPr>
              <a:lstStyle/>
              <a:p>
                <a:r>
                  <a:rPr lang="ko-KR" altLang="ko-KR" sz="600" dirty="0">
                    <a:solidFill>
                      <a:srgbClr val="FC66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목차를 통해 </a:t>
                </a:r>
                <a:endParaRPr lang="ko-KR" altLang="en-US" sz="600" dirty="0">
                  <a:solidFill>
                    <a:srgbClr val="FC66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ko-KR" altLang="ko-KR" sz="600" dirty="0">
                    <a:solidFill>
                      <a:srgbClr val="FC66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사용자가 배울 내용을 </a:t>
                </a:r>
                <a:endParaRPr lang="ko-KR" altLang="en-US" sz="600" dirty="0">
                  <a:solidFill>
                    <a:srgbClr val="FC66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ko-KR" altLang="ko-KR" sz="600" dirty="0">
                    <a:solidFill>
                      <a:srgbClr val="FC66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미리 확인 가능</a:t>
                </a:r>
                <a:endParaRPr lang="ko-KR" altLang="en-US" sz="600" dirty="0">
                  <a:solidFill>
                    <a:srgbClr val="FC66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10954514" y="286389"/>
              <a:ext cx="826485" cy="332154"/>
              <a:chOff x="5999082" y="-1180314"/>
              <a:chExt cx="826485" cy="529369"/>
            </a:xfrm>
          </p:grpSpPr>
          <p:sp>
            <p:nvSpPr>
              <p:cNvPr id="107" name="모서리가 둥근 직사각형 106"/>
              <p:cNvSpPr/>
              <p:nvPr/>
            </p:nvSpPr>
            <p:spPr>
              <a:xfrm>
                <a:off x="6001324" y="-1180314"/>
                <a:ext cx="822002" cy="52936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 dirty="0">
                  <a:solidFill>
                    <a:schemeClr val="tx1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</p:txBody>
          </p:sp>
          <p:sp>
            <p:nvSpPr>
              <p:cNvPr id="108" name="텍스트 상자 57"/>
              <p:cNvSpPr txBox="1">
                <a:spLocks/>
              </p:cNvSpPr>
              <p:nvPr/>
            </p:nvSpPr>
            <p:spPr>
              <a:xfrm>
                <a:off x="5999082" y="-1137385"/>
                <a:ext cx="826485" cy="443509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numCol="1" anchor="t">
                <a:spAutoFit/>
              </a:bodyPr>
              <a:lstStyle/>
              <a:p>
                <a:r>
                  <a:rPr lang="ko-KR" altLang="ko-KR" sz="600" dirty="0">
                    <a:solidFill>
                      <a:srgbClr val="FC66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사용자의 현재 학습 내용과 기록을 확인</a:t>
                </a:r>
                <a:endParaRPr lang="ko-KR" altLang="en-US" sz="600" dirty="0">
                  <a:solidFill>
                    <a:srgbClr val="FC66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137" name="그룹 136"/>
            <p:cNvGrpSpPr/>
            <p:nvPr/>
          </p:nvGrpSpPr>
          <p:grpSpPr>
            <a:xfrm>
              <a:off x="7918720" y="2765324"/>
              <a:ext cx="953353" cy="332154"/>
              <a:chOff x="5999082" y="-1180314"/>
              <a:chExt cx="826485" cy="529369"/>
            </a:xfrm>
          </p:grpSpPr>
          <p:sp>
            <p:nvSpPr>
              <p:cNvPr id="138" name="모서리가 둥근 직사각형 137"/>
              <p:cNvSpPr/>
              <p:nvPr/>
            </p:nvSpPr>
            <p:spPr>
              <a:xfrm>
                <a:off x="6001324" y="-1180314"/>
                <a:ext cx="822002" cy="52936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 dirty="0">
                  <a:solidFill>
                    <a:schemeClr val="tx1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</p:txBody>
          </p:sp>
          <p:sp>
            <p:nvSpPr>
              <p:cNvPr id="139" name="텍스트 상자 57"/>
              <p:cNvSpPr txBox="1">
                <a:spLocks/>
              </p:cNvSpPr>
              <p:nvPr/>
            </p:nvSpPr>
            <p:spPr>
              <a:xfrm>
                <a:off x="5999082" y="-1137385"/>
                <a:ext cx="826485" cy="443509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numCol="1" anchor="t">
                <a:spAutoFit/>
              </a:bodyPr>
              <a:lstStyle/>
              <a:p>
                <a:r>
                  <a:rPr lang="ko-KR" altLang="ko-KR" sz="600" dirty="0">
                    <a:solidFill>
                      <a:srgbClr val="FC66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목차를 클릭 시 </a:t>
                </a:r>
                <a:endParaRPr lang="en-US" altLang="ko-KR" sz="600" dirty="0" smtClean="0">
                  <a:solidFill>
                    <a:srgbClr val="FC66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ko-KR" altLang="ko-KR" sz="600" dirty="0" smtClean="0">
                    <a:solidFill>
                      <a:srgbClr val="FC66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해당 </a:t>
                </a:r>
                <a:r>
                  <a:rPr lang="ko-KR" altLang="ko-KR" sz="600" dirty="0">
                    <a:solidFill>
                      <a:srgbClr val="FC66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학습으로 이동 </a:t>
                </a:r>
                <a:r>
                  <a:rPr lang="ko-KR" altLang="ko-KR" sz="600" dirty="0" smtClean="0">
                    <a:solidFill>
                      <a:srgbClr val="FC66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가</a:t>
                </a:r>
                <a:r>
                  <a:rPr lang="ko-KR" altLang="en-US" sz="600" dirty="0" smtClean="0">
                    <a:solidFill>
                      <a:srgbClr val="FC66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능</a:t>
                </a:r>
                <a:endParaRPr lang="ko-KR" altLang="en-US" sz="600" dirty="0">
                  <a:solidFill>
                    <a:srgbClr val="FC66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  <p:grpSp>
        <p:nvGrpSpPr>
          <p:cNvPr id="154" name="그룹 153"/>
          <p:cNvGrpSpPr/>
          <p:nvPr/>
        </p:nvGrpSpPr>
        <p:grpSpPr>
          <a:xfrm>
            <a:off x="9214725" y="3912045"/>
            <a:ext cx="2773525" cy="2404475"/>
            <a:chOff x="9154391" y="3945473"/>
            <a:chExt cx="2773525" cy="2404475"/>
          </a:xfrm>
        </p:grpSpPr>
        <p:pic>
          <p:nvPicPr>
            <p:cNvPr id="54" name="그림 40" descr="C:/Users/LEEDONGHYUN/AppData/Roaming/PolarisOffice/ETemp/3268_18555136/fImage1092024516334.jpeg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54391" y="3945473"/>
              <a:ext cx="2773525" cy="2404475"/>
            </a:xfrm>
            <a:prstGeom prst="rect">
              <a:avLst/>
            </a:prstGeom>
            <a:noFill/>
          </p:spPr>
        </p:pic>
        <p:grpSp>
          <p:nvGrpSpPr>
            <p:cNvPr id="152" name="그룹 151"/>
            <p:cNvGrpSpPr/>
            <p:nvPr/>
          </p:nvGrpSpPr>
          <p:grpSpPr>
            <a:xfrm>
              <a:off x="9205862" y="4005923"/>
              <a:ext cx="125146" cy="50165"/>
              <a:chOff x="5710381" y="4398815"/>
              <a:chExt cx="125146" cy="50165"/>
            </a:xfrm>
          </p:grpSpPr>
          <p:cxnSp>
            <p:nvCxnSpPr>
              <p:cNvPr id="149" name="도형 23"/>
              <p:cNvCxnSpPr/>
              <p:nvPr/>
            </p:nvCxnSpPr>
            <p:spPr>
              <a:xfrm>
                <a:off x="5710381" y="4398815"/>
                <a:ext cx="123913" cy="635"/>
              </a:xfrm>
              <a:prstGeom prst="line">
                <a:avLst/>
              </a:prstGeom>
              <a:ln w="6350" cap="flat" cmpd="sng">
                <a:prstDash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도형 43"/>
              <p:cNvCxnSpPr/>
              <p:nvPr/>
            </p:nvCxnSpPr>
            <p:spPr>
              <a:xfrm>
                <a:off x="5710381" y="4424215"/>
                <a:ext cx="123913" cy="635"/>
              </a:xfrm>
              <a:prstGeom prst="line">
                <a:avLst/>
              </a:prstGeom>
              <a:ln w="6350" cap="flat" cmpd="sng">
                <a:prstDash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도형 44"/>
              <p:cNvCxnSpPr/>
              <p:nvPr/>
            </p:nvCxnSpPr>
            <p:spPr>
              <a:xfrm>
                <a:off x="5710381" y="4448345"/>
                <a:ext cx="125146" cy="635"/>
              </a:xfrm>
              <a:prstGeom prst="line">
                <a:avLst/>
              </a:prstGeom>
              <a:ln w="6350" cap="flat" cmpd="sng">
                <a:prstDash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9" name="그룹 158"/>
          <p:cNvGrpSpPr/>
          <p:nvPr/>
        </p:nvGrpSpPr>
        <p:grpSpPr>
          <a:xfrm>
            <a:off x="5651175" y="3353969"/>
            <a:ext cx="4701576" cy="3349510"/>
            <a:chOff x="5630772" y="3364279"/>
            <a:chExt cx="4701576" cy="3349510"/>
          </a:xfrm>
        </p:grpSpPr>
        <p:grpSp>
          <p:nvGrpSpPr>
            <p:cNvPr id="156" name="그룹 155"/>
            <p:cNvGrpSpPr/>
            <p:nvPr/>
          </p:nvGrpSpPr>
          <p:grpSpPr>
            <a:xfrm>
              <a:off x="5658016" y="3940711"/>
              <a:ext cx="3239807" cy="2391724"/>
              <a:chOff x="5658016" y="3940711"/>
              <a:chExt cx="3239807" cy="2391724"/>
            </a:xfrm>
          </p:grpSpPr>
          <p:pic>
            <p:nvPicPr>
              <p:cNvPr id="38" name="그림 19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8016" y="3940711"/>
                <a:ext cx="3239807" cy="2391724"/>
              </a:xfrm>
              <a:prstGeom prst="rect">
                <a:avLst/>
              </a:prstGeom>
              <a:noFill/>
            </p:spPr>
          </p:pic>
          <p:grpSp>
            <p:nvGrpSpPr>
              <p:cNvPr id="155" name="그룹 154"/>
              <p:cNvGrpSpPr/>
              <p:nvPr/>
            </p:nvGrpSpPr>
            <p:grpSpPr>
              <a:xfrm>
                <a:off x="5723458" y="3998273"/>
                <a:ext cx="125146" cy="50165"/>
                <a:chOff x="5723458" y="3998273"/>
                <a:chExt cx="125146" cy="50165"/>
              </a:xfrm>
            </p:grpSpPr>
            <p:cxnSp>
              <p:nvCxnSpPr>
                <p:cNvPr id="41" name="도형 23"/>
                <p:cNvCxnSpPr/>
                <p:nvPr/>
              </p:nvCxnSpPr>
              <p:spPr>
                <a:xfrm>
                  <a:off x="5723458" y="3998273"/>
                  <a:ext cx="123913" cy="635"/>
                </a:xfrm>
                <a:prstGeom prst="line">
                  <a:avLst/>
                </a:prstGeom>
                <a:ln w="6350" cap="flat" cmpd="sng">
                  <a:prstDash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도형 43"/>
                <p:cNvCxnSpPr/>
                <p:nvPr/>
              </p:nvCxnSpPr>
              <p:spPr>
                <a:xfrm>
                  <a:off x="5723458" y="4023673"/>
                  <a:ext cx="123913" cy="635"/>
                </a:xfrm>
                <a:prstGeom prst="line">
                  <a:avLst/>
                </a:prstGeom>
                <a:ln w="6350" cap="flat" cmpd="sng">
                  <a:prstDash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도형 44"/>
                <p:cNvCxnSpPr/>
                <p:nvPr/>
              </p:nvCxnSpPr>
              <p:spPr>
                <a:xfrm>
                  <a:off x="5723458" y="4047803"/>
                  <a:ext cx="125146" cy="635"/>
                </a:xfrm>
                <a:prstGeom prst="line">
                  <a:avLst/>
                </a:prstGeom>
                <a:ln w="6350" cap="flat" cmpd="sng">
                  <a:prstDash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4" name="도형 28"/>
            <p:cNvCxnSpPr/>
            <p:nvPr/>
          </p:nvCxnSpPr>
          <p:spPr>
            <a:xfrm flipH="1">
              <a:off x="5793259" y="3690628"/>
              <a:ext cx="111583" cy="309031"/>
            </a:xfrm>
            <a:prstGeom prst="straightConnector1">
              <a:avLst/>
            </a:prstGeom>
            <a:ln w="19050" cap="flat" cmpd="sng">
              <a:prstDash/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09" name="그룹 108"/>
            <p:cNvGrpSpPr/>
            <p:nvPr/>
          </p:nvGrpSpPr>
          <p:grpSpPr>
            <a:xfrm>
              <a:off x="5630772" y="3473022"/>
              <a:ext cx="891647" cy="237029"/>
              <a:chOff x="6001324" y="-1180314"/>
              <a:chExt cx="943878" cy="279824"/>
            </a:xfrm>
          </p:grpSpPr>
          <p:sp>
            <p:nvSpPr>
              <p:cNvPr id="110" name="모서리가 둥근 직사각형 109"/>
              <p:cNvSpPr/>
              <p:nvPr/>
            </p:nvSpPr>
            <p:spPr>
              <a:xfrm>
                <a:off x="6001324" y="-1180314"/>
                <a:ext cx="943878" cy="27982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 dirty="0">
                  <a:solidFill>
                    <a:schemeClr val="tx1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</p:txBody>
          </p:sp>
          <p:sp>
            <p:nvSpPr>
              <p:cNvPr id="111" name="텍스트 상자 57"/>
              <p:cNvSpPr txBox="1">
                <a:spLocks/>
              </p:cNvSpPr>
              <p:nvPr/>
            </p:nvSpPr>
            <p:spPr>
              <a:xfrm>
                <a:off x="6001324" y="-1154935"/>
                <a:ext cx="943878" cy="21952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numCol="1" anchor="t">
                <a:spAutoFit/>
              </a:bodyPr>
              <a:lstStyle/>
              <a:p>
                <a:pPr algn="ctr"/>
                <a:r>
                  <a:rPr lang="ko-KR" altLang="ko-KR" sz="600" dirty="0">
                    <a:solidFill>
                      <a:srgbClr val="FC66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목차를 </a:t>
                </a:r>
                <a:r>
                  <a:rPr lang="ko-KR" altLang="ko-KR" sz="600" dirty="0" smtClean="0">
                    <a:solidFill>
                      <a:srgbClr val="FC66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열 </a:t>
                </a:r>
                <a:r>
                  <a:rPr lang="ko-KR" altLang="ko-KR" sz="600" dirty="0">
                    <a:solidFill>
                      <a:srgbClr val="FC66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수 </a:t>
                </a:r>
                <a:r>
                  <a:rPr lang="ko-KR" altLang="ko-KR" sz="600" dirty="0" smtClean="0">
                    <a:solidFill>
                      <a:srgbClr val="FC66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있는</a:t>
                </a:r>
                <a:r>
                  <a:rPr lang="en-US" altLang="ko-KR" sz="600" dirty="0" smtClean="0">
                    <a:solidFill>
                      <a:srgbClr val="FC66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ko-KR" sz="600" dirty="0" smtClean="0">
                    <a:solidFill>
                      <a:srgbClr val="FC66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버튼</a:t>
                </a:r>
                <a:endParaRPr lang="ko-KR" altLang="en-US" sz="600" dirty="0">
                  <a:solidFill>
                    <a:srgbClr val="FC66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cxnSp>
          <p:nvCxnSpPr>
            <p:cNvPr id="39" name="도형 20"/>
            <p:cNvCxnSpPr/>
            <p:nvPr/>
          </p:nvCxnSpPr>
          <p:spPr>
            <a:xfrm flipH="1">
              <a:off x="7100357" y="3615837"/>
              <a:ext cx="153392" cy="478047"/>
            </a:xfrm>
            <a:prstGeom prst="straightConnector1">
              <a:avLst/>
            </a:prstGeom>
            <a:ln w="19050" cap="flat" cmpd="sng">
              <a:prstDash/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12" name="그룹 111"/>
            <p:cNvGrpSpPr/>
            <p:nvPr/>
          </p:nvGrpSpPr>
          <p:grpSpPr>
            <a:xfrm>
              <a:off x="6735020" y="3364279"/>
              <a:ext cx="1470256" cy="317343"/>
              <a:chOff x="6000148" y="-1180314"/>
              <a:chExt cx="945054" cy="374638"/>
            </a:xfrm>
          </p:grpSpPr>
          <p:sp>
            <p:nvSpPr>
              <p:cNvPr id="113" name="모서리가 둥근 직사각형 112"/>
              <p:cNvSpPr/>
              <p:nvPr/>
            </p:nvSpPr>
            <p:spPr>
              <a:xfrm>
                <a:off x="6001324" y="-1180314"/>
                <a:ext cx="943878" cy="374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 dirty="0">
                  <a:solidFill>
                    <a:schemeClr val="tx1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</p:txBody>
          </p:sp>
          <p:sp>
            <p:nvSpPr>
              <p:cNvPr id="114" name="텍스트 상자 57"/>
              <p:cNvSpPr txBox="1">
                <a:spLocks/>
              </p:cNvSpPr>
              <p:nvPr/>
            </p:nvSpPr>
            <p:spPr>
              <a:xfrm>
                <a:off x="6000148" y="-1154936"/>
                <a:ext cx="945054" cy="328524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numCol="1" anchor="t">
                <a:spAutoFit/>
              </a:bodyPr>
              <a:lstStyle/>
              <a:p>
                <a:r>
                  <a:rPr lang="ko-KR" altLang="ko-KR" sz="600" dirty="0">
                    <a:solidFill>
                      <a:srgbClr val="FC66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좌측엔 실습 내용을 표시하고 </a:t>
                </a:r>
                <a:endParaRPr lang="en-US" altLang="ko-KR" sz="600" dirty="0" smtClean="0">
                  <a:solidFill>
                    <a:srgbClr val="FC66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ko-KR" altLang="ko-KR" sz="600" dirty="0" smtClean="0">
                    <a:solidFill>
                      <a:srgbClr val="FC66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우측엔 </a:t>
                </a:r>
                <a:r>
                  <a:rPr lang="ko-KR" altLang="ko-KR" sz="600" dirty="0">
                    <a:solidFill>
                      <a:srgbClr val="FC66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사용자가 실습을 하는 창으로 구성</a:t>
                </a:r>
                <a:endParaRPr lang="ko-KR" altLang="en-US" sz="600" dirty="0">
                  <a:solidFill>
                    <a:srgbClr val="FC66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cxnSp>
          <p:nvCxnSpPr>
            <p:cNvPr id="46" name="도형 30"/>
            <p:cNvCxnSpPr/>
            <p:nvPr/>
          </p:nvCxnSpPr>
          <p:spPr>
            <a:xfrm flipH="1">
              <a:off x="8827544" y="3673015"/>
              <a:ext cx="219068" cy="334961"/>
            </a:xfrm>
            <a:prstGeom prst="straightConnector1">
              <a:avLst/>
            </a:prstGeom>
            <a:ln w="19050" cap="flat" cmpd="sng">
              <a:prstDash/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40" name="그룹 139"/>
            <p:cNvGrpSpPr/>
            <p:nvPr/>
          </p:nvGrpSpPr>
          <p:grpSpPr>
            <a:xfrm>
              <a:off x="8868644" y="3433142"/>
              <a:ext cx="1463704" cy="298255"/>
              <a:chOff x="5996841" y="-1180314"/>
              <a:chExt cx="826485" cy="529369"/>
            </a:xfrm>
          </p:grpSpPr>
          <p:sp>
            <p:nvSpPr>
              <p:cNvPr id="141" name="모서리가 둥근 직사각형 140"/>
              <p:cNvSpPr/>
              <p:nvPr/>
            </p:nvSpPr>
            <p:spPr>
              <a:xfrm>
                <a:off x="6001324" y="-1180314"/>
                <a:ext cx="822002" cy="52936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 dirty="0">
                  <a:solidFill>
                    <a:schemeClr val="tx1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</p:txBody>
          </p:sp>
          <p:sp>
            <p:nvSpPr>
              <p:cNvPr id="142" name="텍스트 상자 57"/>
              <p:cNvSpPr txBox="1">
                <a:spLocks/>
              </p:cNvSpPr>
              <p:nvPr/>
            </p:nvSpPr>
            <p:spPr>
              <a:xfrm>
                <a:off x="5996841" y="-1090301"/>
                <a:ext cx="826485" cy="32088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numCol="1" anchor="t">
                <a:spAutoFit/>
              </a:bodyPr>
              <a:lstStyle/>
              <a:p>
                <a:r>
                  <a:rPr lang="ko-KR" altLang="ko-KR" sz="700" dirty="0">
                    <a:solidFill>
                      <a:srgbClr val="FC66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사용자의 </a:t>
                </a:r>
                <a:r>
                  <a:rPr lang="ko-KR" altLang="ko-KR" sz="700" dirty="0" err="1" smtClean="0">
                    <a:solidFill>
                      <a:srgbClr val="FC66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상태창을</a:t>
                </a:r>
                <a:r>
                  <a:rPr lang="en-US" altLang="ko-KR" sz="700" dirty="0" smtClean="0">
                    <a:solidFill>
                      <a:srgbClr val="FC66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ko-KR" sz="700" dirty="0" smtClean="0">
                    <a:solidFill>
                      <a:srgbClr val="FC66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열 </a:t>
                </a:r>
                <a:r>
                  <a:rPr lang="ko-KR" altLang="ko-KR" sz="700" dirty="0">
                    <a:solidFill>
                      <a:srgbClr val="FC66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수 있는 </a:t>
                </a:r>
                <a:r>
                  <a:rPr lang="ko-KR" altLang="ko-KR" sz="700" dirty="0" smtClean="0">
                    <a:solidFill>
                      <a:srgbClr val="FC66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버</a:t>
                </a:r>
                <a:r>
                  <a:rPr lang="ko-KR" altLang="en-US" sz="700" dirty="0" smtClean="0">
                    <a:solidFill>
                      <a:srgbClr val="FC66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튼</a:t>
                </a:r>
                <a:endParaRPr lang="ko-KR" altLang="en-US" sz="700" dirty="0">
                  <a:solidFill>
                    <a:srgbClr val="FC66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cxnSp>
          <p:nvCxnSpPr>
            <p:cNvPr id="48" name="도형 32"/>
            <p:cNvCxnSpPr/>
            <p:nvPr/>
          </p:nvCxnSpPr>
          <p:spPr>
            <a:xfrm flipH="1" flipV="1">
              <a:off x="8294599" y="5390248"/>
              <a:ext cx="391159" cy="1022713"/>
            </a:xfrm>
            <a:prstGeom prst="straightConnector1">
              <a:avLst/>
            </a:prstGeom>
            <a:ln w="19050" cap="flat" cmpd="sng">
              <a:prstDash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도형 34"/>
            <p:cNvCxnSpPr/>
            <p:nvPr/>
          </p:nvCxnSpPr>
          <p:spPr>
            <a:xfrm flipV="1">
              <a:off x="7450539" y="6126705"/>
              <a:ext cx="196765" cy="315778"/>
            </a:xfrm>
            <a:prstGeom prst="straightConnector1">
              <a:avLst/>
            </a:prstGeom>
            <a:ln w="19050" cap="flat" cmpd="sng">
              <a:prstDash/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18" name="그룹 117"/>
            <p:cNvGrpSpPr/>
            <p:nvPr/>
          </p:nvGrpSpPr>
          <p:grpSpPr>
            <a:xfrm>
              <a:off x="6237707" y="6381508"/>
              <a:ext cx="1251913" cy="332281"/>
              <a:chOff x="6001324" y="-1208391"/>
              <a:chExt cx="943878" cy="279824"/>
            </a:xfrm>
          </p:grpSpPr>
          <p:sp>
            <p:nvSpPr>
              <p:cNvPr id="119" name="모서리가 둥근 직사각형 118"/>
              <p:cNvSpPr/>
              <p:nvPr/>
            </p:nvSpPr>
            <p:spPr>
              <a:xfrm>
                <a:off x="6001324" y="-1208391"/>
                <a:ext cx="943878" cy="27982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 dirty="0">
                  <a:solidFill>
                    <a:schemeClr val="tx1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</p:txBody>
          </p:sp>
          <p:sp>
            <p:nvSpPr>
              <p:cNvPr id="120" name="텍스트 상자 57"/>
              <p:cNvSpPr txBox="1">
                <a:spLocks/>
              </p:cNvSpPr>
              <p:nvPr/>
            </p:nvSpPr>
            <p:spPr>
              <a:xfrm>
                <a:off x="6007697" y="-1197517"/>
                <a:ext cx="929923" cy="260268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numCol="1" anchor="t">
                <a:spAutoFit/>
              </a:bodyPr>
              <a:lstStyle/>
              <a:p>
                <a:r>
                  <a:rPr lang="ko-KR" altLang="ko-KR" sz="700" dirty="0">
                    <a:solidFill>
                      <a:srgbClr val="FC66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코드 실행 후</a:t>
                </a:r>
                <a:endParaRPr lang="ko-KR" altLang="en-US" sz="700" dirty="0">
                  <a:solidFill>
                    <a:srgbClr val="FC66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ko-KR" altLang="ko-KR" sz="700" dirty="0">
                    <a:solidFill>
                      <a:srgbClr val="FC66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오류와 로그를 보여주는 </a:t>
                </a:r>
                <a:r>
                  <a:rPr lang="ko-KR" altLang="ko-KR" sz="700" dirty="0" smtClean="0">
                    <a:solidFill>
                      <a:srgbClr val="FC66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콘</a:t>
                </a:r>
                <a:r>
                  <a:rPr lang="ko-KR" altLang="en-US" sz="700" dirty="0" smtClean="0">
                    <a:solidFill>
                      <a:srgbClr val="FC66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솔</a:t>
                </a:r>
                <a:endParaRPr lang="ko-KR" altLang="en-US" sz="700" dirty="0">
                  <a:solidFill>
                    <a:srgbClr val="FC66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8160466" y="6397196"/>
              <a:ext cx="1366882" cy="266808"/>
              <a:chOff x="5821230" y="-1250551"/>
              <a:chExt cx="943878" cy="279824"/>
            </a:xfrm>
          </p:grpSpPr>
          <p:sp>
            <p:nvSpPr>
              <p:cNvPr id="125" name="모서리가 둥근 직사각형 124"/>
              <p:cNvSpPr/>
              <p:nvPr/>
            </p:nvSpPr>
            <p:spPr>
              <a:xfrm>
                <a:off x="5821230" y="-1250551"/>
                <a:ext cx="943878" cy="27982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00" dirty="0">
                  <a:solidFill>
                    <a:schemeClr val="tx1"/>
                  </a:solidFill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</p:txBody>
          </p:sp>
          <p:sp>
            <p:nvSpPr>
              <p:cNvPr id="126" name="텍스트 상자 57"/>
              <p:cNvSpPr txBox="1">
                <a:spLocks/>
              </p:cNvSpPr>
              <p:nvPr/>
            </p:nvSpPr>
            <p:spPr>
              <a:xfrm>
                <a:off x="5821230" y="-1221954"/>
                <a:ext cx="943878" cy="211159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numCol="1" anchor="t">
                <a:spAutoFit/>
              </a:bodyPr>
              <a:lstStyle/>
              <a:p>
                <a:pPr algn="ctr"/>
                <a:r>
                  <a:rPr lang="ko-KR" altLang="ko-KR" sz="700" dirty="0" err="1">
                    <a:solidFill>
                      <a:srgbClr val="FC66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실습코드를</a:t>
                </a:r>
                <a:r>
                  <a:rPr lang="ko-KR" altLang="ko-KR" sz="700" dirty="0">
                    <a:solidFill>
                      <a:srgbClr val="FC66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작성 할 수 있는 창</a:t>
                </a:r>
                <a:endParaRPr lang="ko-KR" altLang="en-US" sz="700" dirty="0">
                  <a:solidFill>
                    <a:srgbClr val="FC66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25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0351B11A-17B9-C146-B727-A9F015A9CEA2}"/>
              </a:ext>
            </a:extLst>
          </p:cNvPr>
          <p:cNvGrpSpPr/>
          <p:nvPr/>
        </p:nvGrpSpPr>
        <p:grpSpPr>
          <a:xfrm>
            <a:off x="406256" y="406072"/>
            <a:ext cx="2722220" cy="5180512"/>
            <a:chOff x="436074" y="435889"/>
            <a:chExt cx="2722220" cy="518051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AC1DD2B-A8DD-5D4F-8663-679B3E0DDE4A}"/>
                </a:ext>
              </a:extLst>
            </p:cNvPr>
            <p:cNvGrpSpPr/>
            <p:nvPr/>
          </p:nvGrpSpPr>
          <p:grpSpPr>
            <a:xfrm>
              <a:off x="436074" y="1241598"/>
              <a:ext cx="1374094" cy="4374803"/>
              <a:chOff x="406257" y="848763"/>
              <a:chExt cx="1374094" cy="437480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F35F57-2A7F-9E4B-A2BC-DB6E807E5239}"/>
                  </a:ext>
                </a:extLst>
              </p:cNvPr>
              <p:cNvSpPr txBox="1"/>
              <p:nvPr/>
            </p:nvSpPr>
            <p:spPr>
              <a:xfrm>
                <a:off x="406739" y="848763"/>
                <a:ext cx="13154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000" b="1" dirty="0"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Contents</a:t>
                </a:r>
                <a:endParaRPr kumimoji="1" lang="ko-Kore-KR" alt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8B85F574-1ACF-B248-B115-B6F8AB889EEC}"/>
                  </a:ext>
                </a:extLst>
              </p:cNvPr>
              <p:cNvGrpSpPr/>
              <p:nvPr/>
            </p:nvGrpSpPr>
            <p:grpSpPr>
              <a:xfrm>
                <a:off x="406257" y="1308225"/>
                <a:ext cx="1374094" cy="3915341"/>
                <a:chOff x="406257" y="1308225"/>
                <a:chExt cx="1374094" cy="3915341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E74392E-4C76-7148-ADA3-30F293B00028}"/>
                    </a:ext>
                  </a:extLst>
                </p:cNvPr>
                <p:cNvSpPr txBox="1"/>
                <p:nvPr/>
              </p:nvSpPr>
              <p:spPr>
                <a:xfrm>
                  <a:off x="406257" y="2200778"/>
                  <a:ext cx="12105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sz="1400" b="1" dirty="0">
                      <a:latin typeface="NanumSquare Bold" panose="020B0600000101010101" pitchFamily="34" charset="-127"/>
                      <a:ea typeface="NanumSquare Bold" panose="020B0600000101010101" pitchFamily="34" charset="-127"/>
                    </a:rPr>
                    <a:t>아이디어</a:t>
                  </a:r>
                  <a:r>
                    <a:rPr kumimoji="1" lang="ko-KR" altLang="en-US" sz="1400" b="1" dirty="0">
                      <a:latin typeface="NanumSquare Bold" panose="020B0600000101010101" pitchFamily="34" charset="-127"/>
                      <a:ea typeface="NanumSquare Bold" panose="020B0600000101010101" pitchFamily="34" charset="-127"/>
                    </a:rPr>
                    <a:t> 소개</a:t>
                  </a:r>
                  <a:endParaRPr kumimoji="1" lang="ko-Kore-KR" altLang="en-US" sz="1400" b="1" dirty="0">
                    <a:latin typeface="NanumSquare Bold" panose="020B0600000101010101" pitchFamily="34" charset="-127"/>
                    <a:ea typeface="NanumSquare Bold" panose="020B0600000101010101" pitchFamily="34" charset="-127"/>
                  </a:endParaRPr>
                </a:p>
              </p:txBody>
            </p:sp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01E0D19D-CCC4-A944-8829-BA42492E171C}"/>
                    </a:ext>
                  </a:extLst>
                </p:cNvPr>
                <p:cNvGrpSpPr/>
                <p:nvPr/>
              </p:nvGrpSpPr>
              <p:grpSpPr>
                <a:xfrm>
                  <a:off x="406257" y="2565705"/>
                  <a:ext cx="1374094" cy="861775"/>
                  <a:chOff x="406257" y="2565705"/>
                  <a:chExt cx="1374094" cy="861775"/>
                </a:xfrm>
              </p:grpSpPr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518A02C-6A02-D54E-BFDE-66C2B7A79163}"/>
                      </a:ext>
                    </a:extLst>
                  </p:cNvPr>
                  <p:cNvSpPr txBox="1"/>
                  <p:nvPr/>
                </p:nvSpPr>
                <p:spPr>
                  <a:xfrm>
                    <a:off x="406257" y="2565705"/>
                    <a:ext cx="137409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아이디어</a:t>
                    </a:r>
                    <a:r>
                      <a:rPr kumimoji="1" lang="ko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 구체화</a:t>
                    </a:r>
                    <a:endParaRPr kumimoji="1" lang="ko-Kore-KR" altLang="en-US" sz="1400" b="1" dirty="0">
                      <a:latin typeface="NanumSquare Bold" panose="020B0600000101010101" pitchFamily="34" charset="-127"/>
                      <a:ea typeface="NanumSquare Bold" panose="020B0600000101010101" pitchFamily="34" charset="-127"/>
                    </a:endParaRP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3C781125-EF3B-C349-B7D1-AD135E8529D8}"/>
                      </a:ext>
                    </a:extLst>
                  </p:cNvPr>
                  <p:cNvSpPr txBox="1"/>
                  <p:nvPr/>
                </p:nvSpPr>
                <p:spPr>
                  <a:xfrm>
                    <a:off x="616412" y="2873482"/>
                    <a:ext cx="58862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ko-KR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UX/UI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A3D6685-9BFE-D543-885B-9FAD39CFD1AD}"/>
                      </a:ext>
                    </a:extLst>
                  </p:cNvPr>
                  <p:cNvSpPr txBox="1"/>
                  <p:nvPr/>
                </p:nvSpPr>
                <p:spPr>
                  <a:xfrm>
                    <a:off x="616411" y="3150481"/>
                    <a:ext cx="92044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기술적 측면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</p:grp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84F3641F-6C2C-934F-B1EE-2588F2FCE2F6}"/>
                    </a:ext>
                  </a:extLst>
                </p:cNvPr>
                <p:cNvGrpSpPr/>
                <p:nvPr/>
              </p:nvGrpSpPr>
              <p:grpSpPr>
                <a:xfrm>
                  <a:off x="408215" y="1308225"/>
                  <a:ext cx="952665" cy="861775"/>
                  <a:chOff x="408215" y="1308225"/>
                  <a:chExt cx="952665" cy="861775"/>
                </a:xfrm>
              </p:grpSpPr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886C9B07-4EB7-334E-9DE6-58C5E26CA58F}"/>
                      </a:ext>
                    </a:extLst>
                  </p:cNvPr>
                  <p:cNvSpPr txBox="1"/>
                  <p:nvPr/>
                </p:nvSpPr>
                <p:spPr>
                  <a:xfrm>
                    <a:off x="408215" y="1308225"/>
                    <a:ext cx="5116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개요</a:t>
                    </a:r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FAA56AFC-37DA-B540-AF34-8B4C94558890}"/>
                      </a:ext>
                    </a:extLst>
                  </p:cNvPr>
                  <p:cNvSpPr txBox="1"/>
                  <p:nvPr/>
                </p:nvSpPr>
                <p:spPr>
                  <a:xfrm>
                    <a:off x="618369" y="1616002"/>
                    <a:ext cx="74251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시장현황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439B27E-1DD4-7246-86A4-1A092D7F691C}"/>
                      </a:ext>
                    </a:extLst>
                  </p:cNvPr>
                  <p:cNvSpPr txBox="1"/>
                  <p:nvPr/>
                </p:nvSpPr>
                <p:spPr>
                  <a:xfrm>
                    <a:off x="618369" y="1893001"/>
                    <a:ext cx="60305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문제점</a:t>
                    </a: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5FB88670-2E58-1D41-9C8D-802E5B099D74}"/>
                    </a:ext>
                  </a:extLst>
                </p:cNvPr>
                <p:cNvGrpSpPr/>
                <p:nvPr/>
              </p:nvGrpSpPr>
              <p:grpSpPr>
                <a:xfrm>
                  <a:off x="406739" y="3458258"/>
                  <a:ext cx="1269579" cy="867265"/>
                  <a:chOff x="406739" y="3458258"/>
                  <a:chExt cx="1269579" cy="867265"/>
                </a:xfrm>
              </p:grpSpPr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D89BE865-F373-8A41-AA51-09571A841D76}"/>
                      </a:ext>
                    </a:extLst>
                  </p:cNvPr>
                  <p:cNvSpPr txBox="1"/>
                  <p:nvPr/>
                </p:nvSpPr>
                <p:spPr>
                  <a:xfrm>
                    <a:off x="406739" y="3458258"/>
                    <a:ext cx="8835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실행</a:t>
                    </a:r>
                    <a:r>
                      <a:rPr kumimoji="1" lang="ko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 </a:t>
                    </a:r>
                    <a:r>
                      <a:rPr kumimoji="1" lang="ko-Kore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계획</a:t>
                    </a: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BD1E57-4E4E-F148-AEB7-AA1882AEE484}"/>
                      </a:ext>
                    </a:extLst>
                  </p:cNvPr>
                  <p:cNvSpPr txBox="1"/>
                  <p:nvPr/>
                </p:nvSpPr>
                <p:spPr>
                  <a:xfrm>
                    <a:off x="616412" y="3771525"/>
                    <a:ext cx="105990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개발 프로세스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2F7941C-5685-B44F-B155-D26C156FDBFF}"/>
                      </a:ext>
                    </a:extLst>
                  </p:cNvPr>
                  <p:cNvSpPr txBox="1"/>
                  <p:nvPr/>
                </p:nvSpPr>
                <p:spPr>
                  <a:xfrm>
                    <a:off x="616411" y="4048524"/>
                    <a:ext cx="92044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테스트 플랜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</p:grp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19D75556-15F7-0C4A-A4D0-61DD55782BC5}"/>
                    </a:ext>
                  </a:extLst>
                </p:cNvPr>
                <p:cNvGrpSpPr/>
                <p:nvPr/>
              </p:nvGrpSpPr>
              <p:grpSpPr>
                <a:xfrm>
                  <a:off x="406739" y="4356301"/>
                  <a:ext cx="959227" cy="867265"/>
                  <a:chOff x="406739" y="4356301"/>
                  <a:chExt cx="959227" cy="867265"/>
                </a:xfrm>
              </p:grpSpPr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297F09F-0CFB-664C-B874-9D7A16F64A42}"/>
                      </a:ext>
                    </a:extLst>
                  </p:cNvPr>
                  <p:cNvSpPr txBox="1"/>
                  <p:nvPr/>
                </p:nvSpPr>
                <p:spPr>
                  <a:xfrm>
                    <a:off x="406739" y="4356301"/>
                    <a:ext cx="8835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최종 목표</a:t>
                    </a:r>
                    <a:endParaRPr kumimoji="1" lang="ko-Kore-KR" altLang="en-US" sz="1400" b="1" dirty="0">
                      <a:latin typeface="NanumSquare Bold" panose="020B0600000101010101" pitchFamily="34" charset="-127"/>
                      <a:ea typeface="NanumSquare Bold" panose="020B0600000101010101" pitchFamily="34" charset="-127"/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C55C1817-C59C-3940-A118-4E05F592D242}"/>
                      </a:ext>
                    </a:extLst>
                  </p:cNvPr>
                  <p:cNvSpPr txBox="1"/>
                  <p:nvPr/>
                </p:nvSpPr>
                <p:spPr>
                  <a:xfrm>
                    <a:off x="584983" y="4669568"/>
                    <a:ext cx="78098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평가 기준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418B4EE-7997-0344-9DBA-4942E65BD0B6}"/>
                      </a:ext>
                    </a:extLst>
                  </p:cNvPr>
                  <p:cNvSpPr txBox="1"/>
                  <p:nvPr/>
                </p:nvSpPr>
                <p:spPr>
                  <a:xfrm>
                    <a:off x="584982" y="4946567"/>
                    <a:ext cx="74251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기대효과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</p:grp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96C7800-043C-DA47-BE00-8AB521AED52D}"/>
                </a:ext>
              </a:extLst>
            </p:cNvPr>
            <p:cNvSpPr txBox="1"/>
            <p:nvPr/>
          </p:nvSpPr>
          <p:spPr>
            <a:xfrm>
              <a:off x="436074" y="435889"/>
              <a:ext cx="27222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3-2.</a:t>
              </a:r>
              <a:r>
                <a:rPr kumimoji="1" lang="ko-KR" altLang="en-US" sz="28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 기술적 측면</a:t>
              </a:r>
              <a:endParaRPr kumimoji="1" lang="ko-Kore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3288458" y="1101313"/>
            <a:ext cx="8031184" cy="805709"/>
            <a:chOff x="2932531" y="406072"/>
            <a:chExt cx="8403123" cy="1285710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2932531" y="406072"/>
              <a:ext cx="8403123" cy="1285710"/>
            </a:xfrm>
            <a:prstGeom prst="roundRect">
              <a:avLst/>
            </a:prstGeom>
            <a:solidFill>
              <a:srgbClr val="98D8F8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17424" y="680574"/>
              <a:ext cx="7837208" cy="736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접근성ㆍ사용성이</a:t>
              </a:r>
              <a:r>
                <a:rPr lang="ko-KR" altLang="en-US" sz="2400" b="1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좋은 </a:t>
              </a:r>
              <a:r>
                <a:rPr lang="ko-KR" altLang="en-US" sz="2400" b="1" dirty="0" smtClean="0">
                  <a:solidFill>
                    <a:srgbClr val="00B0F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웹 기반 </a:t>
              </a:r>
              <a:r>
                <a:rPr lang="ko-KR" altLang="en-US" sz="2400" b="1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플랫폼 </a:t>
              </a:r>
              <a:endPara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288457" y="2160941"/>
            <a:ext cx="8031184" cy="805709"/>
            <a:chOff x="2932531" y="406072"/>
            <a:chExt cx="8403123" cy="1285710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2932531" y="406072"/>
              <a:ext cx="8403123" cy="1285710"/>
            </a:xfrm>
            <a:prstGeom prst="roundRect">
              <a:avLst/>
            </a:prstGeom>
            <a:solidFill>
              <a:srgbClr val="98D8F8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217424" y="680574"/>
              <a:ext cx="7837208" cy="736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학습 컨텐츠 전체에 대한 목차 제공</a:t>
              </a:r>
              <a:endPara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3288458" y="3220569"/>
            <a:ext cx="8031185" cy="805709"/>
            <a:chOff x="2932531" y="406072"/>
            <a:chExt cx="8403123" cy="1285710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2932531" y="406072"/>
              <a:ext cx="8403123" cy="1285710"/>
            </a:xfrm>
            <a:prstGeom prst="roundRect">
              <a:avLst/>
            </a:prstGeom>
            <a:solidFill>
              <a:srgbClr val="98D8F8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17423" y="680574"/>
              <a:ext cx="7837208" cy="736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각 컨텐츠 마다 </a:t>
              </a:r>
              <a:r>
                <a:rPr lang="ko-KR" altLang="en-US" sz="2400" dirty="0">
                  <a:solidFill>
                    <a:srgbClr val="00B0F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실습 </a:t>
              </a:r>
              <a:r>
                <a:rPr lang="ko-KR" altLang="en-US" sz="2400" dirty="0" smtClean="0">
                  <a:solidFill>
                    <a:srgbClr val="00B0F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설명 </a:t>
              </a:r>
              <a:r>
                <a:rPr lang="ko-KR" altLang="en-US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및 </a:t>
              </a:r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학습자의 </a:t>
              </a:r>
              <a:r>
                <a:rPr lang="ko-KR" altLang="en-US" sz="2400" dirty="0">
                  <a:solidFill>
                    <a:srgbClr val="00B0F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실습 환경 </a:t>
              </a:r>
              <a:r>
                <a:rPr lang="ko-KR" altLang="en-US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제공</a:t>
              </a:r>
              <a:endPara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3288459" y="4280197"/>
            <a:ext cx="8031184" cy="805709"/>
            <a:chOff x="2932531" y="406072"/>
            <a:chExt cx="8403123" cy="1285710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2932531" y="406072"/>
              <a:ext cx="8403123" cy="1285710"/>
            </a:xfrm>
            <a:prstGeom prst="roundRect">
              <a:avLst/>
            </a:prstGeom>
            <a:solidFill>
              <a:srgbClr val="98D8F8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217423" y="680575"/>
              <a:ext cx="7837208" cy="736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rgbClr val="00B0F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로그인 기능</a:t>
              </a:r>
              <a:r>
                <a:rPr lang="ko-KR" altLang="en-US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을</a:t>
              </a:r>
              <a:r>
                <a:rPr lang="ko-KR" altLang="en-US" sz="2400" dirty="0" smtClean="0">
                  <a:solidFill>
                    <a:srgbClr val="00B0F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통한 학습자 맞춤형 </a:t>
              </a:r>
              <a:r>
                <a:rPr lang="ko-KR" altLang="en-US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서비스</a:t>
              </a:r>
              <a:endPara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3288460" y="5339825"/>
            <a:ext cx="8031184" cy="805709"/>
            <a:chOff x="2932531" y="406072"/>
            <a:chExt cx="8403123" cy="1285710"/>
          </a:xfrm>
        </p:grpSpPr>
        <p:sp>
          <p:nvSpPr>
            <p:cNvPr id="83" name="모서리가 둥근 직사각형 82"/>
            <p:cNvSpPr/>
            <p:nvPr/>
          </p:nvSpPr>
          <p:spPr>
            <a:xfrm>
              <a:off x="2932531" y="406072"/>
              <a:ext cx="8403123" cy="1285710"/>
            </a:xfrm>
            <a:prstGeom prst="roundRect">
              <a:avLst/>
            </a:prstGeom>
            <a:solidFill>
              <a:srgbClr val="98D8F8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217423" y="680575"/>
              <a:ext cx="7837208" cy="736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학습자의 </a:t>
              </a:r>
              <a:r>
                <a:rPr lang="ko-KR" altLang="en-US" sz="2400" dirty="0">
                  <a:solidFill>
                    <a:srgbClr val="00B0F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제출 코드</a:t>
              </a:r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에 대한 </a:t>
              </a:r>
              <a:r>
                <a:rPr lang="ko-KR" altLang="en-US" sz="2400" dirty="0">
                  <a:solidFill>
                    <a:srgbClr val="00B0F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피드백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754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0351B11A-17B9-C146-B727-A9F015A9CEA2}"/>
              </a:ext>
            </a:extLst>
          </p:cNvPr>
          <p:cNvGrpSpPr/>
          <p:nvPr/>
        </p:nvGrpSpPr>
        <p:grpSpPr>
          <a:xfrm>
            <a:off x="406256" y="406072"/>
            <a:ext cx="3049233" cy="5180512"/>
            <a:chOff x="436074" y="435889"/>
            <a:chExt cx="3049233" cy="518051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AC1DD2B-A8DD-5D4F-8663-679B3E0DDE4A}"/>
                </a:ext>
              </a:extLst>
            </p:cNvPr>
            <p:cNvGrpSpPr/>
            <p:nvPr/>
          </p:nvGrpSpPr>
          <p:grpSpPr>
            <a:xfrm>
              <a:off x="436074" y="1241598"/>
              <a:ext cx="1374094" cy="4374803"/>
              <a:chOff x="406257" y="848763"/>
              <a:chExt cx="1374094" cy="437480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F35F57-2A7F-9E4B-A2BC-DB6E807E5239}"/>
                  </a:ext>
                </a:extLst>
              </p:cNvPr>
              <p:cNvSpPr txBox="1"/>
              <p:nvPr/>
            </p:nvSpPr>
            <p:spPr>
              <a:xfrm>
                <a:off x="406739" y="848763"/>
                <a:ext cx="13154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000" b="1" dirty="0"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Contents</a:t>
                </a:r>
                <a:endParaRPr kumimoji="1" lang="ko-Kore-KR" alt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8B85F574-1ACF-B248-B115-B6F8AB889EEC}"/>
                  </a:ext>
                </a:extLst>
              </p:cNvPr>
              <p:cNvGrpSpPr/>
              <p:nvPr/>
            </p:nvGrpSpPr>
            <p:grpSpPr>
              <a:xfrm>
                <a:off x="406257" y="1308225"/>
                <a:ext cx="1374094" cy="3915341"/>
                <a:chOff x="406257" y="1308225"/>
                <a:chExt cx="1374094" cy="3915341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E74392E-4C76-7148-ADA3-30F293B00028}"/>
                    </a:ext>
                  </a:extLst>
                </p:cNvPr>
                <p:cNvSpPr txBox="1"/>
                <p:nvPr/>
              </p:nvSpPr>
              <p:spPr>
                <a:xfrm>
                  <a:off x="406257" y="2200778"/>
                  <a:ext cx="12105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sz="1400" b="1" dirty="0">
                      <a:latin typeface="NanumSquare Bold" panose="020B0600000101010101" pitchFamily="34" charset="-127"/>
                      <a:ea typeface="NanumSquare Bold" panose="020B0600000101010101" pitchFamily="34" charset="-127"/>
                    </a:rPr>
                    <a:t>아이디어</a:t>
                  </a:r>
                  <a:r>
                    <a:rPr kumimoji="1" lang="ko-KR" altLang="en-US" sz="1400" b="1" dirty="0">
                      <a:latin typeface="NanumSquare Bold" panose="020B0600000101010101" pitchFamily="34" charset="-127"/>
                      <a:ea typeface="NanumSquare Bold" panose="020B0600000101010101" pitchFamily="34" charset="-127"/>
                    </a:rPr>
                    <a:t> 소개</a:t>
                  </a:r>
                  <a:endParaRPr kumimoji="1" lang="ko-Kore-KR" altLang="en-US" sz="1400" b="1" dirty="0">
                    <a:latin typeface="NanumSquare Bold" panose="020B0600000101010101" pitchFamily="34" charset="-127"/>
                    <a:ea typeface="NanumSquare Bold" panose="020B0600000101010101" pitchFamily="34" charset="-127"/>
                  </a:endParaRPr>
                </a:p>
              </p:txBody>
            </p:sp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01E0D19D-CCC4-A944-8829-BA42492E171C}"/>
                    </a:ext>
                  </a:extLst>
                </p:cNvPr>
                <p:cNvGrpSpPr/>
                <p:nvPr/>
              </p:nvGrpSpPr>
              <p:grpSpPr>
                <a:xfrm>
                  <a:off x="406257" y="2565705"/>
                  <a:ext cx="1374094" cy="861775"/>
                  <a:chOff x="406257" y="2565705"/>
                  <a:chExt cx="1374094" cy="861775"/>
                </a:xfrm>
              </p:grpSpPr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518A02C-6A02-D54E-BFDE-66C2B7A79163}"/>
                      </a:ext>
                    </a:extLst>
                  </p:cNvPr>
                  <p:cNvSpPr txBox="1"/>
                  <p:nvPr/>
                </p:nvSpPr>
                <p:spPr>
                  <a:xfrm>
                    <a:off x="406257" y="2565705"/>
                    <a:ext cx="137409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아이디어</a:t>
                    </a:r>
                    <a:r>
                      <a:rPr kumimoji="1" lang="ko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 구체화</a:t>
                    </a:r>
                    <a:endParaRPr kumimoji="1" lang="ko-Kore-KR" altLang="en-US" sz="1400" b="1" dirty="0">
                      <a:latin typeface="NanumSquare Bold" panose="020B0600000101010101" pitchFamily="34" charset="-127"/>
                      <a:ea typeface="NanumSquare Bold" panose="020B0600000101010101" pitchFamily="34" charset="-127"/>
                    </a:endParaRP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3C781125-EF3B-C349-B7D1-AD135E8529D8}"/>
                      </a:ext>
                    </a:extLst>
                  </p:cNvPr>
                  <p:cNvSpPr txBox="1"/>
                  <p:nvPr/>
                </p:nvSpPr>
                <p:spPr>
                  <a:xfrm>
                    <a:off x="616412" y="2873482"/>
                    <a:ext cx="58862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ko-KR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UX/UI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A3D6685-9BFE-D543-885B-9FAD39CFD1AD}"/>
                      </a:ext>
                    </a:extLst>
                  </p:cNvPr>
                  <p:cNvSpPr txBox="1"/>
                  <p:nvPr/>
                </p:nvSpPr>
                <p:spPr>
                  <a:xfrm>
                    <a:off x="616411" y="3150481"/>
                    <a:ext cx="92044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기술적 측면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</p:grp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84F3641F-6C2C-934F-B1EE-2588F2FCE2F6}"/>
                    </a:ext>
                  </a:extLst>
                </p:cNvPr>
                <p:cNvGrpSpPr/>
                <p:nvPr/>
              </p:nvGrpSpPr>
              <p:grpSpPr>
                <a:xfrm>
                  <a:off x="408215" y="1308225"/>
                  <a:ext cx="952665" cy="861775"/>
                  <a:chOff x="408215" y="1308225"/>
                  <a:chExt cx="952665" cy="861775"/>
                </a:xfrm>
              </p:grpSpPr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886C9B07-4EB7-334E-9DE6-58C5E26CA58F}"/>
                      </a:ext>
                    </a:extLst>
                  </p:cNvPr>
                  <p:cNvSpPr txBox="1"/>
                  <p:nvPr/>
                </p:nvSpPr>
                <p:spPr>
                  <a:xfrm>
                    <a:off x="408215" y="1308225"/>
                    <a:ext cx="5116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개요</a:t>
                    </a:r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FAA56AFC-37DA-B540-AF34-8B4C94558890}"/>
                      </a:ext>
                    </a:extLst>
                  </p:cNvPr>
                  <p:cNvSpPr txBox="1"/>
                  <p:nvPr/>
                </p:nvSpPr>
                <p:spPr>
                  <a:xfrm>
                    <a:off x="618369" y="1616002"/>
                    <a:ext cx="74251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시장현황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439B27E-1DD4-7246-86A4-1A092D7F691C}"/>
                      </a:ext>
                    </a:extLst>
                  </p:cNvPr>
                  <p:cNvSpPr txBox="1"/>
                  <p:nvPr/>
                </p:nvSpPr>
                <p:spPr>
                  <a:xfrm>
                    <a:off x="618369" y="1893001"/>
                    <a:ext cx="60305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문제점</a:t>
                    </a: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5FB88670-2E58-1D41-9C8D-802E5B099D74}"/>
                    </a:ext>
                  </a:extLst>
                </p:cNvPr>
                <p:cNvGrpSpPr/>
                <p:nvPr/>
              </p:nvGrpSpPr>
              <p:grpSpPr>
                <a:xfrm>
                  <a:off x="406739" y="3458258"/>
                  <a:ext cx="1269579" cy="867265"/>
                  <a:chOff x="406739" y="3458258"/>
                  <a:chExt cx="1269579" cy="867265"/>
                </a:xfrm>
              </p:grpSpPr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D89BE865-F373-8A41-AA51-09571A841D76}"/>
                      </a:ext>
                    </a:extLst>
                  </p:cNvPr>
                  <p:cNvSpPr txBox="1"/>
                  <p:nvPr/>
                </p:nvSpPr>
                <p:spPr>
                  <a:xfrm>
                    <a:off x="406739" y="3458258"/>
                    <a:ext cx="8835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실행</a:t>
                    </a:r>
                    <a:r>
                      <a:rPr kumimoji="1" lang="ko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 </a:t>
                    </a:r>
                    <a:r>
                      <a:rPr kumimoji="1" lang="ko-Kore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계획</a:t>
                    </a: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BD1E57-4E4E-F148-AEB7-AA1882AEE484}"/>
                      </a:ext>
                    </a:extLst>
                  </p:cNvPr>
                  <p:cNvSpPr txBox="1"/>
                  <p:nvPr/>
                </p:nvSpPr>
                <p:spPr>
                  <a:xfrm>
                    <a:off x="616412" y="3771525"/>
                    <a:ext cx="105990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개발 프로세스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2F7941C-5685-B44F-B155-D26C156FDBFF}"/>
                      </a:ext>
                    </a:extLst>
                  </p:cNvPr>
                  <p:cNvSpPr txBox="1"/>
                  <p:nvPr/>
                </p:nvSpPr>
                <p:spPr>
                  <a:xfrm>
                    <a:off x="616411" y="4048524"/>
                    <a:ext cx="92044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테스트 플랜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</p:grp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19D75556-15F7-0C4A-A4D0-61DD55782BC5}"/>
                    </a:ext>
                  </a:extLst>
                </p:cNvPr>
                <p:cNvGrpSpPr/>
                <p:nvPr/>
              </p:nvGrpSpPr>
              <p:grpSpPr>
                <a:xfrm>
                  <a:off x="406739" y="4356301"/>
                  <a:ext cx="959227" cy="867265"/>
                  <a:chOff x="406739" y="4356301"/>
                  <a:chExt cx="959227" cy="867265"/>
                </a:xfrm>
              </p:grpSpPr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297F09F-0CFB-664C-B874-9D7A16F64A42}"/>
                      </a:ext>
                    </a:extLst>
                  </p:cNvPr>
                  <p:cNvSpPr txBox="1"/>
                  <p:nvPr/>
                </p:nvSpPr>
                <p:spPr>
                  <a:xfrm>
                    <a:off x="406739" y="4356301"/>
                    <a:ext cx="8835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최종 목표</a:t>
                    </a:r>
                    <a:endParaRPr kumimoji="1" lang="ko-Kore-KR" altLang="en-US" sz="1400" b="1" dirty="0">
                      <a:latin typeface="NanumSquare Bold" panose="020B0600000101010101" pitchFamily="34" charset="-127"/>
                      <a:ea typeface="NanumSquare Bold" panose="020B0600000101010101" pitchFamily="34" charset="-127"/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C55C1817-C59C-3940-A118-4E05F592D242}"/>
                      </a:ext>
                    </a:extLst>
                  </p:cNvPr>
                  <p:cNvSpPr txBox="1"/>
                  <p:nvPr/>
                </p:nvSpPr>
                <p:spPr>
                  <a:xfrm>
                    <a:off x="584983" y="4669568"/>
                    <a:ext cx="78098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평가 기준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418B4EE-7997-0344-9DBA-4942E65BD0B6}"/>
                      </a:ext>
                    </a:extLst>
                  </p:cNvPr>
                  <p:cNvSpPr txBox="1"/>
                  <p:nvPr/>
                </p:nvSpPr>
                <p:spPr>
                  <a:xfrm>
                    <a:off x="584982" y="4946567"/>
                    <a:ext cx="74251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기대효과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</p:grp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96C7800-043C-DA47-BE00-8AB521AED52D}"/>
                </a:ext>
              </a:extLst>
            </p:cNvPr>
            <p:cNvSpPr txBox="1"/>
            <p:nvPr/>
          </p:nvSpPr>
          <p:spPr>
            <a:xfrm>
              <a:off x="436074" y="435889"/>
              <a:ext cx="30492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4-1.</a:t>
              </a:r>
              <a:r>
                <a:rPr kumimoji="1" lang="ko-KR" altLang="en-US" sz="28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 개발 프로세스</a:t>
              </a:r>
              <a:endParaRPr kumimoji="1" lang="ko-Kore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</p:grpSp>
      <p:graphicFrame>
        <p:nvGraphicFramePr>
          <p:cNvPr id="49" name="표 4">
            <a:extLst>
              <a:ext uri="{FF2B5EF4-FFF2-40B4-BE49-F238E27FC236}">
                <a16:creationId xmlns:a16="http://schemas.microsoft.com/office/drawing/2014/main" id="{5AE4B648-95AD-6049-B820-84402861D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86026"/>
              </p:ext>
            </p:extLst>
          </p:nvPr>
        </p:nvGraphicFramePr>
        <p:xfrm>
          <a:off x="1990023" y="1533383"/>
          <a:ext cx="9824488" cy="42372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398">
                  <a:extLst>
                    <a:ext uri="{9D8B030D-6E8A-4147-A177-3AD203B41FA5}">
                      <a16:colId xmlns:a16="http://schemas.microsoft.com/office/drawing/2014/main" val="2077042871"/>
                    </a:ext>
                  </a:extLst>
                </a:gridCol>
                <a:gridCol w="775109">
                  <a:extLst>
                    <a:ext uri="{9D8B030D-6E8A-4147-A177-3AD203B41FA5}">
                      <a16:colId xmlns:a16="http://schemas.microsoft.com/office/drawing/2014/main" val="942860849"/>
                    </a:ext>
                  </a:extLst>
                </a:gridCol>
                <a:gridCol w="775109">
                  <a:extLst>
                    <a:ext uri="{9D8B030D-6E8A-4147-A177-3AD203B41FA5}">
                      <a16:colId xmlns:a16="http://schemas.microsoft.com/office/drawing/2014/main" val="4093700202"/>
                    </a:ext>
                  </a:extLst>
                </a:gridCol>
                <a:gridCol w="775109">
                  <a:extLst>
                    <a:ext uri="{9D8B030D-6E8A-4147-A177-3AD203B41FA5}">
                      <a16:colId xmlns:a16="http://schemas.microsoft.com/office/drawing/2014/main" val="1384335670"/>
                    </a:ext>
                  </a:extLst>
                </a:gridCol>
                <a:gridCol w="775109">
                  <a:extLst>
                    <a:ext uri="{9D8B030D-6E8A-4147-A177-3AD203B41FA5}">
                      <a16:colId xmlns:a16="http://schemas.microsoft.com/office/drawing/2014/main" val="496643982"/>
                    </a:ext>
                  </a:extLst>
                </a:gridCol>
                <a:gridCol w="775109">
                  <a:extLst>
                    <a:ext uri="{9D8B030D-6E8A-4147-A177-3AD203B41FA5}">
                      <a16:colId xmlns:a16="http://schemas.microsoft.com/office/drawing/2014/main" val="2782947597"/>
                    </a:ext>
                  </a:extLst>
                </a:gridCol>
                <a:gridCol w="775109">
                  <a:extLst>
                    <a:ext uri="{9D8B030D-6E8A-4147-A177-3AD203B41FA5}">
                      <a16:colId xmlns:a16="http://schemas.microsoft.com/office/drawing/2014/main" val="4263357495"/>
                    </a:ext>
                  </a:extLst>
                </a:gridCol>
                <a:gridCol w="775109">
                  <a:extLst>
                    <a:ext uri="{9D8B030D-6E8A-4147-A177-3AD203B41FA5}">
                      <a16:colId xmlns:a16="http://schemas.microsoft.com/office/drawing/2014/main" val="2024444959"/>
                    </a:ext>
                  </a:extLst>
                </a:gridCol>
                <a:gridCol w="775109">
                  <a:extLst>
                    <a:ext uri="{9D8B030D-6E8A-4147-A177-3AD203B41FA5}">
                      <a16:colId xmlns:a16="http://schemas.microsoft.com/office/drawing/2014/main" val="80124097"/>
                    </a:ext>
                  </a:extLst>
                </a:gridCol>
                <a:gridCol w="775109">
                  <a:extLst>
                    <a:ext uri="{9D8B030D-6E8A-4147-A177-3AD203B41FA5}">
                      <a16:colId xmlns:a16="http://schemas.microsoft.com/office/drawing/2014/main" val="734214947"/>
                    </a:ext>
                  </a:extLst>
                </a:gridCol>
                <a:gridCol w="775109">
                  <a:extLst>
                    <a:ext uri="{9D8B030D-6E8A-4147-A177-3AD203B41FA5}">
                      <a16:colId xmlns:a16="http://schemas.microsoft.com/office/drawing/2014/main" val="1429174545"/>
                    </a:ext>
                  </a:extLst>
                </a:gridCol>
              </a:tblGrid>
              <a:tr h="45905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i="0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Week 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Week 6</a:t>
                      </a:r>
                      <a:endParaRPr lang="ko-KR" altLang="en-US" sz="1100" b="1" i="0">
                        <a:latin typeface="NanumSquare Bold" panose="020B0600000101010101" pitchFamily="34" charset="-127"/>
                        <a:ea typeface="NanumSquare Bold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Week 7</a:t>
                      </a:r>
                      <a:endParaRPr lang="ko-KR" altLang="en-US" sz="1100" b="1" i="0">
                        <a:latin typeface="NanumSquare Bold" panose="020B0600000101010101" pitchFamily="34" charset="-127"/>
                        <a:ea typeface="NanumSquare Bold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Week 8</a:t>
                      </a:r>
                      <a:endParaRPr lang="ko-KR" altLang="en-US" sz="1100" b="1" i="0">
                        <a:latin typeface="NanumSquare Bold" panose="020B0600000101010101" pitchFamily="34" charset="-127"/>
                        <a:ea typeface="NanumSquare Bold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Week 9</a:t>
                      </a:r>
                      <a:endParaRPr lang="ko-KR" altLang="en-US" sz="1100" b="1" i="0">
                        <a:latin typeface="NanumSquare Bold" panose="020B0600000101010101" pitchFamily="34" charset="-127"/>
                        <a:ea typeface="NanumSquare Bold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Week 10</a:t>
                      </a:r>
                      <a:endParaRPr lang="ko-KR" altLang="en-US" sz="1100" b="1" i="0">
                        <a:latin typeface="NanumSquare Bold" panose="020B0600000101010101" pitchFamily="34" charset="-127"/>
                        <a:ea typeface="NanumSquare Bold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Week 11</a:t>
                      </a:r>
                      <a:endParaRPr lang="ko-KR" altLang="en-US" sz="1100" b="1" i="0">
                        <a:latin typeface="NanumSquare Bold" panose="020B0600000101010101" pitchFamily="34" charset="-127"/>
                        <a:ea typeface="NanumSquare Bold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Week 12</a:t>
                      </a:r>
                      <a:endParaRPr lang="ko-KR" altLang="en-US" sz="1100" b="1" i="0">
                        <a:latin typeface="NanumSquare Bold" panose="020B0600000101010101" pitchFamily="34" charset="-127"/>
                        <a:ea typeface="NanumSquare Bold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Week 13</a:t>
                      </a:r>
                      <a:endParaRPr lang="ko-KR" altLang="en-US" sz="1100" b="1" i="0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Week</a:t>
                      </a:r>
                      <a:r>
                        <a:rPr lang="ko-KR" altLang="en-US" sz="1100" b="1" i="0" dirty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 </a:t>
                      </a:r>
                      <a:r>
                        <a:rPr lang="en-US" altLang="ko-KR" sz="1100" b="1" i="0" dirty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14</a:t>
                      </a:r>
                      <a:endParaRPr lang="ko-KR" altLang="en-US" sz="1100" b="1" i="0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6671"/>
                  </a:ext>
                </a:extLst>
              </a:tr>
              <a:tr h="459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dirty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기능 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00B0F0"/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D8F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00B0F0"/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498704"/>
                  </a:ext>
                </a:extLst>
              </a:tr>
              <a:tr h="4936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dirty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웹 디자인 작업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D8F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890541"/>
                  </a:ext>
                </a:extLst>
              </a:tr>
              <a:tr h="53017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i="0" dirty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교육 컨텐츠 제작</a:t>
                      </a:r>
                      <a:endParaRPr lang="ko-Kore-KR" altLang="en-US" sz="2000" b="1" i="0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D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798671"/>
                  </a:ext>
                </a:extLst>
              </a:tr>
              <a:tr h="459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Frontend</a:t>
                      </a:r>
                      <a:endParaRPr lang="ko-KR" altLang="en-US" sz="1400" b="1" i="0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D8F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703382"/>
                  </a:ext>
                </a:extLst>
              </a:tr>
              <a:tr h="459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Backend</a:t>
                      </a:r>
                      <a:endParaRPr lang="ko-KR" altLang="en-US" sz="1400" b="1" i="0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D8F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981220"/>
                  </a:ext>
                </a:extLst>
              </a:tr>
              <a:tr h="459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Integration</a:t>
                      </a:r>
                      <a:endParaRPr lang="ko-KR" altLang="en-US" sz="1400" b="1" i="0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D8F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868113"/>
                  </a:ext>
                </a:extLst>
              </a:tr>
              <a:tr h="459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Testing</a:t>
                      </a:r>
                      <a:endParaRPr lang="ko-KR" altLang="en-US" sz="1400" b="1" i="0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D8F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9966134"/>
                  </a:ext>
                </a:extLst>
              </a:tr>
              <a:tr h="459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dirty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기말 발표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D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48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0351B11A-17B9-C146-B727-A9F015A9CEA2}"/>
              </a:ext>
            </a:extLst>
          </p:cNvPr>
          <p:cNvGrpSpPr/>
          <p:nvPr/>
        </p:nvGrpSpPr>
        <p:grpSpPr>
          <a:xfrm>
            <a:off x="406256" y="406072"/>
            <a:ext cx="2722220" cy="5180512"/>
            <a:chOff x="436074" y="435889"/>
            <a:chExt cx="2722220" cy="518051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AC1DD2B-A8DD-5D4F-8663-679B3E0DDE4A}"/>
                </a:ext>
              </a:extLst>
            </p:cNvPr>
            <p:cNvGrpSpPr/>
            <p:nvPr/>
          </p:nvGrpSpPr>
          <p:grpSpPr>
            <a:xfrm>
              <a:off x="436074" y="1241598"/>
              <a:ext cx="1374094" cy="4374803"/>
              <a:chOff x="406257" y="848763"/>
              <a:chExt cx="1374094" cy="437480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F35F57-2A7F-9E4B-A2BC-DB6E807E5239}"/>
                  </a:ext>
                </a:extLst>
              </p:cNvPr>
              <p:cNvSpPr txBox="1"/>
              <p:nvPr/>
            </p:nvSpPr>
            <p:spPr>
              <a:xfrm>
                <a:off x="406739" y="848763"/>
                <a:ext cx="13154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000" b="1" dirty="0"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Contents</a:t>
                </a:r>
                <a:endParaRPr kumimoji="1" lang="ko-Kore-KR" alt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8B85F574-1ACF-B248-B115-B6F8AB889EEC}"/>
                  </a:ext>
                </a:extLst>
              </p:cNvPr>
              <p:cNvGrpSpPr/>
              <p:nvPr/>
            </p:nvGrpSpPr>
            <p:grpSpPr>
              <a:xfrm>
                <a:off x="406257" y="1308225"/>
                <a:ext cx="1374094" cy="3915341"/>
                <a:chOff x="406257" y="1308225"/>
                <a:chExt cx="1374094" cy="3915341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E74392E-4C76-7148-ADA3-30F293B00028}"/>
                    </a:ext>
                  </a:extLst>
                </p:cNvPr>
                <p:cNvSpPr txBox="1"/>
                <p:nvPr/>
              </p:nvSpPr>
              <p:spPr>
                <a:xfrm>
                  <a:off x="406257" y="2200778"/>
                  <a:ext cx="12105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sz="1400" b="1" dirty="0">
                      <a:latin typeface="NanumSquare Bold" panose="020B0600000101010101" pitchFamily="34" charset="-127"/>
                      <a:ea typeface="NanumSquare Bold" panose="020B0600000101010101" pitchFamily="34" charset="-127"/>
                    </a:rPr>
                    <a:t>아이디어</a:t>
                  </a:r>
                  <a:r>
                    <a:rPr kumimoji="1" lang="ko-KR" altLang="en-US" sz="1400" b="1" dirty="0">
                      <a:latin typeface="NanumSquare Bold" panose="020B0600000101010101" pitchFamily="34" charset="-127"/>
                      <a:ea typeface="NanumSquare Bold" panose="020B0600000101010101" pitchFamily="34" charset="-127"/>
                    </a:rPr>
                    <a:t> 소개</a:t>
                  </a:r>
                  <a:endParaRPr kumimoji="1" lang="ko-Kore-KR" altLang="en-US" sz="1400" b="1" dirty="0">
                    <a:latin typeface="NanumSquare Bold" panose="020B0600000101010101" pitchFamily="34" charset="-127"/>
                    <a:ea typeface="NanumSquare Bold" panose="020B0600000101010101" pitchFamily="34" charset="-127"/>
                  </a:endParaRPr>
                </a:p>
              </p:txBody>
            </p:sp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01E0D19D-CCC4-A944-8829-BA42492E171C}"/>
                    </a:ext>
                  </a:extLst>
                </p:cNvPr>
                <p:cNvGrpSpPr/>
                <p:nvPr/>
              </p:nvGrpSpPr>
              <p:grpSpPr>
                <a:xfrm>
                  <a:off x="406257" y="2565705"/>
                  <a:ext cx="1374094" cy="861775"/>
                  <a:chOff x="406257" y="2565705"/>
                  <a:chExt cx="1374094" cy="861775"/>
                </a:xfrm>
              </p:grpSpPr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518A02C-6A02-D54E-BFDE-66C2B7A79163}"/>
                      </a:ext>
                    </a:extLst>
                  </p:cNvPr>
                  <p:cNvSpPr txBox="1"/>
                  <p:nvPr/>
                </p:nvSpPr>
                <p:spPr>
                  <a:xfrm>
                    <a:off x="406257" y="2565705"/>
                    <a:ext cx="137409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아이디어</a:t>
                    </a:r>
                    <a:r>
                      <a:rPr kumimoji="1" lang="ko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 구체화</a:t>
                    </a:r>
                    <a:endParaRPr kumimoji="1" lang="ko-Kore-KR" altLang="en-US" sz="1400" b="1" dirty="0">
                      <a:latin typeface="NanumSquare Bold" panose="020B0600000101010101" pitchFamily="34" charset="-127"/>
                      <a:ea typeface="NanumSquare Bold" panose="020B0600000101010101" pitchFamily="34" charset="-127"/>
                    </a:endParaRP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3C781125-EF3B-C349-B7D1-AD135E8529D8}"/>
                      </a:ext>
                    </a:extLst>
                  </p:cNvPr>
                  <p:cNvSpPr txBox="1"/>
                  <p:nvPr/>
                </p:nvSpPr>
                <p:spPr>
                  <a:xfrm>
                    <a:off x="616412" y="2873482"/>
                    <a:ext cx="58862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ko-KR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UX/UI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A3D6685-9BFE-D543-885B-9FAD39CFD1AD}"/>
                      </a:ext>
                    </a:extLst>
                  </p:cNvPr>
                  <p:cNvSpPr txBox="1"/>
                  <p:nvPr/>
                </p:nvSpPr>
                <p:spPr>
                  <a:xfrm>
                    <a:off x="616411" y="3150481"/>
                    <a:ext cx="92044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기술적 측면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</p:grp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84F3641F-6C2C-934F-B1EE-2588F2FCE2F6}"/>
                    </a:ext>
                  </a:extLst>
                </p:cNvPr>
                <p:cNvGrpSpPr/>
                <p:nvPr/>
              </p:nvGrpSpPr>
              <p:grpSpPr>
                <a:xfrm>
                  <a:off x="408215" y="1308225"/>
                  <a:ext cx="952665" cy="861775"/>
                  <a:chOff x="408215" y="1308225"/>
                  <a:chExt cx="952665" cy="861775"/>
                </a:xfrm>
              </p:grpSpPr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886C9B07-4EB7-334E-9DE6-58C5E26CA58F}"/>
                      </a:ext>
                    </a:extLst>
                  </p:cNvPr>
                  <p:cNvSpPr txBox="1"/>
                  <p:nvPr/>
                </p:nvSpPr>
                <p:spPr>
                  <a:xfrm>
                    <a:off x="408215" y="1308225"/>
                    <a:ext cx="5116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개요</a:t>
                    </a:r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FAA56AFC-37DA-B540-AF34-8B4C94558890}"/>
                      </a:ext>
                    </a:extLst>
                  </p:cNvPr>
                  <p:cNvSpPr txBox="1"/>
                  <p:nvPr/>
                </p:nvSpPr>
                <p:spPr>
                  <a:xfrm>
                    <a:off x="618369" y="1616002"/>
                    <a:ext cx="74251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시장현황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439B27E-1DD4-7246-86A4-1A092D7F691C}"/>
                      </a:ext>
                    </a:extLst>
                  </p:cNvPr>
                  <p:cNvSpPr txBox="1"/>
                  <p:nvPr/>
                </p:nvSpPr>
                <p:spPr>
                  <a:xfrm>
                    <a:off x="618369" y="1893001"/>
                    <a:ext cx="60305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문제점</a:t>
                    </a: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5FB88670-2E58-1D41-9C8D-802E5B099D74}"/>
                    </a:ext>
                  </a:extLst>
                </p:cNvPr>
                <p:cNvGrpSpPr/>
                <p:nvPr/>
              </p:nvGrpSpPr>
              <p:grpSpPr>
                <a:xfrm>
                  <a:off x="406739" y="3458258"/>
                  <a:ext cx="1269579" cy="867265"/>
                  <a:chOff x="406739" y="3458258"/>
                  <a:chExt cx="1269579" cy="867265"/>
                </a:xfrm>
              </p:grpSpPr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D89BE865-F373-8A41-AA51-09571A841D76}"/>
                      </a:ext>
                    </a:extLst>
                  </p:cNvPr>
                  <p:cNvSpPr txBox="1"/>
                  <p:nvPr/>
                </p:nvSpPr>
                <p:spPr>
                  <a:xfrm>
                    <a:off x="406739" y="3458258"/>
                    <a:ext cx="8835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실행</a:t>
                    </a:r>
                    <a:r>
                      <a:rPr kumimoji="1" lang="ko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 </a:t>
                    </a:r>
                    <a:r>
                      <a:rPr kumimoji="1" lang="ko-Kore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계획</a:t>
                    </a: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BD1E57-4E4E-F148-AEB7-AA1882AEE484}"/>
                      </a:ext>
                    </a:extLst>
                  </p:cNvPr>
                  <p:cNvSpPr txBox="1"/>
                  <p:nvPr/>
                </p:nvSpPr>
                <p:spPr>
                  <a:xfrm>
                    <a:off x="616412" y="3771525"/>
                    <a:ext cx="105990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개발 프로세스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2F7941C-5685-B44F-B155-D26C156FDBFF}"/>
                      </a:ext>
                    </a:extLst>
                  </p:cNvPr>
                  <p:cNvSpPr txBox="1"/>
                  <p:nvPr/>
                </p:nvSpPr>
                <p:spPr>
                  <a:xfrm>
                    <a:off x="616411" y="4048524"/>
                    <a:ext cx="92044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테스트 플랜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</p:grp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19D75556-15F7-0C4A-A4D0-61DD55782BC5}"/>
                    </a:ext>
                  </a:extLst>
                </p:cNvPr>
                <p:cNvGrpSpPr/>
                <p:nvPr/>
              </p:nvGrpSpPr>
              <p:grpSpPr>
                <a:xfrm>
                  <a:off x="406739" y="4356301"/>
                  <a:ext cx="959227" cy="867265"/>
                  <a:chOff x="406739" y="4356301"/>
                  <a:chExt cx="959227" cy="867265"/>
                </a:xfrm>
              </p:grpSpPr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297F09F-0CFB-664C-B874-9D7A16F64A42}"/>
                      </a:ext>
                    </a:extLst>
                  </p:cNvPr>
                  <p:cNvSpPr txBox="1"/>
                  <p:nvPr/>
                </p:nvSpPr>
                <p:spPr>
                  <a:xfrm>
                    <a:off x="406739" y="4356301"/>
                    <a:ext cx="8835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최종 목표</a:t>
                    </a:r>
                    <a:endParaRPr kumimoji="1" lang="ko-Kore-KR" altLang="en-US" sz="1400" b="1" dirty="0">
                      <a:latin typeface="NanumSquare Bold" panose="020B0600000101010101" pitchFamily="34" charset="-127"/>
                      <a:ea typeface="NanumSquare Bold" panose="020B0600000101010101" pitchFamily="34" charset="-127"/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C55C1817-C59C-3940-A118-4E05F592D242}"/>
                      </a:ext>
                    </a:extLst>
                  </p:cNvPr>
                  <p:cNvSpPr txBox="1"/>
                  <p:nvPr/>
                </p:nvSpPr>
                <p:spPr>
                  <a:xfrm>
                    <a:off x="584983" y="4669568"/>
                    <a:ext cx="78098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평가 기준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418B4EE-7997-0344-9DBA-4942E65BD0B6}"/>
                      </a:ext>
                    </a:extLst>
                  </p:cNvPr>
                  <p:cNvSpPr txBox="1"/>
                  <p:nvPr/>
                </p:nvSpPr>
                <p:spPr>
                  <a:xfrm>
                    <a:off x="584982" y="4946567"/>
                    <a:ext cx="74251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기대효과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</p:grp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96C7800-043C-DA47-BE00-8AB521AED52D}"/>
                </a:ext>
              </a:extLst>
            </p:cNvPr>
            <p:cNvSpPr txBox="1"/>
            <p:nvPr/>
          </p:nvSpPr>
          <p:spPr>
            <a:xfrm>
              <a:off x="436074" y="435889"/>
              <a:ext cx="27222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4-2.</a:t>
              </a:r>
              <a:r>
                <a:rPr kumimoji="1" lang="ko-KR" altLang="en-US" sz="28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 테스트 플랜</a:t>
              </a:r>
              <a:endParaRPr kumimoji="1" lang="ko-Kore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7B62BD4-0220-0A42-9194-FDB3F2E7FA0D}"/>
              </a:ext>
            </a:extLst>
          </p:cNvPr>
          <p:cNvGrpSpPr/>
          <p:nvPr/>
        </p:nvGrpSpPr>
        <p:grpSpPr>
          <a:xfrm>
            <a:off x="2450022" y="1307873"/>
            <a:ext cx="8893782" cy="5144055"/>
            <a:chOff x="2499717" y="1211781"/>
            <a:chExt cx="8893782" cy="5144055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EF9FACE-CC91-E24E-868F-4F0FD756729F}"/>
                </a:ext>
              </a:extLst>
            </p:cNvPr>
            <p:cNvGrpSpPr/>
            <p:nvPr/>
          </p:nvGrpSpPr>
          <p:grpSpPr>
            <a:xfrm>
              <a:off x="2499717" y="1211781"/>
              <a:ext cx="8893782" cy="4551162"/>
              <a:chOff x="3036431" y="1376417"/>
              <a:chExt cx="8893782" cy="4551162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B67193F1-CDE0-4642-A034-E5D233F7A66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36431" y="1376417"/>
                <a:ext cx="1800000" cy="4551162"/>
                <a:chOff x="3362853" y="1375131"/>
                <a:chExt cx="900000" cy="4551162"/>
              </a:xfrm>
              <a:solidFill>
                <a:srgbClr val="00B0F0"/>
              </a:solidFill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3C69BC23-BAD5-2441-8BFB-9EC679D1251A}"/>
                    </a:ext>
                  </a:extLst>
                </p:cNvPr>
                <p:cNvGrpSpPr/>
                <p:nvPr/>
              </p:nvGrpSpPr>
              <p:grpSpPr>
                <a:xfrm>
                  <a:off x="3362853" y="1375131"/>
                  <a:ext cx="900000" cy="2117054"/>
                  <a:chOff x="3362853" y="1375131"/>
                  <a:chExt cx="900000" cy="2117054"/>
                </a:xfrm>
                <a:grpFill/>
              </p:grpSpPr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E6D85B31-3975-B348-8DB6-4B68303FAA3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362853" y="1375131"/>
                    <a:ext cx="900000" cy="900000"/>
                  </a:xfrm>
                  <a:prstGeom prst="rect">
                    <a:avLst/>
                  </a:prstGeom>
                  <a:solidFill>
                    <a:srgbClr val="00B0F0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R" sz="1400" dirty="0">
                        <a:solidFill>
                          <a:schemeClr val="tx1"/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feature/home</a:t>
                    </a:r>
                    <a:endParaRPr kumimoji="1" lang="ko-Kore-KR" altLang="en-US" sz="1400" dirty="0">
                      <a:solidFill>
                        <a:schemeClr val="tx1"/>
                      </a:solidFill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ABB70EE4-2AA9-6742-BBD6-F66C7D1EA9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362853" y="2592185"/>
                    <a:ext cx="900000" cy="900000"/>
                  </a:xfrm>
                  <a:prstGeom prst="rect">
                    <a:avLst/>
                  </a:prstGeom>
                  <a:solidFill>
                    <a:srgbClr val="00B0F0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R" sz="1400" dirty="0">
                        <a:solidFill>
                          <a:schemeClr val="tx1"/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feature/video</a:t>
                    </a:r>
                    <a:endParaRPr kumimoji="1" lang="ko-Kore-KR" altLang="en-US" sz="1400" dirty="0">
                      <a:solidFill>
                        <a:schemeClr val="tx1"/>
                      </a:solidFill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E2F943DD-35C2-074E-B903-D5EA953A48C0}"/>
                    </a:ext>
                  </a:extLst>
                </p:cNvPr>
                <p:cNvGrpSpPr/>
                <p:nvPr/>
              </p:nvGrpSpPr>
              <p:grpSpPr>
                <a:xfrm>
                  <a:off x="3362853" y="3809239"/>
                  <a:ext cx="900000" cy="2117054"/>
                  <a:chOff x="3362853" y="3809239"/>
                  <a:chExt cx="900000" cy="2117054"/>
                </a:xfrm>
                <a:grpFill/>
              </p:grpSpPr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CFDA502D-0004-184B-969C-4C3714E6FEC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362853" y="3809239"/>
                    <a:ext cx="900000" cy="900000"/>
                  </a:xfrm>
                  <a:prstGeom prst="rect">
                    <a:avLst/>
                  </a:prstGeom>
                  <a:solidFill>
                    <a:srgbClr val="00B0F0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ore-KR" sz="1400" dirty="0">
                        <a:solidFill>
                          <a:schemeClr val="tx1"/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feature/learning</a:t>
                    </a:r>
                    <a:endParaRPr kumimoji="1" lang="ko-Kore-KR" altLang="en-US" sz="1400" dirty="0">
                      <a:solidFill>
                        <a:schemeClr val="tx1"/>
                      </a:solidFill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  <p:sp>
                <p:nvSpPr>
                  <p:cNvPr id="30" name="직사각형 29">
                    <a:extLst>
                      <a:ext uri="{FF2B5EF4-FFF2-40B4-BE49-F238E27FC236}">
                        <a16:creationId xmlns:a16="http://schemas.microsoft.com/office/drawing/2014/main" id="{5D823931-E857-934D-B58B-714F5F1121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362853" y="5026293"/>
                    <a:ext cx="900000" cy="900000"/>
                  </a:xfrm>
                  <a:prstGeom prst="rect">
                    <a:avLst/>
                  </a:prstGeom>
                  <a:solidFill>
                    <a:srgbClr val="00B0F0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ore-KR" sz="1400" dirty="0">
                        <a:solidFill>
                          <a:schemeClr val="tx1"/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feature/code</a:t>
                    </a:r>
                    <a:endParaRPr kumimoji="1" lang="ko-Kore-KR" altLang="en-US" sz="1400" dirty="0">
                      <a:solidFill>
                        <a:schemeClr val="tx1"/>
                      </a:solidFill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</p:grp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AD6F0B62-5E09-EB4F-A90F-35BA33E8430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5400572" y="1376417"/>
                <a:ext cx="1800000" cy="4551162"/>
                <a:chOff x="5638851" y="1628282"/>
                <a:chExt cx="900000" cy="4551162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790DF38-8642-9A40-A7DB-428B2A4C0D4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638851" y="1628282"/>
                  <a:ext cx="900000" cy="2117054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600" dirty="0">
                      <a:solidFill>
                        <a:schemeClr val="tx1"/>
                      </a:solidFill>
                      <a:latin typeface="NanumSquare" panose="020B0600000101010101" pitchFamily="34" charset="-127"/>
                      <a:ea typeface="NanumSquare" panose="020B0600000101010101" pitchFamily="34" charset="-127"/>
                    </a:rPr>
                    <a:t>Front</a:t>
                  </a:r>
                </a:p>
                <a:p>
                  <a:pPr algn="ctr"/>
                  <a:r>
                    <a:rPr kumimoji="1" lang="en-US" altLang="ko-Kore-KR" sz="1600" dirty="0">
                      <a:solidFill>
                        <a:schemeClr val="tx1"/>
                      </a:solidFill>
                      <a:latin typeface="NanumSquare" panose="020B0600000101010101" pitchFamily="34" charset="-127"/>
                      <a:ea typeface="NanumSquare" panose="020B0600000101010101" pitchFamily="34" charset="-127"/>
                    </a:rPr>
                    <a:t>Repository</a:t>
                  </a:r>
                  <a:endParaRPr kumimoji="1" lang="ko-Kore-KR" altLang="en-US" sz="1600" dirty="0">
                    <a:solidFill>
                      <a:schemeClr val="tx1"/>
                    </a:solidFill>
                    <a:latin typeface="NanumSquare" panose="020B0600000101010101" pitchFamily="34" charset="-127"/>
                    <a:ea typeface="NanumSquare" panose="020B0600000101010101" pitchFamily="34" charset="-127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64F1B4B5-B389-B44A-AC57-C0A974D08FA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638851" y="4062390"/>
                  <a:ext cx="900000" cy="2117054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1600" dirty="0">
                      <a:solidFill>
                        <a:schemeClr val="tx1"/>
                      </a:solidFill>
                      <a:latin typeface="NanumSquare" panose="020B0600000101010101" pitchFamily="34" charset="-127"/>
                      <a:ea typeface="NanumSquare" panose="020B0600000101010101" pitchFamily="34" charset="-127"/>
                    </a:rPr>
                    <a:t>Back</a:t>
                  </a:r>
                </a:p>
                <a:p>
                  <a:pPr algn="ctr"/>
                  <a:r>
                    <a:rPr kumimoji="1" lang="en-US" altLang="ko-Kore-KR" sz="1600" dirty="0">
                      <a:solidFill>
                        <a:schemeClr val="tx1"/>
                      </a:solidFill>
                      <a:latin typeface="NanumSquare" panose="020B0600000101010101" pitchFamily="34" charset="-127"/>
                      <a:ea typeface="NanumSquare" panose="020B0600000101010101" pitchFamily="34" charset="-127"/>
                    </a:rPr>
                    <a:t>Repository</a:t>
                  </a:r>
                  <a:endParaRPr kumimoji="1" lang="ko-Kore-KR" altLang="en-US" sz="1600" dirty="0">
                    <a:solidFill>
                      <a:schemeClr val="tx1"/>
                    </a:solidFill>
                    <a:latin typeface="NanumSquare" panose="020B0600000101010101" pitchFamily="34" charset="-127"/>
                    <a:ea typeface="NanumSquare" panose="020B0600000101010101" pitchFamily="34" charset="-127"/>
                  </a:endParaRPr>
                </a:p>
              </p:txBody>
            </p:sp>
          </p:grp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827ADB0A-8ADF-1943-8D6E-0DE2D44C035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765392" y="1376417"/>
                <a:ext cx="1800000" cy="455116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300"/>
                  </a:spcAft>
                </a:pPr>
                <a:r>
                  <a:rPr kumimoji="1" lang="en-US" altLang="ko-Kore-KR" sz="1600" b="1" dirty="0">
                    <a:solidFill>
                      <a:schemeClr val="bg1"/>
                    </a:solidFill>
                    <a:latin typeface="NanumSquare Bold" panose="020B0600000101010101" pitchFamily="34" charset="-127"/>
                    <a:ea typeface="NanumSquare Bold" panose="020B0600000101010101" pitchFamily="34" charset="-127"/>
                  </a:rPr>
                  <a:t>QA</a:t>
                </a:r>
                <a:r>
                  <a:rPr kumimoji="1" lang="ko-Kore-KR" altLang="en-US" sz="1600" b="1" dirty="0">
                    <a:solidFill>
                      <a:schemeClr val="bg1"/>
                    </a:solidFill>
                    <a:latin typeface="NanumSquare Bold" panose="020B0600000101010101" pitchFamily="34" charset="-127"/>
                    <a:ea typeface="NanumSquare Bold" panose="020B0600000101010101" pitchFamily="34" charset="-127"/>
                  </a:rPr>
                  <a:t>를</a:t>
                </a:r>
                <a:r>
                  <a:rPr kumimoji="1" lang="ko-KR" altLang="en-US" sz="1600" b="1" dirty="0">
                    <a:solidFill>
                      <a:schemeClr val="bg1"/>
                    </a:solidFill>
                    <a:latin typeface="NanumSquare Bold" panose="020B0600000101010101" pitchFamily="34" charset="-127"/>
                    <a:ea typeface="NanumSquare Bold" panose="020B0600000101010101" pitchFamily="34" charset="-127"/>
                  </a:rPr>
                  <a:t> 통한</a:t>
                </a:r>
                <a:endParaRPr kumimoji="1" lang="en-US" altLang="ko-Kore-KR" sz="1600" b="1" dirty="0">
                  <a:solidFill>
                    <a:schemeClr val="bg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endParaRPr>
              </a:p>
              <a:p>
                <a:pPr algn="ctr">
                  <a:spcAft>
                    <a:spcPts val="300"/>
                  </a:spcAft>
                </a:pPr>
                <a:r>
                  <a:rPr kumimoji="1" lang="ko-KR" altLang="en-US" sz="1600" b="1" dirty="0">
                    <a:solidFill>
                      <a:schemeClr val="bg1"/>
                    </a:solidFill>
                    <a:latin typeface="NanumSquare Bold" panose="020B0600000101010101" pitchFamily="34" charset="-127"/>
                    <a:ea typeface="NanumSquare Bold" panose="020B0600000101010101" pitchFamily="34" charset="-127"/>
                  </a:rPr>
                  <a:t>시스템 오류 및</a:t>
                </a:r>
                <a:endParaRPr kumimoji="1" lang="en-US" altLang="ko-KR" sz="1600" b="1" dirty="0">
                  <a:solidFill>
                    <a:schemeClr val="bg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endParaRPr>
              </a:p>
              <a:p>
                <a:pPr algn="ctr">
                  <a:spcAft>
                    <a:spcPts val="300"/>
                  </a:spcAft>
                </a:pPr>
                <a:r>
                  <a:rPr kumimoji="1" lang="ko-KR" altLang="en-US" sz="1600" b="1" dirty="0">
                    <a:solidFill>
                      <a:schemeClr val="bg1"/>
                    </a:solidFill>
                    <a:latin typeface="NanumSquare Bold" panose="020B0600000101010101" pitchFamily="34" charset="-127"/>
                    <a:ea typeface="NanumSquare Bold" panose="020B0600000101010101" pitchFamily="34" charset="-127"/>
                  </a:rPr>
                  <a:t>기능 테스트</a:t>
                </a:r>
                <a:endParaRPr kumimoji="1" lang="ko-Kore-KR" altLang="en-US" sz="1600" b="1" dirty="0">
                  <a:solidFill>
                    <a:schemeClr val="bg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90E2CE3-A902-D142-B5D0-D590923699F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130213" y="1376417"/>
                <a:ext cx="1800000" cy="45511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300"/>
                  </a:spcAft>
                </a:pPr>
                <a:r>
                  <a:rPr kumimoji="1" lang="ko-Kore-KR" altLang="en-US" sz="1600" b="1" dirty="0">
                    <a:solidFill>
                      <a:schemeClr val="bg1"/>
                    </a:solidFill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학생들을</a:t>
                </a:r>
                <a:endParaRPr kumimoji="1" lang="en-US" altLang="ko-Kore-KR" sz="1600" b="1" dirty="0">
                  <a:solidFill>
                    <a:schemeClr val="bg1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endParaRPr>
              </a:p>
              <a:p>
                <a:pPr algn="ctr">
                  <a:spcAft>
                    <a:spcPts val="300"/>
                  </a:spcAft>
                </a:pPr>
                <a:r>
                  <a:rPr kumimoji="1" lang="ko-KR" altLang="en-US" sz="1600" b="1" dirty="0">
                    <a:solidFill>
                      <a:schemeClr val="bg1"/>
                    </a:solidFill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대상으로 한 </a:t>
                </a:r>
                <a:endParaRPr kumimoji="1" lang="en-US" altLang="ko-KR" sz="1600" b="1" dirty="0">
                  <a:solidFill>
                    <a:schemeClr val="bg1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endParaRPr>
              </a:p>
              <a:p>
                <a:pPr algn="ctr">
                  <a:spcAft>
                    <a:spcPts val="300"/>
                  </a:spcAft>
                </a:pPr>
                <a:r>
                  <a:rPr kumimoji="1" lang="ko-KR" altLang="en-US" sz="1600" b="1" dirty="0">
                    <a:solidFill>
                      <a:schemeClr val="bg1"/>
                    </a:solidFill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테스트 진행 및 </a:t>
                </a:r>
                <a:endParaRPr kumimoji="1" lang="en-US" altLang="ko-KR" sz="1600" b="1" dirty="0">
                  <a:solidFill>
                    <a:schemeClr val="bg1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endParaRPr>
              </a:p>
              <a:p>
                <a:pPr algn="ctr">
                  <a:spcAft>
                    <a:spcPts val="300"/>
                  </a:spcAft>
                </a:pPr>
                <a:r>
                  <a:rPr kumimoji="1" lang="ko-KR" altLang="en-US" sz="1600" b="1" dirty="0">
                    <a:solidFill>
                      <a:schemeClr val="bg1"/>
                    </a:solidFill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피드백 반영</a:t>
                </a:r>
                <a:endParaRPr kumimoji="1" lang="ko-Kore-KR" altLang="en-US" sz="1600" b="1" dirty="0">
                  <a:solidFill>
                    <a:schemeClr val="bg1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endParaRPr>
              </a:p>
            </p:txBody>
          </p:sp>
        </p:grpSp>
        <p:cxnSp>
          <p:nvCxnSpPr>
            <p:cNvPr id="42" name="꺾인 연결선[E] 41">
              <a:extLst>
                <a:ext uri="{FF2B5EF4-FFF2-40B4-BE49-F238E27FC236}">
                  <a16:creationId xmlns:a16="http://schemas.microsoft.com/office/drawing/2014/main" id="{9E851167-3D41-D34C-81EA-D77F9E870021}"/>
                </a:ext>
              </a:extLst>
            </p:cNvPr>
            <p:cNvCxnSpPr>
              <a:cxnSpLocks/>
              <a:stCxn id="27" idx="3"/>
              <a:endCxn id="31" idx="1"/>
            </p:cNvCxnSpPr>
            <p:nvPr/>
          </p:nvCxnSpPr>
          <p:spPr>
            <a:xfrm>
              <a:off x="4299717" y="1661781"/>
              <a:ext cx="564141" cy="608527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꺾인 연결선[E] 43">
              <a:extLst>
                <a:ext uri="{FF2B5EF4-FFF2-40B4-BE49-F238E27FC236}">
                  <a16:creationId xmlns:a16="http://schemas.microsoft.com/office/drawing/2014/main" id="{6E95869F-799F-1A48-A3EA-14620BB369C4}"/>
                </a:ext>
              </a:extLst>
            </p:cNvPr>
            <p:cNvCxnSpPr>
              <a:cxnSpLocks/>
              <a:stCxn id="28" idx="3"/>
              <a:endCxn id="31" idx="1"/>
            </p:cNvCxnSpPr>
            <p:nvPr/>
          </p:nvCxnSpPr>
          <p:spPr>
            <a:xfrm flipV="1">
              <a:off x="4299717" y="2270308"/>
              <a:ext cx="564141" cy="608527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꺾인 연결선[E] 46">
              <a:extLst>
                <a:ext uri="{FF2B5EF4-FFF2-40B4-BE49-F238E27FC236}">
                  <a16:creationId xmlns:a16="http://schemas.microsoft.com/office/drawing/2014/main" id="{EAD93B03-540A-0047-BC1E-00CB30CE65EA}"/>
                </a:ext>
              </a:extLst>
            </p:cNvPr>
            <p:cNvCxnSpPr>
              <a:cxnSpLocks/>
              <a:stCxn id="29" idx="3"/>
              <a:endCxn id="34" idx="1"/>
            </p:cNvCxnSpPr>
            <p:nvPr/>
          </p:nvCxnSpPr>
          <p:spPr>
            <a:xfrm>
              <a:off x="4299717" y="4095889"/>
              <a:ext cx="564141" cy="608527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꺾인 연결선[E] 47">
              <a:extLst>
                <a:ext uri="{FF2B5EF4-FFF2-40B4-BE49-F238E27FC236}">
                  <a16:creationId xmlns:a16="http://schemas.microsoft.com/office/drawing/2014/main" id="{4691A96D-681E-3D4D-811A-5BB97CE29050}"/>
                </a:ext>
              </a:extLst>
            </p:cNvPr>
            <p:cNvCxnSpPr>
              <a:cxnSpLocks/>
              <a:stCxn id="30" idx="3"/>
              <a:endCxn id="34" idx="1"/>
            </p:cNvCxnSpPr>
            <p:nvPr/>
          </p:nvCxnSpPr>
          <p:spPr>
            <a:xfrm flipV="1">
              <a:off x="4299717" y="4704416"/>
              <a:ext cx="564141" cy="6085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꺾인 연결선[E] 54">
              <a:extLst>
                <a:ext uri="{FF2B5EF4-FFF2-40B4-BE49-F238E27FC236}">
                  <a16:creationId xmlns:a16="http://schemas.microsoft.com/office/drawing/2014/main" id="{406B7774-7F65-D24D-AB0F-626FDA0886E4}"/>
                </a:ext>
              </a:extLst>
            </p:cNvPr>
            <p:cNvCxnSpPr>
              <a:cxnSpLocks/>
              <a:stCxn id="31" idx="3"/>
              <a:endCxn id="35" idx="1"/>
            </p:cNvCxnSpPr>
            <p:nvPr/>
          </p:nvCxnSpPr>
          <p:spPr>
            <a:xfrm>
              <a:off x="6663858" y="2270308"/>
              <a:ext cx="564820" cy="12170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꺾인 연결선[E] 57">
              <a:extLst>
                <a:ext uri="{FF2B5EF4-FFF2-40B4-BE49-F238E27FC236}">
                  <a16:creationId xmlns:a16="http://schemas.microsoft.com/office/drawing/2014/main" id="{61FCD4C8-5CDF-DA47-A62F-12976DBDAFE7}"/>
                </a:ext>
              </a:extLst>
            </p:cNvPr>
            <p:cNvCxnSpPr>
              <a:cxnSpLocks/>
              <a:stCxn id="34" idx="3"/>
              <a:endCxn id="35" idx="1"/>
            </p:cNvCxnSpPr>
            <p:nvPr/>
          </p:nvCxnSpPr>
          <p:spPr>
            <a:xfrm flipV="1">
              <a:off x="6663858" y="3487362"/>
              <a:ext cx="564820" cy="121705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0E12C180-9FF9-C540-AF13-B81420E91877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9028678" y="3487362"/>
              <a:ext cx="56482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C9B745A-E9FE-5148-BFC3-1842E1C9BBDD}"/>
                </a:ext>
              </a:extLst>
            </p:cNvPr>
            <p:cNvSpPr>
              <a:spLocks/>
            </p:cNvSpPr>
            <p:nvPr/>
          </p:nvSpPr>
          <p:spPr>
            <a:xfrm>
              <a:off x="2499717" y="5923836"/>
              <a:ext cx="1800000" cy="43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b="1" dirty="0">
                  <a:solidFill>
                    <a:schemeClr val="tx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Unit</a:t>
              </a:r>
              <a:endParaRPr kumimoji="1" lang="ko-Kore-KR" altLang="en-US" sz="1600" b="1" dirty="0">
                <a:solidFill>
                  <a:schemeClr val="tx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F1175D3-B474-A248-85D7-DC59A5637A53}"/>
                </a:ext>
              </a:extLst>
            </p:cNvPr>
            <p:cNvSpPr>
              <a:spLocks/>
            </p:cNvSpPr>
            <p:nvPr/>
          </p:nvSpPr>
          <p:spPr>
            <a:xfrm>
              <a:off x="4863858" y="5921470"/>
              <a:ext cx="1800000" cy="43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b="1" dirty="0">
                  <a:solidFill>
                    <a:schemeClr val="tx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Integration</a:t>
              </a:r>
              <a:endParaRPr kumimoji="1" lang="ko-Kore-KR" altLang="en-US" sz="1600" b="1" dirty="0">
                <a:solidFill>
                  <a:schemeClr val="tx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F222BBC5-4DD0-7141-8015-6FCD9849F903}"/>
                </a:ext>
              </a:extLst>
            </p:cNvPr>
            <p:cNvSpPr>
              <a:spLocks/>
            </p:cNvSpPr>
            <p:nvPr/>
          </p:nvSpPr>
          <p:spPr>
            <a:xfrm>
              <a:off x="7227999" y="5921470"/>
              <a:ext cx="1800000" cy="43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b="1" dirty="0">
                  <a:solidFill>
                    <a:schemeClr val="tx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System</a:t>
              </a:r>
              <a:endParaRPr kumimoji="1" lang="ko-Kore-KR" altLang="en-US" sz="1600" b="1" dirty="0">
                <a:solidFill>
                  <a:schemeClr val="tx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9E0A4C8-A08C-A740-8EB4-AEFC85C1E6E7}"/>
                </a:ext>
              </a:extLst>
            </p:cNvPr>
            <p:cNvSpPr>
              <a:spLocks/>
            </p:cNvSpPr>
            <p:nvPr/>
          </p:nvSpPr>
          <p:spPr>
            <a:xfrm>
              <a:off x="9592140" y="5921470"/>
              <a:ext cx="1800000" cy="43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b="1" dirty="0">
                  <a:solidFill>
                    <a:schemeClr val="tx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Acceptance</a:t>
              </a:r>
              <a:endParaRPr kumimoji="1" lang="ko-Kore-KR" altLang="en-US" sz="1600" b="1" dirty="0">
                <a:solidFill>
                  <a:schemeClr val="tx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8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0351B11A-17B9-C146-B727-A9F015A9CEA2}"/>
              </a:ext>
            </a:extLst>
          </p:cNvPr>
          <p:cNvGrpSpPr/>
          <p:nvPr/>
        </p:nvGrpSpPr>
        <p:grpSpPr>
          <a:xfrm>
            <a:off x="406256" y="406072"/>
            <a:ext cx="2395207" cy="5180512"/>
            <a:chOff x="436074" y="435889"/>
            <a:chExt cx="2395207" cy="518051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AC1DD2B-A8DD-5D4F-8663-679B3E0DDE4A}"/>
                </a:ext>
              </a:extLst>
            </p:cNvPr>
            <p:cNvGrpSpPr/>
            <p:nvPr/>
          </p:nvGrpSpPr>
          <p:grpSpPr>
            <a:xfrm>
              <a:off x="436074" y="1241598"/>
              <a:ext cx="1374094" cy="4374803"/>
              <a:chOff x="406257" y="848763"/>
              <a:chExt cx="1374094" cy="437480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F35F57-2A7F-9E4B-A2BC-DB6E807E5239}"/>
                  </a:ext>
                </a:extLst>
              </p:cNvPr>
              <p:cNvSpPr txBox="1"/>
              <p:nvPr/>
            </p:nvSpPr>
            <p:spPr>
              <a:xfrm>
                <a:off x="406739" y="848763"/>
                <a:ext cx="13154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000" b="1" dirty="0"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Contents</a:t>
                </a:r>
                <a:endParaRPr kumimoji="1" lang="ko-Kore-KR" altLang="en-US" sz="20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8B85F574-1ACF-B248-B115-B6F8AB889EEC}"/>
                  </a:ext>
                </a:extLst>
              </p:cNvPr>
              <p:cNvGrpSpPr/>
              <p:nvPr/>
            </p:nvGrpSpPr>
            <p:grpSpPr>
              <a:xfrm>
                <a:off x="406257" y="1308225"/>
                <a:ext cx="1374094" cy="3915341"/>
                <a:chOff x="406257" y="1308225"/>
                <a:chExt cx="1374094" cy="3915341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E74392E-4C76-7148-ADA3-30F293B00028}"/>
                    </a:ext>
                  </a:extLst>
                </p:cNvPr>
                <p:cNvSpPr txBox="1"/>
                <p:nvPr/>
              </p:nvSpPr>
              <p:spPr>
                <a:xfrm>
                  <a:off x="406257" y="2200778"/>
                  <a:ext cx="12105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sz="1400" b="1" dirty="0">
                      <a:latin typeface="NanumSquare Bold" panose="020B0600000101010101" pitchFamily="34" charset="-127"/>
                      <a:ea typeface="NanumSquare Bold" panose="020B0600000101010101" pitchFamily="34" charset="-127"/>
                    </a:rPr>
                    <a:t>아이디어</a:t>
                  </a:r>
                  <a:r>
                    <a:rPr kumimoji="1" lang="ko-KR" altLang="en-US" sz="1400" b="1" dirty="0">
                      <a:latin typeface="NanumSquare Bold" panose="020B0600000101010101" pitchFamily="34" charset="-127"/>
                      <a:ea typeface="NanumSquare Bold" panose="020B0600000101010101" pitchFamily="34" charset="-127"/>
                    </a:rPr>
                    <a:t> 소개</a:t>
                  </a:r>
                  <a:endParaRPr kumimoji="1" lang="ko-Kore-KR" altLang="en-US" sz="1400" b="1" dirty="0">
                    <a:latin typeface="NanumSquare Bold" panose="020B0600000101010101" pitchFamily="34" charset="-127"/>
                    <a:ea typeface="NanumSquare Bold" panose="020B0600000101010101" pitchFamily="34" charset="-127"/>
                  </a:endParaRPr>
                </a:p>
              </p:txBody>
            </p:sp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01E0D19D-CCC4-A944-8829-BA42492E171C}"/>
                    </a:ext>
                  </a:extLst>
                </p:cNvPr>
                <p:cNvGrpSpPr/>
                <p:nvPr/>
              </p:nvGrpSpPr>
              <p:grpSpPr>
                <a:xfrm>
                  <a:off x="406257" y="2565705"/>
                  <a:ext cx="1374094" cy="861775"/>
                  <a:chOff x="406257" y="2565705"/>
                  <a:chExt cx="1374094" cy="861775"/>
                </a:xfrm>
              </p:grpSpPr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518A02C-6A02-D54E-BFDE-66C2B7A79163}"/>
                      </a:ext>
                    </a:extLst>
                  </p:cNvPr>
                  <p:cNvSpPr txBox="1"/>
                  <p:nvPr/>
                </p:nvSpPr>
                <p:spPr>
                  <a:xfrm>
                    <a:off x="406257" y="2565705"/>
                    <a:ext cx="137409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아이디어</a:t>
                    </a:r>
                    <a:r>
                      <a:rPr kumimoji="1" lang="ko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 구체화</a:t>
                    </a:r>
                    <a:endParaRPr kumimoji="1" lang="ko-Kore-KR" altLang="en-US" sz="1400" b="1" dirty="0">
                      <a:latin typeface="NanumSquare Bold" panose="020B0600000101010101" pitchFamily="34" charset="-127"/>
                      <a:ea typeface="NanumSquare Bold" panose="020B0600000101010101" pitchFamily="34" charset="-127"/>
                    </a:endParaRP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3C781125-EF3B-C349-B7D1-AD135E8529D8}"/>
                      </a:ext>
                    </a:extLst>
                  </p:cNvPr>
                  <p:cNvSpPr txBox="1"/>
                  <p:nvPr/>
                </p:nvSpPr>
                <p:spPr>
                  <a:xfrm>
                    <a:off x="616412" y="2873482"/>
                    <a:ext cx="58862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ko-KR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UX/UI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A3D6685-9BFE-D543-885B-9FAD39CFD1AD}"/>
                      </a:ext>
                    </a:extLst>
                  </p:cNvPr>
                  <p:cNvSpPr txBox="1"/>
                  <p:nvPr/>
                </p:nvSpPr>
                <p:spPr>
                  <a:xfrm>
                    <a:off x="616411" y="3150481"/>
                    <a:ext cx="92044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기술적 측면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</p:grp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84F3641F-6C2C-934F-B1EE-2588F2FCE2F6}"/>
                    </a:ext>
                  </a:extLst>
                </p:cNvPr>
                <p:cNvGrpSpPr/>
                <p:nvPr/>
              </p:nvGrpSpPr>
              <p:grpSpPr>
                <a:xfrm>
                  <a:off x="408215" y="1308225"/>
                  <a:ext cx="952665" cy="861775"/>
                  <a:chOff x="408215" y="1308225"/>
                  <a:chExt cx="952665" cy="861775"/>
                </a:xfrm>
              </p:grpSpPr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886C9B07-4EB7-334E-9DE6-58C5E26CA58F}"/>
                      </a:ext>
                    </a:extLst>
                  </p:cNvPr>
                  <p:cNvSpPr txBox="1"/>
                  <p:nvPr/>
                </p:nvSpPr>
                <p:spPr>
                  <a:xfrm>
                    <a:off x="408215" y="1308225"/>
                    <a:ext cx="5116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개요</a:t>
                    </a:r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FAA56AFC-37DA-B540-AF34-8B4C94558890}"/>
                      </a:ext>
                    </a:extLst>
                  </p:cNvPr>
                  <p:cNvSpPr txBox="1"/>
                  <p:nvPr/>
                </p:nvSpPr>
                <p:spPr>
                  <a:xfrm>
                    <a:off x="618369" y="1616002"/>
                    <a:ext cx="74251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시장현황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439B27E-1DD4-7246-86A4-1A092D7F691C}"/>
                      </a:ext>
                    </a:extLst>
                  </p:cNvPr>
                  <p:cNvSpPr txBox="1"/>
                  <p:nvPr/>
                </p:nvSpPr>
                <p:spPr>
                  <a:xfrm>
                    <a:off x="618369" y="1893001"/>
                    <a:ext cx="60305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문제점</a:t>
                    </a:r>
                  </a:p>
                </p:txBody>
              </p: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5FB88670-2E58-1D41-9C8D-802E5B099D74}"/>
                    </a:ext>
                  </a:extLst>
                </p:cNvPr>
                <p:cNvGrpSpPr/>
                <p:nvPr/>
              </p:nvGrpSpPr>
              <p:grpSpPr>
                <a:xfrm>
                  <a:off x="406739" y="3458258"/>
                  <a:ext cx="1269579" cy="867265"/>
                  <a:chOff x="406739" y="3458258"/>
                  <a:chExt cx="1269579" cy="867265"/>
                </a:xfrm>
              </p:grpSpPr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D89BE865-F373-8A41-AA51-09571A841D76}"/>
                      </a:ext>
                    </a:extLst>
                  </p:cNvPr>
                  <p:cNvSpPr txBox="1"/>
                  <p:nvPr/>
                </p:nvSpPr>
                <p:spPr>
                  <a:xfrm>
                    <a:off x="406739" y="3458258"/>
                    <a:ext cx="8835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ore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실행</a:t>
                    </a:r>
                    <a:r>
                      <a:rPr kumimoji="1" lang="ko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 </a:t>
                    </a:r>
                    <a:r>
                      <a:rPr kumimoji="1" lang="ko-Kore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계획</a:t>
                    </a: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BD1E57-4E4E-F148-AEB7-AA1882AEE484}"/>
                      </a:ext>
                    </a:extLst>
                  </p:cNvPr>
                  <p:cNvSpPr txBox="1"/>
                  <p:nvPr/>
                </p:nvSpPr>
                <p:spPr>
                  <a:xfrm>
                    <a:off x="616412" y="3771525"/>
                    <a:ext cx="105990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개발 프로세스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2F7941C-5685-B44F-B155-D26C156FDBFF}"/>
                      </a:ext>
                    </a:extLst>
                  </p:cNvPr>
                  <p:cNvSpPr txBox="1"/>
                  <p:nvPr/>
                </p:nvSpPr>
                <p:spPr>
                  <a:xfrm>
                    <a:off x="616411" y="4048524"/>
                    <a:ext cx="92044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테스트 플랜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</p:grp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19D75556-15F7-0C4A-A4D0-61DD55782BC5}"/>
                    </a:ext>
                  </a:extLst>
                </p:cNvPr>
                <p:cNvGrpSpPr/>
                <p:nvPr/>
              </p:nvGrpSpPr>
              <p:grpSpPr>
                <a:xfrm>
                  <a:off x="406739" y="4356301"/>
                  <a:ext cx="959227" cy="867265"/>
                  <a:chOff x="406739" y="4356301"/>
                  <a:chExt cx="959227" cy="867265"/>
                </a:xfrm>
              </p:grpSpPr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297F09F-0CFB-664C-B874-9D7A16F64A42}"/>
                      </a:ext>
                    </a:extLst>
                  </p:cNvPr>
                  <p:cNvSpPr txBox="1"/>
                  <p:nvPr/>
                </p:nvSpPr>
                <p:spPr>
                  <a:xfrm>
                    <a:off x="406739" y="4356301"/>
                    <a:ext cx="88357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4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rPr>
                      <a:t>최종 목표</a:t>
                    </a:r>
                    <a:endParaRPr kumimoji="1" lang="ko-Kore-KR" altLang="en-US" sz="1400" b="1" dirty="0">
                      <a:latin typeface="NanumSquare Bold" panose="020B0600000101010101" pitchFamily="34" charset="-127"/>
                      <a:ea typeface="NanumSquare Bold" panose="020B0600000101010101" pitchFamily="34" charset="-127"/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C55C1817-C59C-3940-A118-4E05F592D242}"/>
                      </a:ext>
                    </a:extLst>
                  </p:cNvPr>
                  <p:cNvSpPr txBox="1"/>
                  <p:nvPr/>
                </p:nvSpPr>
                <p:spPr>
                  <a:xfrm>
                    <a:off x="584983" y="4669568"/>
                    <a:ext cx="78098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평가 기준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418B4EE-7997-0344-9DBA-4942E65BD0B6}"/>
                      </a:ext>
                    </a:extLst>
                  </p:cNvPr>
                  <p:cNvSpPr txBox="1"/>
                  <p:nvPr/>
                </p:nvSpPr>
                <p:spPr>
                  <a:xfrm>
                    <a:off x="584982" y="4946567"/>
                    <a:ext cx="74251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ko-KR" altLang="en-US" sz="1200" dirty="0">
                        <a:latin typeface="NanumSquare" panose="020B0600000101010101" pitchFamily="34" charset="-127"/>
                        <a:ea typeface="NanumSquare" panose="020B0600000101010101" pitchFamily="34" charset="-127"/>
                      </a:rPr>
                      <a:t>기대효과</a:t>
                    </a:r>
                    <a:endParaRPr kumimoji="1" lang="ko-Kore-KR" altLang="en-US" sz="1200" dirty="0">
                      <a:latin typeface="NanumSquare" panose="020B0600000101010101" pitchFamily="34" charset="-127"/>
                      <a:ea typeface="NanumSquare" panose="020B0600000101010101" pitchFamily="34" charset="-127"/>
                    </a:endParaRPr>
                  </a:p>
                </p:txBody>
              </p:sp>
            </p:grp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96C7800-043C-DA47-BE00-8AB521AED52D}"/>
                </a:ext>
              </a:extLst>
            </p:cNvPr>
            <p:cNvSpPr txBox="1"/>
            <p:nvPr/>
          </p:nvSpPr>
          <p:spPr>
            <a:xfrm>
              <a:off x="436074" y="435889"/>
              <a:ext cx="23952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5-1.</a:t>
              </a:r>
              <a:r>
                <a:rPr kumimoji="1" lang="ko-KR" altLang="en-US" sz="2800" b="1" dirty="0"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 평가 기준</a:t>
              </a:r>
              <a:endParaRPr kumimoji="1" lang="ko-Kore-KR" altLang="en-US" sz="28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0FCEA7F-9A9B-2A44-8540-C52F9B791BA8}"/>
              </a:ext>
            </a:extLst>
          </p:cNvPr>
          <p:cNvSpPr txBox="1"/>
          <p:nvPr/>
        </p:nvSpPr>
        <p:spPr>
          <a:xfrm>
            <a:off x="8501123" y="2485810"/>
            <a:ext cx="3284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00B0F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“</a:t>
            </a:r>
            <a:r>
              <a:rPr kumimoji="1" lang="ko-KR" altLang="en-US" sz="2000" b="1" dirty="0">
                <a:solidFill>
                  <a:srgbClr val="00B0F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단계적 실습을 통해 학습자가 최종적으로 </a:t>
            </a:r>
            <a:r>
              <a:rPr kumimoji="1" lang="ko-KR" altLang="en-US" sz="2000" b="1" dirty="0" err="1">
                <a:solidFill>
                  <a:srgbClr val="00B0F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딥러닝을</a:t>
            </a:r>
            <a:r>
              <a:rPr kumimoji="1" lang="ko-KR" altLang="en-US" sz="2000" b="1" dirty="0">
                <a:solidFill>
                  <a:srgbClr val="00B0F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이해할 수 있는 웹 기반 학습 플랫폼</a:t>
            </a:r>
            <a:r>
              <a:rPr kumimoji="1" lang="en-US" altLang="ko-KR" sz="2000" b="1" dirty="0">
                <a:solidFill>
                  <a:srgbClr val="00B0F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”</a:t>
            </a:r>
            <a:endParaRPr kumimoji="1" lang="ko-Kore-KR" altLang="en-US" sz="2000" b="1" dirty="0">
              <a:solidFill>
                <a:srgbClr val="00B0F0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pic>
        <p:nvPicPr>
          <p:cNvPr id="1026" name="Picture 2" descr="classifying_the_cats_and_dogs_00">
            <a:extLst>
              <a:ext uri="{FF2B5EF4-FFF2-40B4-BE49-F238E27FC236}">
                <a16:creationId xmlns:a16="http://schemas.microsoft.com/office/drawing/2014/main" id="{C55FD543-F9EB-7940-8306-4C7D0A286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0" r="11101"/>
          <a:stretch/>
        </p:blipFill>
        <p:spPr bwMode="auto">
          <a:xfrm>
            <a:off x="2116147" y="1323473"/>
            <a:ext cx="5973166" cy="46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2A2B7C8-1A1D-D749-8EBF-9F1222AB41CB}"/>
              </a:ext>
            </a:extLst>
          </p:cNvPr>
          <p:cNvSpPr txBox="1"/>
          <p:nvPr/>
        </p:nvSpPr>
        <p:spPr>
          <a:xfrm>
            <a:off x="8247738" y="3743000"/>
            <a:ext cx="389613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Tx/>
              <a:buChar char="-"/>
            </a:pPr>
            <a:r>
              <a:rPr kumimoji="1" lang="ko-KR" altLang="en-US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접근성</a:t>
            </a:r>
            <a:r>
              <a:rPr kumimoji="1" lang="en-US" altLang="ko-KR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/</a:t>
            </a:r>
            <a:r>
              <a:rPr kumimoji="1" lang="ko-KR" altLang="en-US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사용성이 좋은 웹 서비스</a:t>
            </a:r>
            <a:endParaRPr kumimoji="1" lang="en-US" altLang="ko-KR" dirty="0" smtClean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285750" indent="-285750">
              <a:spcAft>
                <a:spcPts val="300"/>
              </a:spcAft>
              <a:buFontTx/>
              <a:buChar char="-"/>
            </a:pPr>
            <a:r>
              <a:rPr kumimoji="1" lang="ko-KR" altLang="en-US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학습 컨텐츠 전체에 대한 목차 제공</a:t>
            </a:r>
            <a:endParaRPr kumimoji="1" lang="en-US" altLang="ko-KR" dirty="0" smtClean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285750" indent="-285750">
              <a:spcAft>
                <a:spcPts val="300"/>
              </a:spcAft>
              <a:buFontTx/>
              <a:buChar char="-"/>
            </a:pPr>
            <a:r>
              <a:rPr kumimoji="1" lang="ko-KR" altLang="en-US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각 컨텐츠 마다 실습 설명과 학습자의 실습 환경 제공</a:t>
            </a:r>
            <a:endParaRPr kumimoji="1" lang="en-US" altLang="ko-KR" dirty="0" smtClean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285750" indent="-285750">
              <a:spcAft>
                <a:spcPts val="300"/>
              </a:spcAft>
              <a:buFontTx/>
              <a:buChar char="-"/>
            </a:pPr>
            <a:r>
              <a:rPr kumimoji="1" lang="ko-KR" altLang="en-US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학습자 맞춤형 서비스</a:t>
            </a:r>
            <a:endParaRPr kumimoji="1" lang="en-US" altLang="ko-KR" dirty="0" smtClean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285750" indent="-285750">
              <a:spcAft>
                <a:spcPts val="300"/>
              </a:spcAft>
              <a:buFontTx/>
              <a:buChar char="-"/>
            </a:pPr>
            <a:r>
              <a:rPr kumimoji="1" lang="ko-KR" altLang="en-US" dirty="0" smtClean="0">
                <a:latin typeface="NanumSquare" panose="020B0600000101010101" pitchFamily="34" charset="-127"/>
                <a:ea typeface="NanumSquare" panose="020B0600000101010101" pitchFamily="34" charset="-127"/>
              </a:rPr>
              <a:t>학습자의 제출 코드에 대한 피드백</a:t>
            </a:r>
            <a:endParaRPr kumimoji="1" lang="ko-Kore-KR" altLang="en-US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823DEE-B5D2-134E-9538-6758E7CB4C34}"/>
              </a:ext>
            </a:extLst>
          </p:cNvPr>
          <p:cNvSpPr txBox="1"/>
          <p:nvPr/>
        </p:nvSpPr>
        <p:spPr>
          <a:xfrm>
            <a:off x="8499165" y="1778949"/>
            <a:ext cx="3284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최종 목표</a:t>
            </a:r>
            <a:endParaRPr kumimoji="1" lang="ko-Kore-KR" altLang="en-US" sz="28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73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98D8F8">
            <a:alpha val="40000"/>
          </a:srgbClr>
        </a:solidFill>
        <a:ln>
          <a:noFill/>
        </a:ln>
      </a:spPr>
      <a:bodyPr rtlCol="0" anchor="ctr"/>
      <a:lstStyle>
        <a:defPPr algn="ctr">
          <a:defRPr kumimoji="1" sz="1400" dirty="0">
            <a:solidFill>
              <a:schemeClr val="tx1"/>
            </a:solidFill>
            <a:latin typeface="NanumSquare" panose="020B0600000101010101" pitchFamily="34" charset="-127"/>
            <a:ea typeface="NanumSquare" panose="020B0600000101010101" pitchFamily="34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Pages>12</Pages>
  <Words>794</Words>
  <Characters>0</Characters>
  <Application>Microsoft Office PowerPoint</Application>
  <DocSecurity>0</DocSecurity>
  <PresentationFormat>와이드스크린</PresentationFormat>
  <Lines>0</Lines>
  <Paragraphs>309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NanumSquare</vt:lpstr>
      <vt:lpstr>NanumSquare Bold</vt:lpstr>
      <vt:lpstr>NanumSquare ExtraBold</vt:lpstr>
      <vt:lpstr>나눔스퀘어</vt:lpstr>
      <vt:lpstr>나눔스퀘어 Bold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김진성</dc:creator>
  <cp:lastModifiedBy>User</cp:lastModifiedBy>
  <cp:revision>19</cp:revision>
  <dcterms:modified xsi:type="dcterms:W3CDTF">2022-03-23T15:13:47Z</dcterms:modified>
  <cp:version>9.103.83.44230</cp:version>
</cp:coreProperties>
</file>