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8" r:id="rId3"/>
    <p:sldId id="299" r:id="rId4"/>
    <p:sldId id="300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B142-EF21-E804-420A-88D6DC753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95120-8EF2-9DC4-2930-CB561FDCD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67520-051D-9787-DEDD-63E5D78C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E6BC-8277-C721-4809-F165D313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BC34-06B9-3F03-EC7C-54CB2AD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2B3B-1198-FBE6-20F2-B64AF229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CF742-E4B1-1FF7-FE3B-742F8B44D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A48D-B2BD-BA22-CE6F-58D3A79F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7EE5-021D-BE5B-F30E-2D141F58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218C-9D70-5E85-087A-7D72DE3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0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E5321-97E7-15F2-98DE-CBF7B1AB2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C448-3570-C267-6D07-824B345F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6B5F-3937-A3B2-D5EE-BCCDF5A5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D622-5E71-17B4-DC0C-77ABB782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6994-C668-4FED-03E0-B5E2C11F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6899-0628-9DF2-183A-2AC97097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E45E-3DE3-45A7-3DCE-65BB1864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2F54-C1A0-2EC3-9525-23304329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DA69-0455-176A-5E60-57882EFB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1ECF-5F31-449D-870A-588BF1E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09D2-DC2A-1D46-4AA4-70A55874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3ED8C-30E5-8C12-06BF-FCD5474F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EA2B-B0D7-5F0E-A252-42B88B01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4FCA-F438-0A23-993F-AAC3B20D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991F1-B801-B688-AE18-8CE86239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175A-8D14-EB0B-D214-4F8EEC31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16FB-2D27-ED0E-EF21-67896192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52F94-8677-A0BC-4151-FA0DDEC2B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997CB-B8F7-382E-A12A-0523E007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B9D7-B92A-690A-5D44-398DCFFC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A7B4E-C5D5-2077-9034-60044B7F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F8EE-BD1E-12F2-B694-11B961A5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32F7-6452-75C1-341B-4F1BFF899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099C7-744D-FCB6-2FBF-88C991AD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49EE2-2172-E94B-78E6-AFDFA7E41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61943-0DB1-913D-FF39-64438B66F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8E655-7BFB-8E55-7E64-67ACFED4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DF71C-454E-6E8D-2B01-3F287F04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D4617-98BE-D673-512E-8529E5C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4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E9F4-90F5-195E-166F-AF91E97F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037DD-0890-EB5A-3FFA-72F4A5F8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21977-A6F1-1096-919D-956DF9A6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71B55-FE29-1F5C-4F7C-A4D98CB8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FF1C7-F03C-5A60-D9F5-09412F4F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F0F76-B969-E487-00F7-234AC049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DA670-EEC1-9172-48CD-E2F6916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7C31-806A-ABD0-703C-13BD698C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D23E-E993-0A4C-CF8A-6738C71D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D1B8D-2B84-3AC5-81B3-A0603F375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218C6-DFE2-D25C-34AB-80C85C65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E6666-4F20-6C61-2C62-A12655FB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B2281-1E10-D77A-97A5-6344A27D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BC47-35C5-5EB0-02F2-5E625EAB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6137C-C87A-98ED-BA15-C12E3A3BF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23A5-28C6-F998-6AEA-23A6A76A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C407E-7E60-2F93-45FA-A82E71B3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BDA5E-1E45-AB2B-4EA4-B8F26D98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B8EBD-3E8E-C8FB-45AD-7007E2C3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E2BCE-90AD-E300-9F98-5D21F4EC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E31CC-C15D-75BC-9988-DDCA58FD0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09D5-9D35-5895-F54B-1685561DB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3474F-D88D-5F4D-8803-A16571F98B07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9736-733E-4410-8AB0-C2C443A2B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263E-57EE-C7A3-CFC5-AF7CF58A3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21F9-F16D-5047-830C-E2BC698B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F6D6-0FF6-9E7E-E09E-A5F2D4DB7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588C-D41F-5E2A-A856-BDBDEF982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CC8-F6DB-E6FC-24AA-FA5566D1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4000" dirty="0"/>
              <a:t>Parallel jobs – Launching multiple Jobs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60C225-C3B4-B2E6-F55D-3E9E39BD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881301" cy="6774678"/>
          </a:xfrm>
        </p:spPr>
        <p:txBody>
          <a:bodyPr>
            <a:normAutofit/>
          </a:bodyPr>
          <a:lstStyle/>
          <a:p>
            <a:r>
              <a:rPr lang="en-US" sz="2000" dirty="0"/>
              <a:t>To run jobs in parallel you could launch them all successively:</a:t>
            </a:r>
          </a:p>
          <a:p>
            <a:pPr lvl="1"/>
            <a:r>
              <a:rPr lang="en-US" sz="1600" dirty="0"/>
              <a:t>Example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 even in a for loop :</a:t>
            </a:r>
          </a:p>
          <a:p>
            <a:pPr lvl="1"/>
            <a:r>
              <a:rPr lang="en-US" sz="1600" dirty="0"/>
              <a:t>If unfamiliar see next slide for a refresher.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In extreme cases (a lot of jobs), it is limiting because :</a:t>
            </a:r>
          </a:p>
          <a:p>
            <a:pPr lvl="1"/>
            <a:r>
              <a:rPr lang="en-US" sz="1600" dirty="0"/>
              <a:t>1) you have to write each script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2) compute Canada Might block you (for spamming)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B88CAB-13D7-9A03-4FF1-0F8B862E63B6}"/>
              </a:ext>
            </a:extLst>
          </p:cNvPr>
          <p:cNvSpPr txBox="1">
            <a:spLocks/>
          </p:cNvSpPr>
          <p:nvPr/>
        </p:nvSpPr>
        <p:spPr>
          <a:xfrm>
            <a:off x="994362" y="4136231"/>
            <a:ext cx="72189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600"/>
          </a:p>
          <a:p>
            <a:endParaRPr lang="en-US" sz="180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D2B81E-50AF-EFFA-6298-29680D5A9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" t="17509" r="73791" b="76598"/>
          <a:stretch/>
        </p:blipFill>
        <p:spPr>
          <a:xfrm>
            <a:off x="1210962" y="2429049"/>
            <a:ext cx="7087004" cy="999951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FDFC53-BA03-7A45-0798-BA5D347614FD}"/>
              </a:ext>
            </a:extLst>
          </p:cNvPr>
          <p:cNvSpPr txBox="1"/>
          <p:nvPr/>
        </p:nvSpPr>
        <p:spPr>
          <a:xfrm>
            <a:off x="7839344" y="4423719"/>
            <a:ext cx="4352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Did you know: 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while $ is the bash way of calling a variable,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{} : separates what is a variable form not a variable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     i.e. $aba is not ${ab}a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           it is not necessary in all context but also helps readability 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B8427D-52CE-4B9B-2781-21E956989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2" t="40054" r="51512" b="49261"/>
          <a:stretch/>
        </p:blipFill>
        <p:spPr>
          <a:xfrm>
            <a:off x="1097793" y="4396912"/>
            <a:ext cx="6509728" cy="1342694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73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CC8-F6DB-E6FC-24AA-FA5566D1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4000"/>
              <a:t>For loop (Refresher)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60C225-C3B4-B2E6-F55D-3E9E39BD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4638" cy="6774678"/>
          </a:xfrm>
        </p:spPr>
        <p:txBody>
          <a:bodyPr>
            <a:normAutofit/>
          </a:bodyPr>
          <a:lstStyle/>
          <a:p>
            <a:r>
              <a:rPr lang="en-US" sz="2000" dirty="0"/>
              <a:t>For loops, in many (if not all) coding language, a for loop refers to a loop with a predefine number or iteration (i.e. a pass)</a:t>
            </a:r>
          </a:p>
          <a:p>
            <a:r>
              <a:rPr lang="en-US" sz="2000" dirty="0"/>
              <a:t>Breaking down the example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general form</a:t>
            </a:r>
          </a:p>
          <a:p>
            <a:pPr lvl="1"/>
            <a:r>
              <a:rPr lang="en-US" sz="1600" dirty="0"/>
              <a:t>For X in {the value that X need to be applied}</a:t>
            </a:r>
            <a:br>
              <a:rPr lang="en-US" sz="1600" dirty="0"/>
            </a:br>
            <a:r>
              <a:rPr lang="en-US" sz="1800" dirty="0"/>
              <a:t>do			</a:t>
            </a:r>
            <a:r>
              <a:rPr lang="en-US" sz="1800" dirty="0">
                <a:solidFill>
                  <a:srgbClr val="FF0000"/>
                </a:solidFill>
              </a:rPr>
              <a:t>{bash syntax}</a:t>
            </a:r>
            <a:br>
              <a:rPr lang="en-US" sz="1800" dirty="0"/>
            </a:br>
            <a:r>
              <a:rPr lang="en-US" sz="1800" dirty="0"/>
              <a:t>	Execution ${X} 		</a:t>
            </a:r>
            <a:r>
              <a:rPr lang="en-US" sz="1800" dirty="0">
                <a:solidFill>
                  <a:srgbClr val="FF0000"/>
                </a:solidFill>
              </a:rPr>
              <a:t>1) execute once per value specified 2) ${} calls the variable inside (this case X)</a:t>
            </a:r>
            <a:br>
              <a:rPr lang="en-US" sz="1800" dirty="0"/>
            </a:br>
            <a:r>
              <a:rPr lang="en-US" sz="1800" dirty="0"/>
              <a:t>done 			 </a:t>
            </a:r>
            <a:r>
              <a:rPr lang="en-US" sz="1800" dirty="0">
                <a:solidFill>
                  <a:srgbClr val="FF0000"/>
                </a:solidFill>
              </a:rPr>
              <a:t>{closing}</a:t>
            </a:r>
          </a:p>
          <a:p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B88CAB-13D7-9A03-4FF1-0F8B862E63B6}"/>
              </a:ext>
            </a:extLst>
          </p:cNvPr>
          <p:cNvSpPr txBox="1">
            <a:spLocks/>
          </p:cNvSpPr>
          <p:nvPr/>
        </p:nvSpPr>
        <p:spPr>
          <a:xfrm>
            <a:off x="994362" y="4136231"/>
            <a:ext cx="72189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600"/>
          </a:p>
          <a:p>
            <a:endParaRPr lang="en-US" sz="180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86A57A-434A-2589-DB99-354997586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2" t="40054" r="51512" b="49261"/>
          <a:stretch/>
        </p:blipFill>
        <p:spPr>
          <a:xfrm>
            <a:off x="1333145" y="2931209"/>
            <a:ext cx="8410732" cy="1734795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00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679FCF9-3CCF-3A49-78D3-DB54BBCFE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81" t="19499" r="45168" b="66435"/>
          <a:stretch/>
        </p:blipFill>
        <p:spPr>
          <a:xfrm>
            <a:off x="1283903" y="4555691"/>
            <a:ext cx="10123206" cy="2126332"/>
          </a:xfrm>
          <a:prstGeom prst="rect">
            <a:avLst/>
          </a:prstGeom>
          <a:solidFill>
            <a:srgbClr val="000000">
              <a:shade val="95000"/>
            </a:srgbClr>
          </a:solidFill>
          <a:ln w="952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18CCC8-F6DB-E6FC-24AA-FA5566D1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4000" dirty="0"/>
              <a:t>Parallel jobs – Array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60C225-C3B4-B2E6-F55D-3E9E39BD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881301" cy="6774678"/>
          </a:xfrm>
        </p:spPr>
        <p:txBody>
          <a:bodyPr>
            <a:normAutofit/>
          </a:bodyPr>
          <a:lstStyle/>
          <a:p>
            <a:r>
              <a:rPr lang="en-US" sz="2000" dirty="0"/>
              <a:t>Similarly, to for loop, the goal is to make a variable, </a:t>
            </a:r>
            <a:r>
              <a:rPr lang="en-CA" sz="2000" dirty="0"/>
              <a:t>$SLURM_ARRAY_JOB_ID take a different value in jobs executed in parallel.</a:t>
            </a:r>
            <a:endParaRPr lang="en-US" sz="2000" dirty="0"/>
          </a:p>
          <a:p>
            <a:r>
              <a:rPr lang="en-US" sz="1800" dirty="0"/>
              <a:t>This not parallelized for loop code (which computes variant frequency for chromosome 1 to 5 separately)  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Can be parallelize by summitting (i.e. </a:t>
            </a:r>
            <a:r>
              <a:rPr lang="en-US" sz="2000" dirty="0" err="1"/>
              <a:t>sbatch</a:t>
            </a:r>
            <a:r>
              <a:rPr lang="en-US" sz="2000" dirty="0"/>
              <a:t>) this script 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B88CAB-13D7-9A03-4FF1-0F8B862E63B6}"/>
              </a:ext>
            </a:extLst>
          </p:cNvPr>
          <p:cNvSpPr txBox="1">
            <a:spLocks/>
          </p:cNvSpPr>
          <p:nvPr/>
        </p:nvSpPr>
        <p:spPr>
          <a:xfrm>
            <a:off x="994362" y="4136231"/>
            <a:ext cx="72189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600"/>
          </a:p>
          <a:p>
            <a:endParaRPr lang="en-US" sz="180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6B64AE3-C106-F8F0-AAE8-124EA94C2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23" t="29669" r="47418" b="65046"/>
          <a:stretch/>
        </p:blipFill>
        <p:spPr>
          <a:xfrm>
            <a:off x="1326632" y="2897024"/>
            <a:ext cx="9219199" cy="794759"/>
          </a:xfrm>
          <a:prstGeom prst="rect">
            <a:avLst/>
          </a:prstGeom>
          <a:solidFill>
            <a:srgbClr val="000000">
              <a:shade val="95000"/>
            </a:srgbClr>
          </a:solidFill>
          <a:ln w="63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B7AE5D-BDD8-FC00-52FA-00A7ECD1A9C9}"/>
              </a:ext>
            </a:extLst>
          </p:cNvPr>
          <p:cNvCxnSpPr/>
          <p:nvPr/>
        </p:nvCxnSpPr>
        <p:spPr>
          <a:xfrm>
            <a:off x="5648770" y="5802596"/>
            <a:ext cx="170916" cy="2820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882606-DA66-4775-400F-7482711498D9}"/>
              </a:ext>
            </a:extLst>
          </p:cNvPr>
          <p:cNvCxnSpPr>
            <a:cxnSpLocks/>
          </p:cNvCxnSpPr>
          <p:nvPr/>
        </p:nvCxnSpPr>
        <p:spPr>
          <a:xfrm flipH="1">
            <a:off x="3193090" y="5614587"/>
            <a:ext cx="4217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10AB53F6-824C-8C88-F04E-572CF101AF2A}"/>
              </a:ext>
            </a:extLst>
          </p:cNvPr>
          <p:cNvSpPr/>
          <p:nvPr/>
        </p:nvSpPr>
        <p:spPr>
          <a:xfrm>
            <a:off x="4346028" y="4687631"/>
            <a:ext cx="257832" cy="7557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FD20-337D-8C79-188B-DD8DA370218A}"/>
              </a:ext>
            </a:extLst>
          </p:cNvPr>
          <p:cNvSpPr txBox="1"/>
          <p:nvPr/>
        </p:nvSpPr>
        <p:spPr>
          <a:xfrm>
            <a:off x="4537096" y="4917441"/>
            <a:ext cx="434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as a regular </a:t>
            </a:r>
            <a:r>
              <a:rPr lang="en-US" dirty="0" err="1">
                <a:solidFill>
                  <a:srgbClr val="FF0000"/>
                </a:solidFill>
              </a:rPr>
              <a:t>sbatch</a:t>
            </a:r>
            <a:r>
              <a:rPr lang="en-US" dirty="0">
                <a:solidFill>
                  <a:srgbClr val="FF0000"/>
                </a:solidFill>
              </a:rPr>
              <a:t> submission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579BC-2F07-618D-0B20-75A22A970C0D}"/>
              </a:ext>
            </a:extLst>
          </p:cNvPr>
          <p:cNvSpPr txBox="1"/>
          <p:nvPr/>
        </p:nvSpPr>
        <p:spPr>
          <a:xfrm>
            <a:off x="3563899" y="5443417"/>
            <a:ext cx="434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Array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54203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CC8-F6DB-E6FC-24AA-FA5566D1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4000" dirty="0"/>
              <a:t>Parallel jobs – Array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60C225-C3B4-B2E6-F55D-3E9E39BD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881301" cy="67746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#SBATCH array accepts :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 Only Numbers are accepted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Dash (i.e. -) to signify everything in between 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Example 1-10  -&gt; </a:t>
            </a:r>
            <a:r>
              <a:rPr lang="en-CA" sz="1400" dirty="0"/>
              <a:t>$SLURM_ARRAY_JOB_ID (or ${SLURM_ARRAY_JOB_ID}) will take the value of 1 2 3 4 5 6 7 8 9 10 </a:t>
            </a:r>
            <a:br>
              <a:rPr lang="en-CA" sz="1400" dirty="0"/>
            </a:br>
            <a:r>
              <a:rPr lang="en-CA" sz="1400" dirty="0"/>
              <a:t>                                in different parallel instances.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Comma (i.e. ,) to signify nothing in between 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Example 1,10  -&gt; </a:t>
            </a:r>
            <a:r>
              <a:rPr lang="en-CA" sz="1400" dirty="0"/>
              <a:t>$SLURM_ARRAY_JOB_ID (or ${SLURM_ARRAY_JOB_ID}) will take the value of 1 and 10 in different parallel instances.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CA" sz="1600" dirty="0"/>
              <a:t>Colon (i.e. </a:t>
            </a:r>
            <a:r>
              <a:rPr lang="en-CA" sz="1600" dirty="0">
                <a:sym typeface="Wingdings" pitchFamily="2" charset="2"/>
              </a:rPr>
              <a:t>: ) to signify steps (i.e. iterate skipping x value)</a:t>
            </a:r>
          </a:p>
          <a:p>
            <a:pPr lvl="2">
              <a:lnSpc>
                <a:spcPct val="150000"/>
              </a:lnSpc>
            </a:pPr>
            <a:r>
              <a:rPr lang="en-US" sz="1400" dirty="0"/>
              <a:t>Example 1-10:2  -&gt; </a:t>
            </a:r>
            <a:r>
              <a:rPr lang="en-CA" sz="1400" dirty="0"/>
              <a:t>$SLURM_ARRAY_JOB_ID (or ${SLURM_ARRAY_JOB_ID}) will take the value of 1 3 5 7 9 in different parallel instances.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modulo (i.e. </a:t>
            </a:r>
            <a:r>
              <a:rPr lang="en-CA" sz="1600" dirty="0">
                <a:sym typeface="Wingdings" pitchFamily="2" charset="2"/>
              </a:rPr>
              <a:t>% ) to limit the number of job that can be active at any given time</a:t>
            </a:r>
          </a:p>
          <a:p>
            <a:pPr lvl="2">
              <a:lnSpc>
                <a:spcPct val="150000"/>
              </a:lnSpc>
            </a:pPr>
            <a:r>
              <a:rPr lang="en-CA" sz="1400" dirty="0">
                <a:sym typeface="Wingdings" pitchFamily="2" charset="2"/>
              </a:rPr>
              <a:t>Example 1-10%4 -&gt; If job 1 2 3 and 4 are running, the system will wait until one is finished to start 5 and so on.</a:t>
            </a:r>
            <a:endParaRPr lang="en-CA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B88CAB-13D7-9A03-4FF1-0F8B862E63B6}"/>
              </a:ext>
            </a:extLst>
          </p:cNvPr>
          <p:cNvSpPr txBox="1">
            <a:spLocks/>
          </p:cNvSpPr>
          <p:nvPr/>
        </p:nvSpPr>
        <p:spPr>
          <a:xfrm>
            <a:off x="994362" y="4136231"/>
            <a:ext cx="72189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6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5348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532</Words>
  <Application>Microsoft Macintosh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Array jobs</vt:lpstr>
      <vt:lpstr>Parallel jobs – Launching multiple Jobs</vt:lpstr>
      <vt:lpstr>For loop (Refresher)</vt:lpstr>
      <vt:lpstr>Parallel jobs – Array</vt:lpstr>
      <vt:lpstr>Parallel jobs –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jobs</dc:title>
  <dc:creator>Vincent Chapdelaine, Mr.</dc:creator>
  <cp:lastModifiedBy>Vincent Chapdelaine, Mr.</cp:lastModifiedBy>
  <cp:revision>2</cp:revision>
  <dcterms:created xsi:type="dcterms:W3CDTF">2023-06-15T18:07:03Z</dcterms:created>
  <dcterms:modified xsi:type="dcterms:W3CDTF">2023-06-20T20:34:23Z</dcterms:modified>
</cp:coreProperties>
</file>