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4:30:13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24575,'29'0'0,"19"0"0,2 0 0,20 0 0,6-4 0,6-1 0,-17 4 0,1 0 0,30-3 0,6 0 0,-26 0 0,2 1 0,-7 1 0,-3 1 0,0 0 0,6-2 0,5-1 0,-12 2 0,12 2 0,8 0 0,-32 0 0,-30 0 0,29 0 0,-37 0 0,11 3 0,1-3 0,-12 3 0,17-3 0,-20 0 0,2 3 0,-3-2 0,-6 2 0,6 0 0,-3-2 0,0 2 0,28-3 0,-22 0 0,57 6 0,-51-4 0,32 5 0,-24-7 0,-3 0 0,3 0 0,14 0 0,-24 0 0,43 0 0,-38 0 0,14 0 0,15 0 0,-27 0 0,38 5 0,-37-4 0,1 5 0,15-6 0,-19 0 0,20 0 0,-25 0 0,-1 0 0,9 0 0,-14 0 0,39 0 0,-36 0 0,26 0 0,-3 6 0,-10-5 0,35 5 0,-40-6 0,13 0 0,0 0 0,-18 3 0,43-2 0,-43 2 0,23-3 0,-13 0 0,-7 0 0,20 0 0,-26 0 0,17 0 0,-4 0 0,-2 0 0,47 0 0,-30 0 0,31 0 0,-9 0 0,-24 0 0,51 0 0,-59 0 0,30 0 0,-10 0 0,-13 0 0,45 0 0,-45 0 0,23 0 0,2 0 0,-22 0 0,19 0 0,-9 0 0,-28 0 0,46 0 0,-48 0 0,15 0 0,4 0 0,-19 0 0,49 0 0,-47 0 0,27 0 0,5 0 0,-24 0 0,59 0 0,-61 0 0,22 0 0,-20 0 0,-7 0 0,46 0 0,-39 0 0,40 0 0,-28 0 0,-7 0 0,45 0 0,-50 0 0,39 0 0,-16-7 0,-16 6 0,10-3 0,0 1 0,-14 3 0,36 0 0,1 0 0,-28 0 0,7 0 0,-2 0 0,-9 0 0,22 0 0,-8-7 0,-7 6 0,3 0 0,26-5 0,10 6 0,-25 0 0,-31 0 0,61-8 0,-59 6 0,30-5 0,-11 7 0,-21 0 0,51 0 0,-51 0 0,22 0 0,-10 0 0,-15-4 0,7 3 0,6-2 0,-21 3 0,52 0 0,-41-4 0,21 3 0,-9-3 0,-14 4 0,43 0 0,-41 0 0,16 0 0,4 0 0,-25 0 0,46 0 0,-44 0 0,10 0 0,4 0 0,-19 0 0,49 0 0,-47 0 0,27 0 0,-15 0 0,-14 0 0,19 0 0,-32 0 0,0 0 0,-9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4:31:51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24575,'17'0'0,"-1"0"0,13 0 0,3 0 0,55-7 0,-30 5 0,20-5 0,2-2 0,-5 1 0,-2 3 0,5 0 0,-9 1 0,-3 2 0,29 2 0,0 0 0,-2 0 0,-18 0 0,-16 0 0,3 0 0,-5 0 0,-5 0 0,8-6 0,14 6 0,0-1 0,-13-4 0,27 5 0,-23 0 0,-21-5 0,43 3 0,-43-3 0,12 5 0,19 0 0,-36 0 0,56-6 0,-64 4 0,15-4 0,10 6 0,-22 0 0,31 0 0,13 0 0,-19 0 0,5 0 0,0 0 0,-16 0 0,47 0 0,-24 0 0,-5 0 0,31 0 0,-53 0 0,31 0 0,-15 0 0,4 0 0,23 0 0,-34 0 0,15 0 0,10 0 0,-32 0 0,8 0 0,-2 0 0,-16 0 0,30 0 0,-20 0 0,-20 0 0,58 7 0,-53-5 0,29 5 0,-6 0 0,-25-5 0,66 4 0,-59-6 0,30 0 0,-1 0 0,-28 4 0,57-3 0,-50 3 0,14 0 0,18-4 0,-40 4 0,25-3 0,4-2 0,-15 1 0,48 0 0,-10 0 0,-30 0 0,6 0 0,0 0 0,-5 0 0,38 0 0,3 0 0,-29 0 0,-6 0 0,-2 0 0,-7 0 0,12 0 0,7 0 0,-39 0 0,30 0 0,0 0 0,-20 0 0,12 0 0,2 0 0,-2 0 0,15 0 0,21 0 0,-58 0 0,35 0 0,3 0 0,-23 0 0,2 0 0,2 0 0,26 0 0,-16 0 0,0 0 0,-2 0 0,-2 0 0,37 0 0,-40 0 0,-7 0 0,3 0 0,0 0 0,-3 0 0,45 0 0,-38 0 0,-15 0 0,33 0 0,-45 0 0,15 0 0,0-6 0,-15 4 0,35-4 0,-35 6 0,15 0 0,20 0 0,-30 0 0,49 0 0,-53 0 0,14 0 0,9-7 0,-21 6 0,61-6 0,-59 7 0,30 0 0,-10 0 0,-28 0 0,56 0 0,-61 0 0,41 0 0,-21 0 0,-2 0 0,25 0 0,-40 0 0,18 0 0,-3 0 0,-10 0 0,15 0 0,20 0 0,-20 0 0,51 0 0,-43 0 0,14 0 0,19 0 0,-28 0 0,5 0 0,0 0 0,-6 0 0,30 0 0,0 0 0,-30 0 0,11 0 0,0 0 0,-8 0 0,36 0 0,-39 0 0,-16 0 0,33 0 0,-41 0 0,31 0 0,3 7 0,-22-5 0,8 2 0,-2-1 0,-21-3 0,33 0 0,-3 0 0,-25 0 0,17 0 0,0 0 0,-22 0 0,53 0 0,-39 6 0,6-4 0,34 4 0,-39-6 0,22 0 0,18 0 0,-28 0 0,11 0 0,2 0 0,10 0 0,-27 0 0,3 0 0,43-8 0,-23 6 0,12-2 0,2 1 0,9 3 0,-24 0 0,1 0 0,-14 0 0,-5 0 0,22-6 0,-5 5 0,1 0 0,4-5 0,20 1 0,-2 3 0,-50-3 0,37 5 0,-16 0 0,-23 0 0,39-6 0,-59 4 0,13-4 0,-9 6 0,-12 0 0,36 0 0,-28 0 0,15 0 0,3-6 0,-18 4 0,40-4 0,-35 6 0,25 0 0,2-7 0,-14 6 0,51-6 0,-59 7 0,39 0 0,3 0 0,-19 0 0,19 0 0,1 0 0,-13 0 0,-7 0 0,1 0 0,17 0 0,-31 0 0,40 0 0,-60 0 0,13 0 0,-19 0 0,-5 0 0,5 0 0,-9 0 0,0 0 0,-3 0 0,-1 0 0,1 0 0,-1 0 0,1 3 0,0-2 0,-1 1 0,1-2 0,0 0 0,-4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4:34:47.751"/>
    </inkml:context>
    <inkml:brush xml:id="br0">
      <inkml:brushProperty name="width" value="0.1" units="cm"/>
      <inkml:brushProperty name="height" value="0.1" units="cm"/>
      <inkml:brushProperty name="color" value="#7030A0"/>
    </inkml:brush>
  </inkml:definitions>
  <inkml:trace contextRef="#ctx0" brushRef="#br0">1 29 24575,'10'-3'0,"3"2"0,-3-2 0,9 3 0,20-6 0,-8 4 0,33-4 0,-39 6 0,13 0 0,1 0 0,-20 0 0,35 0 0,-32 0 0,13 0 0,10 0 0,-20 0 0,29 0 0,-37 0 0,8 0 0,-12 0 0,-6 0 0,11 0 0,-6 0 0,7 0 0,0 0 0,-8 0 0,13 4 0,-16-3 0,7 2 0,0-3 0,-6 0 0,24 0 0,-19 0 0,12 0 0,-8 0 0,-10 0 0,16 0 0,-16 3 0,7-2 0,10 2 0,-11-3 0,40 0 0,-35 0 0,20 0 0,-11 0 0,-11 0 0,27 0 0,-27 0 0,12 0 0,9 0 0,-22 0 0,22 0 0,-22 0 0,-2 0 0,10 0 0,-9 0 0,4 0 0,15 0 0,-10 0 0,9 0 0,-15 0 0,-8 0 0,4 0 0,4 0 0,-6 0 0,3 0 0,-5 0 0,-3 0 0,3 0 0,-4 0 0,4 0 0,0 0 0,4 0 0,-1 0 0,-3 0 0,0 0 0,5-4 0,-6 3 0,14-3 0,-11 4 0,3 0 0,-5 0 0,-3 0 0,-1 0 0,1 0 0,-1 0 0,1 0 0,0 0 0,-1 0 0,1 0 0,-1 0 0,1 0 0,0 0 0,2 0 0,-1 0 0,1 0 0,-2 0 0,-1 0 0,1 0 0,0 0 0,-4-3 0,3 3 0,-2-3 0,3 3 0,-1 0 0,1 0 0,-1 0 0,1 0 0,0 0 0,-1 0 0,1 0 0,-1 0 0,4 0 0,-3 0 0,3 0 0,0-3 0,-3 2 0,6-2 0,-6 3 0,3 0 0,-7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4:34:54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24575,'10'0'0,"0"0"0,5 0 0,-3 0 0,3 0 0,3 0 0,-9 0 0,9 3 0,-8-2 0,1 2 0,1 0 0,-4-3 0,4 3 0,-4 0 0,1-2 0,1 2 0,-3-3 0,6 0 0,-6 3 0,6-2 0,-6 2 0,3-3 0,5 0 0,-4 0 0,5 0 0,12 0 0,-17 0 0,14 0 0,-10 0 0,-3 0 0,12 0 0,-13 0 0,13 0 0,-7 0 0,3 0 0,14 0 0,-17 0 0,11 0 0,11 0 0,-20 0 0,35 0 0,-32 0 0,13 0 0,0 0 0,-7 0 0,37 0 0,-38 0 0,36 0 0,-40 0 0,7 0 0,-6 0 0,-9 0 0,3-3 0,11 2 0,-15-2 0,29 3 0,-32 0 0,14 0 0,-16 0 0,-1 0 0,19 0 0,-15 0 0,15 0 0,-11 0 0,-1 0 0,9 0 0,-12 0 0,3 0 0,-1 0 0,-5 0 0,15 0 0,-16 0 0,10 0 0,-2-4 0,-1 3 0,18-3 0,-15 4 0,10 0 0,1 0 0,-15 0 0,14 0 0,-21 0 0,5 0 0,-1 0 0,-1 0 0,3 0 0,3 0 0,-2 0 0,20 0 0,-17 0 0,9 0 0,-8 0 0,-10 0 0,7 0 0,-8 0 0,0 0 0,2 0 0,-1 0 0,1 0 0,-2 0 0,-1 0 0,1 0 0,0 0 0,-1 0 0,1 0 0,-1 0 0,1 0 0,0 0 0,-1 0 0,1 0 0,0 0 0,-1 0 0,1 0 0,-1 0 0,1 0 0,3 0 0,-3 0 0,3 0 0,-7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4:48:15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42 24575,'12'0'0,"3"0"0,-3 0 0,10 0 0,60-8 0,-27 5 0,-7-1 0,6-1 0,21 0 0,-1 1 0,17 1 0,-18 0 0,13-1 0,-13 1 0,15 3 0,-16 0 0,4 0 0,-9 0 0,-6 0-475,24 0 475,2 0 0,-2 0-6627,-18 0 6627,23 0 0,-14 0 0,-37 0 0,48 7 0,-51-5 0,10 5 0,6-7 318,-29 0-318,51 0 6784,-51 0-6784,22 4 0,-11-3 0,-14 2 0,20-3 0,-17 0 0,1 0 0,4 0 0,-11 0 0,12 5 0,-6-4 0,1 3 0,50-4 0,-39 5 0,41-4 0,-11 11 0,-15-10 0,1 6 0,-1 0 0,-6-6 0,13 9 0,-35-10 0,-12 6 0,7-6 0,-13 2 0,-3-3 0,-9 0 0,-5 0 0,-13 0 0,-32 8 0,-4-6 0,-8 6 0,-18 0 0,38-6 0,-11 2 0,-3 0 0,-3-4 0,17 0 0,-2 0 0,-39 0 0,26-6 0,2 5 0,1 0 0,16-5 0,-29 6 0,26 0 0,2-6 0,-11 4 0,23-4 0,-5 6 0,23 0 0,-22 0 0,25 0 0,-8 0 0,-12 0 0,14 0 0,-20 0 0,23 0 0,-2 0 0,-2 0 0,7 0 0,-15 0 0,-6 0 0,9 0 0,-26 0 0,32 0 0,-20 0 0,5 0 0,8 0 0,-36 7 0,34-5 0,-24 5 0,0-7 0,17 0 0,-29 0 0,39 0 0,-4 0 0,-3 0 0,16 0 0,-23 0 0,23 0 0,-2 0 0,-2 0 0,10 0 0,-16 4 0,16-2 0,-10 2 0,3-4 0,4 0 0,-8 0 0,14 0 0,-4 0 0,4 0 0,0 0 0,0 0 0,1 0 0,-1 0 0,-10 0 0,4 0 0,-14 0 0,4 0 0,0 0 0,2 0 0,10 0 0,0 3 0,4-2 0,0 3 0,-3-4 0,2 0 0,-2 0 0,-1 0 0,4 0 0,-4 0 0,1 0 0,2 0 0,-6 0 0,6 0 0,-2 0 0,3 0 0,0 0 0,-3 0 0,2 0 0,-3 0 0,4 0 0,0 0 0,1 0 0,-1 0 0,-4 0 0,3 0 0,-5 0 0,5 0 0,-6 0 0,10 0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4:51:53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24575,'22'0'0,"2"0"0,17 0 0,15 0 0,26-8 0,-12 7 0,2 0 0,24-7 0,-27 7 0,-1 2 0,25-1 0,-17 0 0,-18 0 0,-2 0 0,-6 0 0,14 0 0,-23 0 0,-14 0 0,24 6 0,-31-4 0,14 4 0,-12-2 0,-8-2 0,13 2 0,-13-1 0,4-2 0,3 3 0,-7-4 0,26 0 0,-20 0 0,14 0 0,-12 0 0,-5 0 0,11 4 0,-11-3 0,2 4 0,14-5 0,-11 0 0,43 0 0,-36 0 0,16 0 0,-23 0 0,-8 0 0,4 0 0,-11 0 0,1 0 0,0 0 0,0 0 0,-4 3 0,3-2 0,-3 2 0,4-3 0,0 0 0,3 0 0,-2 0 0,2 0 0,7 0 0,2 0 0,0 0 0,-3 0 0,-12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4:51:55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24575,'7'-8'0,"1"4"0,3 0 0,2 4 0,20 0 0,17 0 0,-3 0 0,7 0 0,2 0 0,0 0 0,-6 3 0,2 1 0,39 6 0,-15-2 0,-18 1 0,0-2 0,3-5 0,-3 10 0,-6-11 0,-23 6 0,24-5 0,-33 2 0,1-1 0,-2 3 0,-2-2 0,5 1 0,-10-5 0,13 3 0,-5-2 0,25 9 0,-18-9 0,13 5 0,-5 1 0,-9-6 0,8 5 0,-19-6 0,1 0 0,18 0 0,-18 0 0,13 0 0,-17 0 0,0 0 0,0 0 0,-1 0 0,7 0 0,2-4 0,3 3 0,29-11 0,-33 10 0,22-5 0,-30 7 0,-6-4 0,2 3 0,-7-2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9B7F0-6159-1C46-8804-1BAE625BA5B9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9AB6-21C6-2B4D-808C-19F7001CA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D9AB6-21C6-2B4D-808C-19F7001CA3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D9AB6-21C6-2B4D-808C-19F7001CA3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1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5A97-BF0B-E25B-E82F-406EC92A5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E9319-EAF4-6986-F4CB-D67C5C8DF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EDBD-1830-FDE2-2A80-FB9FBE7D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C09B-6514-EB43-8C2E-80E152C12DD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F23B3-1324-FD64-EE96-D12FF786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3A70D-DA20-DBD6-3CCB-2D0BF0C9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B2B9-0ED3-DB43-817E-9DDDFA20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2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A38A-FE5C-4AED-67C0-DF01BFD6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6BEB8-137F-D189-FFF9-DA15831D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1BF8-2139-A800-BA86-5BF2C101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C09B-6514-EB43-8C2E-80E152C12DD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11800-6BC0-B775-4A62-55403081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465B2-7ACE-B5B2-BB7A-FF8BAD7D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B2B9-0ED3-DB43-817E-9DDDFA20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2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32DDB-7A5B-A098-5E28-43F66DE5D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F7DDF-BD56-CEB8-88C6-342B8B1AF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D2DAE-0241-9125-5701-2B0EFF87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C09B-6514-EB43-8C2E-80E152C12DD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BE43-3675-6EA9-5EA5-3A4CAEEE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2218-6DCD-C09B-6EAF-581B0A42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B2B9-0ED3-DB43-817E-9DDDFA20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3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E467-E385-265F-8B19-1F5F5D04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89FB-EFD7-95C7-D820-322B7A31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CA73-05E3-049B-5DAC-3A6B5D61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C09B-6514-EB43-8C2E-80E152C12DD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C2CE4-A210-BD78-7DDA-8453FB61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F3F01-1734-17E7-C9CA-6AD0389A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B2B9-0ED3-DB43-817E-9DDDFA20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1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A45E-4D42-8B9F-1761-73978BB1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385D5-95FB-660B-F2C2-F1E4F2256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2BC7-B143-2A78-EAD2-32527485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C09B-6514-EB43-8C2E-80E152C12DD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C0728-2962-10FF-AB48-A140015F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346EF-A2D5-8048-1505-44893C50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B2B9-0ED3-DB43-817E-9DDDFA20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8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6788-FE08-C031-47E0-2C22B886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A6D8-64A4-97B9-8A33-F09272636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84E7B-9EF2-A71A-58F9-E96AA4C16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CC385-A7EB-6945-5939-526FBBA4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C09B-6514-EB43-8C2E-80E152C12DD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9D572-6F9B-3CDF-C1BF-3F4C7517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69A0F-6D19-D4F5-256D-D7855367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B2B9-0ED3-DB43-817E-9DDDFA20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2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2DCD-6156-E10C-E31D-94FE755F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C4B3-43CA-DF2B-B087-9CFEA248F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4D2F2-E09E-05C1-8317-8400CD7B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FC6F0-874C-F84C-C050-3306A4F4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61208-79F2-DF0F-6F7F-2D43A18A6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C2256-66F2-78A6-0A0A-E0CB5030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C09B-6514-EB43-8C2E-80E152C12DD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3A778-3926-04D1-2768-01D129DD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BB33E-5700-AFAF-B161-E3670B42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B2B9-0ED3-DB43-817E-9DDDFA20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4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6BE6-665E-FEA0-B81E-D8F9789B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35534-33A2-10A6-1DAE-EDA8B1B1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C09B-6514-EB43-8C2E-80E152C12DD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2B3EF-6BAB-730E-00F7-085EA1ED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CE934-0C7D-9E04-8FC1-5CA3893D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B2B9-0ED3-DB43-817E-9DDDFA20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5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96700-C35F-251D-00D7-4EA69B1D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C09B-6514-EB43-8C2E-80E152C12DD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82354-D497-1EE0-319E-3FDD6B56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9C7D7-12C5-ADA0-A7BB-395438B7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B2B9-0ED3-DB43-817E-9DDDFA20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2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42CB-1D45-16F3-9269-E867A172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D7C92-0CBE-BB80-6457-0EAD8B89C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B5DF4-E6C4-58CC-3648-00C5CFFC0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61A97-3098-43A6-7439-DF2A6A54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C09B-6514-EB43-8C2E-80E152C12DD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F9277-3E50-9BB2-4929-6EE7DC70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06A6C-2A7D-A837-8ADB-E38181EB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B2B9-0ED3-DB43-817E-9DDDFA20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1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5EBE-45CF-4B9D-6872-0478A936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E806-9046-7AAE-EB1D-5475E293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D097F-C5D7-E70A-B80E-B80C8F38C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DD1AF-A1F8-DC14-04BB-0854605B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C09B-6514-EB43-8C2E-80E152C12DD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4E10D-9F8A-6B80-D23F-C8BD98B5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C0385-70C0-6071-BF55-83AA4EF7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B2B9-0ED3-DB43-817E-9DDDFA20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4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EB654-F9BB-5DAD-1FE8-01D675B1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A9117-71A0-F528-ADBD-B1D5462FB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1503C-8501-1285-B10F-9E12849FE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DC09B-6514-EB43-8C2E-80E152C12DD7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EB3B8-AD82-E2E9-F404-2CD46EBB8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13A07-FCF5-676D-8D04-1D4633FF1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B2B9-0ED3-DB43-817E-9DDDFA20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4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svg"/><Relationship Id="rId7" Type="http://schemas.openxmlformats.org/officeDocument/2006/relationships/image" Target="../media/image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5F3B-7C9F-A1A2-8C6C-849B88BA1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Performance Computing (HPC)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468AB-AAE9-5BF7-3B41-F1B1D6D6F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 Canada (aka Digital Research Alliance of Canada)</a:t>
            </a:r>
          </a:p>
        </p:txBody>
      </p:sp>
    </p:spTree>
    <p:extLst>
      <p:ext uri="{BB962C8B-B14F-4D97-AF65-F5344CB8AC3E}">
        <p14:creationId xmlns:p14="http://schemas.microsoft.com/office/powerpoint/2010/main" val="87426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6103-E5DB-25CE-091F-A4706A4B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run many heavy computational jobs?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6379-882C-F5DE-3A7A-71007C51D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4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8F36FAF-7D42-6D9C-19A2-EEF149C206C8}"/>
              </a:ext>
            </a:extLst>
          </p:cNvPr>
          <p:cNvSpPr/>
          <p:nvPr/>
        </p:nvSpPr>
        <p:spPr>
          <a:xfrm>
            <a:off x="4374096" y="4728807"/>
            <a:ext cx="2898394" cy="86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3C103-7444-8F58-40B4-A7FB24EC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nodes</a:t>
            </a:r>
          </a:p>
        </p:txBody>
      </p:sp>
      <p:pic>
        <p:nvPicPr>
          <p:cNvPr id="4" name="Content Placeholder 5" descr="Server outline">
            <a:extLst>
              <a:ext uri="{FF2B5EF4-FFF2-40B4-BE49-F238E27FC236}">
                <a16:creationId xmlns:a16="http://schemas.microsoft.com/office/drawing/2014/main" id="{33D25D1E-51DD-6877-37B2-03CC2B8FB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374095" y="4813965"/>
            <a:ext cx="778097" cy="778097"/>
          </a:xfrm>
        </p:spPr>
      </p:pic>
      <p:pic>
        <p:nvPicPr>
          <p:cNvPr id="5" name="Graphic 4" descr="Programmer female outline">
            <a:extLst>
              <a:ext uri="{FF2B5EF4-FFF2-40B4-BE49-F238E27FC236}">
                <a16:creationId xmlns:a16="http://schemas.microsoft.com/office/drawing/2014/main" id="{06150108-B884-4BD7-0703-185F5570F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7621" y="6238810"/>
            <a:ext cx="508130" cy="5081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5C237-6B5F-2619-E1E9-6007FB4CE1A8}"/>
              </a:ext>
            </a:extLst>
          </p:cNvPr>
          <p:cNvCxnSpPr>
            <a:cxnSpLocks/>
          </p:cNvCxnSpPr>
          <p:nvPr/>
        </p:nvCxnSpPr>
        <p:spPr>
          <a:xfrm>
            <a:off x="5803888" y="5714145"/>
            <a:ext cx="0" cy="469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97F76E-400E-02DD-BA0E-F367DC354DC9}"/>
              </a:ext>
            </a:extLst>
          </p:cNvPr>
          <p:cNvSpPr txBox="1"/>
          <p:nvPr/>
        </p:nvSpPr>
        <p:spPr>
          <a:xfrm>
            <a:off x="5886098" y="576432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endParaRPr lang="en-US" dirty="0"/>
          </a:p>
        </p:txBody>
      </p:sp>
      <p:pic>
        <p:nvPicPr>
          <p:cNvPr id="8" name="Content Placeholder 5" descr="Server outline">
            <a:extLst>
              <a:ext uri="{FF2B5EF4-FFF2-40B4-BE49-F238E27FC236}">
                <a16:creationId xmlns:a16="http://schemas.microsoft.com/office/drawing/2014/main" id="{ED30D8BF-1636-670A-1FF5-A220543DF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99026" y="4816906"/>
            <a:ext cx="778097" cy="778097"/>
          </a:xfrm>
          <a:prstGeom prst="rect">
            <a:avLst/>
          </a:prstGeom>
        </p:spPr>
      </p:pic>
      <p:pic>
        <p:nvPicPr>
          <p:cNvPr id="9" name="Content Placeholder 5" descr="Server outline">
            <a:extLst>
              <a:ext uri="{FF2B5EF4-FFF2-40B4-BE49-F238E27FC236}">
                <a16:creationId xmlns:a16="http://schemas.microsoft.com/office/drawing/2014/main" id="{A94C75E5-1ADC-BA61-1EEB-1A6C5C1A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803888" y="4813966"/>
            <a:ext cx="778097" cy="778097"/>
          </a:xfrm>
          <a:prstGeom prst="rect">
            <a:avLst/>
          </a:prstGeom>
        </p:spPr>
      </p:pic>
      <p:pic>
        <p:nvPicPr>
          <p:cNvPr id="10" name="Content Placeholder 5" descr="Server outline">
            <a:extLst>
              <a:ext uri="{FF2B5EF4-FFF2-40B4-BE49-F238E27FC236}">
                <a16:creationId xmlns:a16="http://schemas.microsoft.com/office/drawing/2014/main" id="{3DBC26DA-B91D-5EC0-30EA-D4A27B33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494392" y="4813965"/>
            <a:ext cx="778097" cy="778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EA9526-6EE5-CC65-19AA-5EE0DF0CD420}"/>
              </a:ext>
            </a:extLst>
          </p:cNvPr>
          <p:cNvSpPr txBox="1"/>
          <p:nvPr/>
        </p:nvSpPr>
        <p:spPr>
          <a:xfrm>
            <a:off x="5070679" y="4527363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Login Nodes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B40F0-5DEA-6A3E-A64F-173C8D729B21}"/>
              </a:ext>
            </a:extLst>
          </p:cNvPr>
          <p:cNvSpPr txBox="1"/>
          <p:nvPr/>
        </p:nvSpPr>
        <p:spPr>
          <a:xfrm>
            <a:off x="7706175" y="5441157"/>
            <a:ext cx="109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WWW</a:t>
            </a:r>
            <a:br>
              <a:rPr lang="en-US" dirty="0"/>
            </a:br>
            <a:r>
              <a:rPr lang="en-US" dirty="0"/>
              <a:t>(Internet)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4B8D2F-D21C-7478-5CD9-BBE51397F785}"/>
              </a:ext>
            </a:extLst>
          </p:cNvPr>
          <p:cNvCxnSpPr>
            <a:cxnSpLocks/>
          </p:cNvCxnSpPr>
          <p:nvPr/>
        </p:nvCxnSpPr>
        <p:spPr>
          <a:xfrm flipH="1">
            <a:off x="7290502" y="5182354"/>
            <a:ext cx="6160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Earth globe: Africa and Europe with solid fill">
            <a:extLst>
              <a:ext uri="{FF2B5EF4-FFF2-40B4-BE49-F238E27FC236}">
                <a16:creationId xmlns:a16="http://schemas.microsoft.com/office/drawing/2014/main" id="{9CF8345D-EFA0-EB53-E002-0064A1CE5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9758" y="4785825"/>
            <a:ext cx="730790" cy="730790"/>
          </a:xfrm>
          <a:prstGeom prst="rect">
            <a:avLst/>
          </a:prstGeom>
        </p:spPr>
      </p:pic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E7D568B5-036E-44B6-1E2C-1968CD96CD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297180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F185F0-78D9-5E83-D456-37B3F3CC7280}"/>
              </a:ext>
            </a:extLst>
          </p:cNvPr>
          <p:cNvSpPr txBox="1"/>
          <p:nvPr/>
        </p:nvSpPr>
        <p:spPr>
          <a:xfrm>
            <a:off x="616174" y="3886200"/>
            <a:ext cx="1234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</a:t>
            </a:r>
            <a:br>
              <a:rPr lang="en-US" dirty="0"/>
            </a:br>
            <a:r>
              <a:rPr lang="en-US" dirty="0"/>
              <a:t>~/projects/</a:t>
            </a:r>
            <a:br>
              <a:rPr lang="en-US" dirty="0"/>
            </a:br>
            <a:r>
              <a:rPr lang="en-US" dirty="0"/>
              <a:t>~/scratch/</a:t>
            </a:r>
          </a:p>
          <a:p>
            <a:pPr algn="ctr"/>
            <a:r>
              <a:rPr lang="en-US" dirty="0"/>
              <a:t>~/home/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F0DD17-6E25-D8FE-5E78-67BDFEE337F3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1770612" y="3741078"/>
            <a:ext cx="2603483" cy="1461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43A1569-DC24-CD9F-96B2-E71E53DA5571}"/>
              </a:ext>
            </a:extLst>
          </p:cNvPr>
          <p:cNvSpPr/>
          <p:nvPr/>
        </p:nvSpPr>
        <p:spPr>
          <a:xfrm>
            <a:off x="3696001" y="1534586"/>
            <a:ext cx="4229232" cy="2008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 descr="Server outline">
            <a:extLst>
              <a:ext uri="{FF2B5EF4-FFF2-40B4-BE49-F238E27FC236}">
                <a16:creationId xmlns:a16="http://schemas.microsoft.com/office/drawing/2014/main" id="{EA7F4709-C69C-646D-ACF9-90C56747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02078" y="2238097"/>
            <a:ext cx="684000" cy="684000"/>
          </a:xfrm>
          <a:prstGeom prst="rect">
            <a:avLst/>
          </a:prstGeom>
        </p:spPr>
      </p:pic>
      <p:pic>
        <p:nvPicPr>
          <p:cNvPr id="12" name="Content Placeholder 5" descr="Server outline">
            <a:extLst>
              <a:ext uri="{FF2B5EF4-FFF2-40B4-BE49-F238E27FC236}">
                <a16:creationId xmlns:a16="http://schemas.microsoft.com/office/drawing/2014/main" id="{DD3B90E2-C8A6-5125-E489-85E9D9570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29199" y="1584761"/>
            <a:ext cx="684000" cy="684000"/>
          </a:xfrm>
          <a:prstGeom prst="rect">
            <a:avLst/>
          </a:prstGeom>
        </p:spPr>
      </p:pic>
      <p:pic>
        <p:nvPicPr>
          <p:cNvPr id="13" name="Content Placeholder 5" descr="Server outline">
            <a:extLst>
              <a:ext uri="{FF2B5EF4-FFF2-40B4-BE49-F238E27FC236}">
                <a16:creationId xmlns:a16="http://schemas.microsoft.com/office/drawing/2014/main" id="{375BDD0C-3418-8BD8-63CC-3E60C1439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613299" y="2806735"/>
            <a:ext cx="684000" cy="684000"/>
          </a:xfrm>
          <a:prstGeom prst="rect">
            <a:avLst/>
          </a:prstGeom>
        </p:spPr>
      </p:pic>
      <p:pic>
        <p:nvPicPr>
          <p:cNvPr id="16" name="Content Placeholder 5" descr="Server outline">
            <a:extLst>
              <a:ext uri="{FF2B5EF4-FFF2-40B4-BE49-F238E27FC236}">
                <a16:creationId xmlns:a16="http://schemas.microsoft.com/office/drawing/2014/main" id="{F55B4998-8810-D8F4-DD40-86227C421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625933" y="2185592"/>
            <a:ext cx="684000" cy="684000"/>
          </a:xfrm>
          <a:prstGeom prst="rect">
            <a:avLst/>
          </a:prstGeom>
        </p:spPr>
      </p:pic>
      <p:pic>
        <p:nvPicPr>
          <p:cNvPr id="17" name="Content Placeholder 5" descr="Server outline">
            <a:extLst>
              <a:ext uri="{FF2B5EF4-FFF2-40B4-BE49-F238E27FC236}">
                <a16:creationId xmlns:a16="http://schemas.microsoft.com/office/drawing/2014/main" id="{4F11A40E-FEDE-6E41-9CFC-6968C7E4C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26617" y="1716420"/>
            <a:ext cx="684000" cy="684000"/>
          </a:xfrm>
          <a:prstGeom prst="rect">
            <a:avLst/>
          </a:prstGeom>
        </p:spPr>
      </p:pic>
      <p:pic>
        <p:nvPicPr>
          <p:cNvPr id="19" name="Content Placeholder 5" descr="Server outline">
            <a:extLst>
              <a:ext uri="{FF2B5EF4-FFF2-40B4-BE49-F238E27FC236}">
                <a16:creationId xmlns:a16="http://schemas.microsoft.com/office/drawing/2014/main" id="{B490CB1E-25CC-DA24-3C29-0B223B3D2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353204" y="2258030"/>
            <a:ext cx="684000" cy="684000"/>
          </a:xfrm>
          <a:prstGeom prst="rect">
            <a:avLst/>
          </a:prstGeom>
        </p:spPr>
      </p:pic>
      <p:pic>
        <p:nvPicPr>
          <p:cNvPr id="21" name="Content Placeholder 5" descr="Server outline">
            <a:extLst>
              <a:ext uri="{FF2B5EF4-FFF2-40B4-BE49-F238E27FC236}">
                <a16:creationId xmlns:a16="http://schemas.microsoft.com/office/drawing/2014/main" id="{ACA1A4AE-D70E-68A1-D056-61221DF7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814904" y="1723163"/>
            <a:ext cx="684000" cy="684000"/>
          </a:xfrm>
          <a:prstGeom prst="rect">
            <a:avLst/>
          </a:prstGeom>
        </p:spPr>
      </p:pic>
      <p:pic>
        <p:nvPicPr>
          <p:cNvPr id="23" name="Content Placeholder 5" descr="Server outline">
            <a:extLst>
              <a:ext uri="{FF2B5EF4-FFF2-40B4-BE49-F238E27FC236}">
                <a16:creationId xmlns:a16="http://schemas.microsoft.com/office/drawing/2014/main" id="{BD308A19-29BF-F776-FD90-2BDC24D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739589" y="2215912"/>
            <a:ext cx="684000" cy="684000"/>
          </a:xfrm>
          <a:prstGeom prst="rect">
            <a:avLst/>
          </a:prstGeom>
        </p:spPr>
      </p:pic>
      <p:pic>
        <p:nvPicPr>
          <p:cNvPr id="27" name="Content Placeholder 5" descr="Server outline">
            <a:extLst>
              <a:ext uri="{FF2B5EF4-FFF2-40B4-BE49-F238E27FC236}">
                <a16:creationId xmlns:a16="http://schemas.microsoft.com/office/drawing/2014/main" id="{EEEA17DB-1A8E-8745-3747-D9A405F2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966349" y="2828413"/>
            <a:ext cx="684000" cy="684000"/>
          </a:xfrm>
          <a:prstGeom prst="rect">
            <a:avLst/>
          </a:prstGeom>
        </p:spPr>
      </p:pic>
      <p:pic>
        <p:nvPicPr>
          <p:cNvPr id="28" name="Content Placeholder 5" descr="Server outline">
            <a:extLst>
              <a:ext uri="{FF2B5EF4-FFF2-40B4-BE49-F238E27FC236}">
                <a16:creationId xmlns:a16="http://schemas.microsoft.com/office/drawing/2014/main" id="{F4F2929F-D812-4324-B26F-AC394BBAD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71084" y="1671247"/>
            <a:ext cx="684000" cy="684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A766C4-9980-320D-6920-655A350FB148}"/>
              </a:ext>
            </a:extLst>
          </p:cNvPr>
          <p:cNvSpPr txBox="1"/>
          <p:nvPr/>
        </p:nvSpPr>
        <p:spPr>
          <a:xfrm>
            <a:off x="4997093" y="1308221"/>
            <a:ext cx="16986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 Nodes</a:t>
            </a:r>
          </a:p>
        </p:txBody>
      </p:sp>
      <p:pic>
        <p:nvPicPr>
          <p:cNvPr id="30" name="Content Placeholder 5" descr="Server outline">
            <a:extLst>
              <a:ext uri="{FF2B5EF4-FFF2-40B4-BE49-F238E27FC236}">
                <a16:creationId xmlns:a16="http://schemas.microsoft.com/office/drawing/2014/main" id="{2365D415-73E8-EF64-3E94-71EF97451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79092" y="2833570"/>
            <a:ext cx="684000" cy="684000"/>
          </a:xfrm>
          <a:prstGeom prst="rect">
            <a:avLst/>
          </a:prstGeom>
        </p:spPr>
      </p:pic>
      <p:pic>
        <p:nvPicPr>
          <p:cNvPr id="31" name="Content Placeholder 5" descr="Server outline">
            <a:extLst>
              <a:ext uri="{FF2B5EF4-FFF2-40B4-BE49-F238E27FC236}">
                <a16:creationId xmlns:a16="http://schemas.microsoft.com/office/drawing/2014/main" id="{68812031-1891-AD82-65E2-79CEDA50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55898" y="1681344"/>
            <a:ext cx="684000" cy="684000"/>
          </a:xfrm>
          <a:prstGeom prst="rect">
            <a:avLst/>
          </a:prstGeom>
        </p:spPr>
      </p:pic>
      <p:pic>
        <p:nvPicPr>
          <p:cNvPr id="32" name="Content Placeholder 5" descr="Server outline">
            <a:extLst>
              <a:ext uri="{FF2B5EF4-FFF2-40B4-BE49-F238E27FC236}">
                <a16:creationId xmlns:a16="http://schemas.microsoft.com/office/drawing/2014/main" id="{9EE4DEF7-0B20-AAB7-C10B-580FA6355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220950" y="1797242"/>
            <a:ext cx="684000" cy="684000"/>
          </a:xfrm>
          <a:prstGeom prst="rect">
            <a:avLst/>
          </a:prstGeom>
        </p:spPr>
      </p:pic>
      <p:pic>
        <p:nvPicPr>
          <p:cNvPr id="33" name="Content Placeholder 5" descr="Server outline">
            <a:extLst>
              <a:ext uri="{FF2B5EF4-FFF2-40B4-BE49-F238E27FC236}">
                <a16:creationId xmlns:a16="http://schemas.microsoft.com/office/drawing/2014/main" id="{755EFB07-0F64-4B3F-D160-84BF79200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281108" y="2921934"/>
            <a:ext cx="684000" cy="684000"/>
          </a:xfrm>
          <a:prstGeom prst="rect">
            <a:avLst/>
          </a:prstGeom>
        </p:spPr>
      </p:pic>
      <p:pic>
        <p:nvPicPr>
          <p:cNvPr id="35" name="Content Placeholder 5" descr="Server outline">
            <a:extLst>
              <a:ext uri="{FF2B5EF4-FFF2-40B4-BE49-F238E27FC236}">
                <a16:creationId xmlns:a16="http://schemas.microsoft.com/office/drawing/2014/main" id="{9415C43E-6B0C-B867-ED45-90636E358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188904" y="2705391"/>
            <a:ext cx="684000" cy="684000"/>
          </a:xfrm>
          <a:prstGeom prst="rect">
            <a:avLst/>
          </a:prstGeom>
        </p:spPr>
      </p:pic>
      <p:pic>
        <p:nvPicPr>
          <p:cNvPr id="36" name="Content Placeholder 5" descr="Server outline">
            <a:extLst>
              <a:ext uri="{FF2B5EF4-FFF2-40B4-BE49-F238E27FC236}">
                <a16:creationId xmlns:a16="http://schemas.microsoft.com/office/drawing/2014/main" id="{2C3B92D2-EDFA-DF07-B9B3-7B39792AC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145179" y="2215912"/>
            <a:ext cx="684000" cy="684000"/>
          </a:xfrm>
          <a:prstGeom prst="rect">
            <a:avLst/>
          </a:prstGeom>
        </p:spPr>
      </p:pic>
      <p:pic>
        <p:nvPicPr>
          <p:cNvPr id="37" name="Content Placeholder 5" descr="Server outline">
            <a:extLst>
              <a:ext uri="{FF2B5EF4-FFF2-40B4-BE49-F238E27FC236}">
                <a16:creationId xmlns:a16="http://schemas.microsoft.com/office/drawing/2014/main" id="{439C02F7-EECA-8E21-23F5-49B5FAE2E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04490" y="2823742"/>
            <a:ext cx="684000" cy="684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951AF5-7EBD-4A89-302B-CB2353F5DE8C}"/>
              </a:ext>
            </a:extLst>
          </p:cNvPr>
          <p:cNvCxnSpPr>
            <a:cxnSpLocks/>
            <a:stCxn id="24" idx="3"/>
            <a:endCxn id="3" idx="1"/>
          </p:cNvCxnSpPr>
          <p:nvPr/>
        </p:nvCxnSpPr>
        <p:spPr>
          <a:xfrm flipV="1">
            <a:off x="1752600" y="2538700"/>
            <a:ext cx="1943401" cy="890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889D85-3EEE-42D7-8570-A7C65B4C4C9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740093" y="3741078"/>
            <a:ext cx="0" cy="786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32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8F36FAF-7D42-6D9C-19A2-EEF149C206C8}"/>
              </a:ext>
            </a:extLst>
          </p:cNvPr>
          <p:cNvSpPr/>
          <p:nvPr/>
        </p:nvSpPr>
        <p:spPr>
          <a:xfrm>
            <a:off x="4374096" y="4728807"/>
            <a:ext cx="2898394" cy="86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3C103-7444-8F58-40B4-A7FB24EC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can’t directly connect to compute nodes</a:t>
            </a:r>
          </a:p>
        </p:txBody>
      </p:sp>
      <p:pic>
        <p:nvPicPr>
          <p:cNvPr id="4" name="Content Placeholder 5" descr="Server outline">
            <a:extLst>
              <a:ext uri="{FF2B5EF4-FFF2-40B4-BE49-F238E27FC236}">
                <a16:creationId xmlns:a16="http://schemas.microsoft.com/office/drawing/2014/main" id="{33D25D1E-51DD-6877-37B2-03CC2B8FB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374095" y="4813965"/>
            <a:ext cx="778097" cy="778097"/>
          </a:xfrm>
        </p:spPr>
      </p:pic>
      <p:pic>
        <p:nvPicPr>
          <p:cNvPr id="5" name="Graphic 4" descr="Programmer female outline">
            <a:extLst>
              <a:ext uri="{FF2B5EF4-FFF2-40B4-BE49-F238E27FC236}">
                <a16:creationId xmlns:a16="http://schemas.microsoft.com/office/drawing/2014/main" id="{06150108-B884-4BD7-0703-185F5570F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7621" y="6238810"/>
            <a:ext cx="508130" cy="508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97F76E-400E-02DD-BA0E-F367DC354DC9}"/>
              </a:ext>
            </a:extLst>
          </p:cNvPr>
          <p:cNvSpPr txBox="1"/>
          <p:nvPr/>
        </p:nvSpPr>
        <p:spPr>
          <a:xfrm>
            <a:off x="6184911" y="386083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endParaRPr lang="en-US" dirty="0"/>
          </a:p>
        </p:txBody>
      </p:sp>
      <p:pic>
        <p:nvPicPr>
          <p:cNvPr id="8" name="Content Placeholder 5" descr="Server outline">
            <a:extLst>
              <a:ext uri="{FF2B5EF4-FFF2-40B4-BE49-F238E27FC236}">
                <a16:creationId xmlns:a16="http://schemas.microsoft.com/office/drawing/2014/main" id="{ED30D8BF-1636-670A-1FF5-A220543DF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99026" y="4816906"/>
            <a:ext cx="778097" cy="778097"/>
          </a:xfrm>
          <a:prstGeom prst="rect">
            <a:avLst/>
          </a:prstGeom>
        </p:spPr>
      </p:pic>
      <p:pic>
        <p:nvPicPr>
          <p:cNvPr id="9" name="Content Placeholder 5" descr="Server outline">
            <a:extLst>
              <a:ext uri="{FF2B5EF4-FFF2-40B4-BE49-F238E27FC236}">
                <a16:creationId xmlns:a16="http://schemas.microsoft.com/office/drawing/2014/main" id="{A94C75E5-1ADC-BA61-1EEB-1A6C5C1A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803888" y="4813966"/>
            <a:ext cx="778097" cy="778097"/>
          </a:xfrm>
          <a:prstGeom prst="rect">
            <a:avLst/>
          </a:prstGeom>
        </p:spPr>
      </p:pic>
      <p:pic>
        <p:nvPicPr>
          <p:cNvPr id="10" name="Content Placeholder 5" descr="Server outline">
            <a:extLst>
              <a:ext uri="{FF2B5EF4-FFF2-40B4-BE49-F238E27FC236}">
                <a16:creationId xmlns:a16="http://schemas.microsoft.com/office/drawing/2014/main" id="{3DBC26DA-B91D-5EC0-30EA-D4A27B33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494392" y="4813965"/>
            <a:ext cx="778097" cy="778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EA9526-6EE5-CC65-19AA-5EE0DF0CD420}"/>
              </a:ext>
            </a:extLst>
          </p:cNvPr>
          <p:cNvSpPr txBox="1"/>
          <p:nvPr/>
        </p:nvSpPr>
        <p:spPr>
          <a:xfrm>
            <a:off x="5070679" y="4527363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Login Nodes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5C237-6B5F-2619-E1E9-6007FB4CE1A8}"/>
              </a:ext>
            </a:extLst>
          </p:cNvPr>
          <p:cNvCxnSpPr>
            <a:cxnSpLocks/>
          </p:cNvCxnSpPr>
          <p:nvPr/>
        </p:nvCxnSpPr>
        <p:spPr>
          <a:xfrm>
            <a:off x="5801686" y="3605934"/>
            <a:ext cx="2202" cy="2577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5B40F0-5DEA-6A3E-A64F-173C8D729B21}"/>
              </a:ext>
            </a:extLst>
          </p:cNvPr>
          <p:cNvSpPr txBox="1"/>
          <p:nvPr/>
        </p:nvSpPr>
        <p:spPr>
          <a:xfrm>
            <a:off x="7706175" y="5441157"/>
            <a:ext cx="109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WWW</a:t>
            </a:r>
            <a:br>
              <a:rPr lang="en-US" dirty="0"/>
            </a:br>
            <a:r>
              <a:rPr lang="en-US" dirty="0"/>
              <a:t>(Internet)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4B8D2F-D21C-7478-5CD9-BBE51397F785}"/>
              </a:ext>
            </a:extLst>
          </p:cNvPr>
          <p:cNvCxnSpPr>
            <a:cxnSpLocks/>
          </p:cNvCxnSpPr>
          <p:nvPr/>
        </p:nvCxnSpPr>
        <p:spPr>
          <a:xfrm flipH="1">
            <a:off x="7290502" y="5182354"/>
            <a:ext cx="6160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Earth globe: Africa and Europe with solid fill">
            <a:extLst>
              <a:ext uri="{FF2B5EF4-FFF2-40B4-BE49-F238E27FC236}">
                <a16:creationId xmlns:a16="http://schemas.microsoft.com/office/drawing/2014/main" id="{9CF8345D-EFA0-EB53-E002-0064A1CE5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9758" y="4785825"/>
            <a:ext cx="730790" cy="730790"/>
          </a:xfrm>
          <a:prstGeom prst="rect">
            <a:avLst/>
          </a:prstGeom>
        </p:spPr>
      </p:pic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E7D568B5-036E-44B6-1E2C-1968CD96CD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297180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F185F0-78D9-5E83-D456-37B3F3CC7280}"/>
              </a:ext>
            </a:extLst>
          </p:cNvPr>
          <p:cNvSpPr txBox="1"/>
          <p:nvPr/>
        </p:nvSpPr>
        <p:spPr>
          <a:xfrm>
            <a:off x="616174" y="3886200"/>
            <a:ext cx="1234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</a:t>
            </a:r>
            <a:br>
              <a:rPr lang="en-US" dirty="0"/>
            </a:br>
            <a:r>
              <a:rPr lang="en-US" dirty="0"/>
              <a:t>~/projects/</a:t>
            </a:r>
            <a:br>
              <a:rPr lang="en-US" dirty="0"/>
            </a:br>
            <a:r>
              <a:rPr lang="en-US" dirty="0"/>
              <a:t>~/scratch/</a:t>
            </a:r>
          </a:p>
          <a:p>
            <a:pPr algn="ctr"/>
            <a:r>
              <a:rPr lang="en-US" dirty="0"/>
              <a:t>~/home/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F0DD17-6E25-D8FE-5E78-67BDFEE337F3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1770612" y="3741078"/>
            <a:ext cx="2603483" cy="1461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43A1569-DC24-CD9F-96B2-E71E53DA5571}"/>
              </a:ext>
            </a:extLst>
          </p:cNvPr>
          <p:cNvSpPr/>
          <p:nvPr/>
        </p:nvSpPr>
        <p:spPr>
          <a:xfrm>
            <a:off x="3696001" y="1534586"/>
            <a:ext cx="4229232" cy="2008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 descr="Server outline">
            <a:extLst>
              <a:ext uri="{FF2B5EF4-FFF2-40B4-BE49-F238E27FC236}">
                <a16:creationId xmlns:a16="http://schemas.microsoft.com/office/drawing/2014/main" id="{EA7F4709-C69C-646D-ACF9-90C56747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02078" y="2238097"/>
            <a:ext cx="684000" cy="684000"/>
          </a:xfrm>
          <a:prstGeom prst="rect">
            <a:avLst/>
          </a:prstGeom>
        </p:spPr>
      </p:pic>
      <p:pic>
        <p:nvPicPr>
          <p:cNvPr id="12" name="Content Placeholder 5" descr="Server outline">
            <a:extLst>
              <a:ext uri="{FF2B5EF4-FFF2-40B4-BE49-F238E27FC236}">
                <a16:creationId xmlns:a16="http://schemas.microsoft.com/office/drawing/2014/main" id="{DD3B90E2-C8A6-5125-E489-85E9D9570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29199" y="1584761"/>
            <a:ext cx="684000" cy="684000"/>
          </a:xfrm>
          <a:prstGeom prst="rect">
            <a:avLst/>
          </a:prstGeom>
        </p:spPr>
      </p:pic>
      <p:pic>
        <p:nvPicPr>
          <p:cNvPr id="13" name="Content Placeholder 5" descr="Server outline">
            <a:extLst>
              <a:ext uri="{FF2B5EF4-FFF2-40B4-BE49-F238E27FC236}">
                <a16:creationId xmlns:a16="http://schemas.microsoft.com/office/drawing/2014/main" id="{375BDD0C-3418-8BD8-63CC-3E60C1439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613299" y="2806735"/>
            <a:ext cx="684000" cy="684000"/>
          </a:xfrm>
          <a:prstGeom prst="rect">
            <a:avLst/>
          </a:prstGeom>
        </p:spPr>
      </p:pic>
      <p:pic>
        <p:nvPicPr>
          <p:cNvPr id="16" name="Content Placeholder 5" descr="Server outline">
            <a:extLst>
              <a:ext uri="{FF2B5EF4-FFF2-40B4-BE49-F238E27FC236}">
                <a16:creationId xmlns:a16="http://schemas.microsoft.com/office/drawing/2014/main" id="{F55B4998-8810-D8F4-DD40-86227C421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625933" y="2185592"/>
            <a:ext cx="684000" cy="684000"/>
          </a:xfrm>
          <a:prstGeom prst="rect">
            <a:avLst/>
          </a:prstGeom>
        </p:spPr>
      </p:pic>
      <p:pic>
        <p:nvPicPr>
          <p:cNvPr id="17" name="Content Placeholder 5" descr="Server outline">
            <a:extLst>
              <a:ext uri="{FF2B5EF4-FFF2-40B4-BE49-F238E27FC236}">
                <a16:creationId xmlns:a16="http://schemas.microsoft.com/office/drawing/2014/main" id="{4F11A40E-FEDE-6E41-9CFC-6968C7E4C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26617" y="1716420"/>
            <a:ext cx="684000" cy="684000"/>
          </a:xfrm>
          <a:prstGeom prst="rect">
            <a:avLst/>
          </a:prstGeom>
        </p:spPr>
      </p:pic>
      <p:pic>
        <p:nvPicPr>
          <p:cNvPr id="19" name="Content Placeholder 5" descr="Server outline">
            <a:extLst>
              <a:ext uri="{FF2B5EF4-FFF2-40B4-BE49-F238E27FC236}">
                <a16:creationId xmlns:a16="http://schemas.microsoft.com/office/drawing/2014/main" id="{B490CB1E-25CC-DA24-3C29-0B223B3D2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353204" y="2258030"/>
            <a:ext cx="684000" cy="684000"/>
          </a:xfrm>
          <a:prstGeom prst="rect">
            <a:avLst/>
          </a:prstGeom>
        </p:spPr>
      </p:pic>
      <p:pic>
        <p:nvPicPr>
          <p:cNvPr id="21" name="Content Placeholder 5" descr="Server outline">
            <a:extLst>
              <a:ext uri="{FF2B5EF4-FFF2-40B4-BE49-F238E27FC236}">
                <a16:creationId xmlns:a16="http://schemas.microsoft.com/office/drawing/2014/main" id="{ACA1A4AE-D70E-68A1-D056-61221DF7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814904" y="1723163"/>
            <a:ext cx="684000" cy="684000"/>
          </a:xfrm>
          <a:prstGeom prst="rect">
            <a:avLst/>
          </a:prstGeom>
        </p:spPr>
      </p:pic>
      <p:pic>
        <p:nvPicPr>
          <p:cNvPr id="23" name="Content Placeholder 5" descr="Server outline">
            <a:extLst>
              <a:ext uri="{FF2B5EF4-FFF2-40B4-BE49-F238E27FC236}">
                <a16:creationId xmlns:a16="http://schemas.microsoft.com/office/drawing/2014/main" id="{BD308A19-29BF-F776-FD90-2BDC24D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739589" y="2215912"/>
            <a:ext cx="684000" cy="684000"/>
          </a:xfrm>
          <a:prstGeom prst="rect">
            <a:avLst/>
          </a:prstGeom>
        </p:spPr>
      </p:pic>
      <p:pic>
        <p:nvPicPr>
          <p:cNvPr id="27" name="Content Placeholder 5" descr="Server outline">
            <a:extLst>
              <a:ext uri="{FF2B5EF4-FFF2-40B4-BE49-F238E27FC236}">
                <a16:creationId xmlns:a16="http://schemas.microsoft.com/office/drawing/2014/main" id="{EEEA17DB-1A8E-8745-3747-D9A405F2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966349" y="2828413"/>
            <a:ext cx="684000" cy="684000"/>
          </a:xfrm>
          <a:prstGeom prst="rect">
            <a:avLst/>
          </a:prstGeom>
        </p:spPr>
      </p:pic>
      <p:pic>
        <p:nvPicPr>
          <p:cNvPr id="28" name="Content Placeholder 5" descr="Server outline">
            <a:extLst>
              <a:ext uri="{FF2B5EF4-FFF2-40B4-BE49-F238E27FC236}">
                <a16:creationId xmlns:a16="http://schemas.microsoft.com/office/drawing/2014/main" id="{F4F2929F-D812-4324-B26F-AC394BBAD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71084" y="1671247"/>
            <a:ext cx="684000" cy="684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A766C4-9980-320D-6920-655A350FB148}"/>
              </a:ext>
            </a:extLst>
          </p:cNvPr>
          <p:cNvSpPr txBox="1"/>
          <p:nvPr/>
        </p:nvSpPr>
        <p:spPr>
          <a:xfrm>
            <a:off x="4997093" y="1308221"/>
            <a:ext cx="16986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 Nodes</a:t>
            </a:r>
          </a:p>
        </p:txBody>
      </p:sp>
      <p:pic>
        <p:nvPicPr>
          <p:cNvPr id="30" name="Content Placeholder 5" descr="Server outline">
            <a:extLst>
              <a:ext uri="{FF2B5EF4-FFF2-40B4-BE49-F238E27FC236}">
                <a16:creationId xmlns:a16="http://schemas.microsoft.com/office/drawing/2014/main" id="{2365D415-73E8-EF64-3E94-71EF97451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79092" y="2833570"/>
            <a:ext cx="684000" cy="684000"/>
          </a:xfrm>
          <a:prstGeom prst="rect">
            <a:avLst/>
          </a:prstGeom>
        </p:spPr>
      </p:pic>
      <p:pic>
        <p:nvPicPr>
          <p:cNvPr id="31" name="Content Placeholder 5" descr="Server outline">
            <a:extLst>
              <a:ext uri="{FF2B5EF4-FFF2-40B4-BE49-F238E27FC236}">
                <a16:creationId xmlns:a16="http://schemas.microsoft.com/office/drawing/2014/main" id="{68812031-1891-AD82-65E2-79CEDA50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55898" y="1681344"/>
            <a:ext cx="684000" cy="684000"/>
          </a:xfrm>
          <a:prstGeom prst="rect">
            <a:avLst/>
          </a:prstGeom>
        </p:spPr>
      </p:pic>
      <p:pic>
        <p:nvPicPr>
          <p:cNvPr id="32" name="Content Placeholder 5" descr="Server outline">
            <a:extLst>
              <a:ext uri="{FF2B5EF4-FFF2-40B4-BE49-F238E27FC236}">
                <a16:creationId xmlns:a16="http://schemas.microsoft.com/office/drawing/2014/main" id="{9EE4DEF7-0B20-AAB7-C10B-580FA6355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220950" y="1797242"/>
            <a:ext cx="684000" cy="684000"/>
          </a:xfrm>
          <a:prstGeom prst="rect">
            <a:avLst/>
          </a:prstGeom>
        </p:spPr>
      </p:pic>
      <p:pic>
        <p:nvPicPr>
          <p:cNvPr id="33" name="Content Placeholder 5" descr="Server outline">
            <a:extLst>
              <a:ext uri="{FF2B5EF4-FFF2-40B4-BE49-F238E27FC236}">
                <a16:creationId xmlns:a16="http://schemas.microsoft.com/office/drawing/2014/main" id="{755EFB07-0F64-4B3F-D160-84BF79200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281108" y="2921934"/>
            <a:ext cx="684000" cy="684000"/>
          </a:xfrm>
          <a:prstGeom prst="rect">
            <a:avLst/>
          </a:prstGeom>
        </p:spPr>
      </p:pic>
      <p:pic>
        <p:nvPicPr>
          <p:cNvPr id="35" name="Content Placeholder 5" descr="Server outline">
            <a:extLst>
              <a:ext uri="{FF2B5EF4-FFF2-40B4-BE49-F238E27FC236}">
                <a16:creationId xmlns:a16="http://schemas.microsoft.com/office/drawing/2014/main" id="{9415C43E-6B0C-B867-ED45-90636E358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188904" y="2705391"/>
            <a:ext cx="684000" cy="684000"/>
          </a:xfrm>
          <a:prstGeom prst="rect">
            <a:avLst/>
          </a:prstGeom>
        </p:spPr>
      </p:pic>
      <p:pic>
        <p:nvPicPr>
          <p:cNvPr id="36" name="Content Placeholder 5" descr="Server outline">
            <a:extLst>
              <a:ext uri="{FF2B5EF4-FFF2-40B4-BE49-F238E27FC236}">
                <a16:creationId xmlns:a16="http://schemas.microsoft.com/office/drawing/2014/main" id="{2C3B92D2-EDFA-DF07-B9B3-7B39792AC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145179" y="2215912"/>
            <a:ext cx="684000" cy="684000"/>
          </a:xfrm>
          <a:prstGeom prst="rect">
            <a:avLst/>
          </a:prstGeom>
        </p:spPr>
      </p:pic>
      <p:pic>
        <p:nvPicPr>
          <p:cNvPr id="37" name="Content Placeholder 5" descr="Server outline">
            <a:extLst>
              <a:ext uri="{FF2B5EF4-FFF2-40B4-BE49-F238E27FC236}">
                <a16:creationId xmlns:a16="http://schemas.microsoft.com/office/drawing/2014/main" id="{439C02F7-EECA-8E21-23F5-49B5FAE2E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04490" y="2823742"/>
            <a:ext cx="684000" cy="684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951AF5-7EBD-4A89-302B-CB2353F5DE8C}"/>
              </a:ext>
            </a:extLst>
          </p:cNvPr>
          <p:cNvCxnSpPr>
            <a:cxnSpLocks/>
            <a:stCxn id="24" idx="3"/>
            <a:endCxn id="3" idx="1"/>
          </p:cNvCxnSpPr>
          <p:nvPr/>
        </p:nvCxnSpPr>
        <p:spPr>
          <a:xfrm flipV="1">
            <a:off x="1752600" y="2538700"/>
            <a:ext cx="1943401" cy="890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171E71D1-79A9-5783-AEDB-2A799CB662D9}"/>
              </a:ext>
            </a:extLst>
          </p:cNvPr>
          <p:cNvSpPr/>
          <p:nvPr/>
        </p:nvSpPr>
        <p:spPr>
          <a:xfrm>
            <a:off x="5442632" y="3719862"/>
            <a:ext cx="702547" cy="688931"/>
          </a:xfrm>
          <a:prstGeom prst="noSmoking">
            <a:avLst>
              <a:gd name="adj" fmla="val 95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4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8F36FAF-7D42-6D9C-19A2-EEF149C206C8}"/>
              </a:ext>
            </a:extLst>
          </p:cNvPr>
          <p:cNvSpPr/>
          <p:nvPr/>
        </p:nvSpPr>
        <p:spPr>
          <a:xfrm>
            <a:off x="4374096" y="4728807"/>
            <a:ext cx="2898394" cy="86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3C103-7444-8F58-40B4-A7FB24EC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nodes are not connected to internet</a:t>
            </a:r>
          </a:p>
        </p:txBody>
      </p:sp>
      <p:pic>
        <p:nvPicPr>
          <p:cNvPr id="4" name="Content Placeholder 5" descr="Server outline">
            <a:extLst>
              <a:ext uri="{FF2B5EF4-FFF2-40B4-BE49-F238E27FC236}">
                <a16:creationId xmlns:a16="http://schemas.microsoft.com/office/drawing/2014/main" id="{33D25D1E-51DD-6877-37B2-03CC2B8FB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374095" y="4813965"/>
            <a:ext cx="778097" cy="778097"/>
          </a:xfrm>
        </p:spPr>
      </p:pic>
      <p:pic>
        <p:nvPicPr>
          <p:cNvPr id="5" name="Graphic 4" descr="Programmer female outline">
            <a:extLst>
              <a:ext uri="{FF2B5EF4-FFF2-40B4-BE49-F238E27FC236}">
                <a16:creationId xmlns:a16="http://schemas.microsoft.com/office/drawing/2014/main" id="{06150108-B884-4BD7-0703-185F5570F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7621" y="6238810"/>
            <a:ext cx="508130" cy="5081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5C237-6B5F-2619-E1E9-6007FB4CE1A8}"/>
              </a:ext>
            </a:extLst>
          </p:cNvPr>
          <p:cNvCxnSpPr>
            <a:cxnSpLocks/>
          </p:cNvCxnSpPr>
          <p:nvPr/>
        </p:nvCxnSpPr>
        <p:spPr>
          <a:xfrm>
            <a:off x="5803888" y="5714145"/>
            <a:ext cx="0" cy="469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97F76E-400E-02DD-BA0E-F367DC354DC9}"/>
              </a:ext>
            </a:extLst>
          </p:cNvPr>
          <p:cNvSpPr txBox="1"/>
          <p:nvPr/>
        </p:nvSpPr>
        <p:spPr>
          <a:xfrm>
            <a:off x="5886098" y="576432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endParaRPr lang="en-US" dirty="0"/>
          </a:p>
        </p:txBody>
      </p:sp>
      <p:pic>
        <p:nvPicPr>
          <p:cNvPr id="8" name="Content Placeholder 5" descr="Server outline">
            <a:extLst>
              <a:ext uri="{FF2B5EF4-FFF2-40B4-BE49-F238E27FC236}">
                <a16:creationId xmlns:a16="http://schemas.microsoft.com/office/drawing/2014/main" id="{ED30D8BF-1636-670A-1FF5-A220543DF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99026" y="4816906"/>
            <a:ext cx="778097" cy="778097"/>
          </a:xfrm>
          <a:prstGeom prst="rect">
            <a:avLst/>
          </a:prstGeom>
        </p:spPr>
      </p:pic>
      <p:pic>
        <p:nvPicPr>
          <p:cNvPr id="9" name="Content Placeholder 5" descr="Server outline">
            <a:extLst>
              <a:ext uri="{FF2B5EF4-FFF2-40B4-BE49-F238E27FC236}">
                <a16:creationId xmlns:a16="http://schemas.microsoft.com/office/drawing/2014/main" id="{A94C75E5-1ADC-BA61-1EEB-1A6C5C1A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803888" y="4813966"/>
            <a:ext cx="778097" cy="778097"/>
          </a:xfrm>
          <a:prstGeom prst="rect">
            <a:avLst/>
          </a:prstGeom>
        </p:spPr>
      </p:pic>
      <p:pic>
        <p:nvPicPr>
          <p:cNvPr id="10" name="Content Placeholder 5" descr="Server outline">
            <a:extLst>
              <a:ext uri="{FF2B5EF4-FFF2-40B4-BE49-F238E27FC236}">
                <a16:creationId xmlns:a16="http://schemas.microsoft.com/office/drawing/2014/main" id="{3DBC26DA-B91D-5EC0-30EA-D4A27B33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494392" y="4813965"/>
            <a:ext cx="778097" cy="778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EA9526-6EE5-CC65-19AA-5EE0DF0CD420}"/>
              </a:ext>
            </a:extLst>
          </p:cNvPr>
          <p:cNvSpPr txBox="1"/>
          <p:nvPr/>
        </p:nvSpPr>
        <p:spPr>
          <a:xfrm>
            <a:off x="5070679" y="4527363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Login Nodes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B40F0-5DEA-6A3E-A64F-173C8D729B21}"/>
              </a:ext>
            </a:extLst>
          </p:cNvPr>
          <p:cNvSpPr txBox="1"/>
          <p:nvPr/>
        </p:nvSpPr>
        <p:spPr>
          <a:xfrm>
            <a:off x="7706175" y="5441157"/>
            <a:ext cx="109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WWW</a:t>
            </a:r>
            <a:br>
              <a:rPr lang="en-US" dirty="0"/>
            </a:br>
            <a:r>
              <a:rPr lang="en-US" dirty="0"/>
              <a:t>(Internet)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4B8D2F-D21C-7478-5CD9-BBE51397F785}"/>
              </a:ext>
            </a:extLst>
          </p:cNvPr>
          <p:cNvCxnSpPr>
            <a:cxnSpLocks/>
          </p:cNvCxnSpPr>
          <p:nvPr/>
        </p:nvCxnSpPr>
        <p:spPr>
          <a:xfrm flipH="1">
            <a:off x="7290502" y="5182354"/>
            <a:ext cx="6160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Earth globe: Africa and Europe with solid fill">
            <a:extLst>
              <a:ext uri="{FF2B5EF4-FFF2-40B4-BE49-F238E27FC236}">
                <a16:creationId xmlns:a16="http://schemas.microsoft.com/office/drawing/2014/main" id="{9CF8345D-EFA0-EB53-E002-0064A1CE5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9758" y="4785825"/>
            <a:ext cx="730790" cy="730790"/>
          </a:xfrm>
          <a:prstGeom prst="rect">
            <a:avLst/>
          </a:prstGeom>
        </p:spPr>
      </p:pic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E7D568B5-036E-44B6-1E2C-1968CD96CD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297180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F185F0-78D9-5E83-D456-37B3F3CC7280}"/>
              </a:ext>
            </a:extLst>
          </p:cNvPr>
          <p:cNvSpPr txBox="1"/>
          <p:nvPr/>
        </p:nvSpPr>
        <p:spPr>
          <a:xfrm>
            <a:off x="616174" y="3886200"/>
            <a:ext cx="1234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</a:t>
            </a:r>
            <a:br>
              <a:rPr lang="en-US" dirty="0"/>
            </a:br>
            <a:r>
              <a:rPr lang="en-US" dirty="0"/>
              <a:t>~/projects/</a:t>
            </a:r>
            <a:br>
              <a:rPr lang="en-US" dirty="0"/>
            </a:br>
            <a:r>
              <a:rPr lang="en-US" dirty="0"/>
              <a:t>~/scratch/</a:t>
            </a:r>
          </a:p>
          <a:p>
            <a:pPr algn="ctr"/>
            <a:r>
              <a:rPr lang="en-US" dirty="0"/>
              <a:t>~/home/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F0DD17-6E25-D8FE-5E78-67BDFEE337F3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1770612" y="3741078"/>
            <a:ext cx="2603483" cy="1461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43A1569-DC24-CD9F-96B2-E71E53DA5571}"/>
              </a:ext>
            </a:extLst>
          </p:cNvPr>
          <p:cNvSpPr/>
          <p:nvPr/>
        </p:nvSpPr>
        <p:spPr>
          <a:xfrm>
            <a:off x="3696001" y="1534586"/>
            <a:ext cx="4229232" cy="2008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 descr="Server outline">
            <a:extLst>
              <a:ext uri="{FF2B5EF4-FFF2-40B4-BE49-F238E27FC236}">
                <a16:creationId xmlns:a16="http://schemas.microsoft.com/office/drawing/2014/main" id="{EA7F4709-C69C-646D-ACF9-90C56747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02078" y="2238097"/>
            <a:ext cx="684000" cy="684000"/>
          </a:xfrm>
          <a:prstGeom prst="rect">
            <a:avLst/>
          </a:prstGeom>
        </p:spPr>
      </p:pic>
      <p:pic>
        <p:nvPicPr>
          <p:cNvPr id="12" name="Content Placeholder 5" descr="Server outline">
            <a:extLst>
              <a:ext uri="{FF2B5EF4-FFF2-40B4-BE49-F238E27FC236}">
                <a16:creationId xmlns:a16="http://schemas.microsoft.com/office/drawing/2014/main" id="{DD3B90E2-C8A6-5125-E489-85E9D9570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29199" y="1584761"/>
            <a:ext cx="684000" cy="684000"/>
          </a:xfrm>
          <a:prstGeom prst="rect">
            <a:avLst/>
          </a:prstGeom>
        </p:spPr>
      </p:pic>
      <p:pic>
        <p:nvPicPr>
          <p:cNvPr id="13" name="Content Placeholder 5" descr="Server outline">
            <a:extLst>
              <a:ext uri="{FF2B5EF4-FFF2-40B4-BE49-F238E27FC236}">
                <a16:creationId xmlns:a16="http://schemas.microsoft.com/office/drawing/2014/main" id="{375BDD0C-3418-8BD8-63CC-3E60C1439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613299" y="2806735"/>
            <a:ext cx="684000" cy="684000"/>
          </a:xfrm>
          <a:prstGeom prst="rect">
            <a:avLst/>
          </a:prstGeom>
        </p:spPr>
      </p:pic>
      <p:pic>
        <p:nvPicPr>
          <p:cNvPr id="16" name="Content Placeholder 5" descr="Server outline">
            <a:extLst>
              <a:ext uri="{FF2B5EF4-FFF2-40B4-BE49-F238E27FC236}">
                <a16:creationId xmlns:a16="http://schemas.microsoft.com/office/drawing/2014/main" id="{F55B4998-8810-D8F4-DD40-86227C421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625933" y="2185592"/>
            <a:ext cx="684000" cy="684000"/>
          </a:xfrm>
          <a:prstGeom prst="rect">
            <a:avLst/>
          </a:prstGeom>
        </p:spPr>
      </p:pic>
      <p:pic>
        <p:nvPicPr>
          <p:cNvPr id="17" name="Content Placeholder 5" descr="Server outline">
            <a:extLst>
              <a:ext uri="{FF2B5EF4-FFF2-40B4-BE49-F238E27FC236}">
                <a16:creationId xmlns:a16="http://schemas.microsoft.com/office/drawing/2014/main" id="{4F11A40E-FEDE-6E41-9CFC-6968C7E4C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26617" y="1716420"/>
            <a:ext cx="684000" cy="684000"/>
          </a:xfrm>
          <a:prstGeom prst="rect">
            <a:avLst/>
          </a:prstGeom>
        </p:spPr>
      </p:pic>
      <p:pic>
        <p:nvPicPr>
          <p:cNvPr id="19" name="Content Placeholder 5" descr="Server outline">
            <a:extLst>
              <a:ext uri="{FF2B5EF4-FFF2-40B4-BE49-F238E27FC236}">
                <a16:creationId xmlns:a16="http://schemas.microsoft.com/office/drawing/2014/main" id="{B490CB1E-25CC-DA24-3C29-0B223B3D2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353204" y="2258030"/>
            <a:ext cx="684000" cy="684000"/>
          </a:xfrm>
          <a:prstGeom prst="rect">
            <a:avLst/>
          </a:prstGeom>
        </p:spPr>
      </p:pic>
      <p:pic>
        <p:nvPicPr>
          <p:cNvPr id="21" name="Content Placeholder 5" descr="Server outline">
            <a:extLst>
              <a:ext uri="{FF2B5EF4-FFF2-40B4-BE49-F238E27FC236}">
                <a16:creationId xmlns:a16="http://schemas.microsoft.com/office/drawing/2014/main" id="{ACA1A4AE-D70E-68A1-D056-61221DF7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814904" y="1723163"/>
            <a:ext cx="684000" cy="684000"/>
          </a:xfrm>
          <a:prstGeom prst="rect">
            <a:avLst/>
          </a:prstGeom>
        </p:spPr>
      </p:pic>
      <p:pic>
        <p:nvPicPr>
          <p:cNvPr id="23" name="Content Placeholder 5" descr="Server outline">
            <a:extLst>
              <a:ext uri="{FF2B5EF4-FFF2-40B4-BE49-F238E27FC236}">
                <a16:creationId xmlns:a16="http://schemas.microsoft.com/office/drawing/2014/main" id="{BD308A19-29BF-F776-FD90-2BDC24D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739589" y="2215912"/>
            <a:ext cx="684000" cy="684000"/>
          </a:xfrm>
          <a:prstGeom prst="rect">
            <a:avLst/>
          </a:prstGeom>
        </p:spPr>
      </p:pic>
      <p:pic>
        <p:nvPicPr>
          <p:cNvPr id="27" name="Content Placeholder 5" descr="Server outline">
            <a:extLst>
              <a:ext uri="{FF2B5EF4-FFF2-40B4-BE49-F238E27FC236}">
                <a16:creationId xmlns:a16="http://schemas.microsoft.com/office/drawing/2014/main" id="{EEEA17DB-1A8E-8745-3747-D9A405F2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966349" y="2828413"/>
            <a:ext cx="684000" cy="684000"/>
          </a:xfrm>
          <a:prstGeom prst="rect">
            <a:avLst/>
          </a:prstGeom>
        </p:spPr>
      </p:pic>
      <p:pic>
        <p:nvPicPr>
          <p:cNvPr id="28" name="Content Placeholder 5" descr="Server outline">
            <a:extLst>
              <a:ext uri="{FF2B5EF4-FFF2-40B4-BE49-F238E27FC236}">
                <a16:creationId xmlns:a16="http://schemas.microsoft.com/office/drawing/2014/main" id="{F4F2929F-D812-4324-B26F-AC394BBAD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71084" y="1671247"/>
            <a:ext cx="684000" cy="684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A766C4-9980-320D-6920-655A350FB148}"/>
              </a:ext>
            </a:extLst>
          </p:cNvPr>
          <p:cNvSpPr txBox="1"/>
          <p:nvPr/>
        </p:nvSpPr>
        <p:spPr>
          <a:xfrm>
            <a:off x="4997093" y="1308221"/>
            <a:ext cx="16986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 Nodes</a:t>
            </a:r>
          </a:p>
        </p:txBody>
      </p:sp>
      <p:pic>
        <p:nvPicPr>
          <p:cNvPr id="30" name="Content Placeholder 5" descr="Server outline">
            <a:extLst>
              <a:ext uri="{FF2B5EF4-FFF2-40B4-BE49-F238E27FC236}">
                <a16:creationId xmlns:a16="http://schemas.microsoft.com/office/drawing/2014/main" id="{2365D415-73E8-EF64-3E94-71EF97451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79092" y="2833570"/>
            <a:ext cx="684000" cy="684000"/>
          </a:xfrm>
          <a:prstGeom prst="rect">
            <a:avLst/>
          </a:prstGeom>
        </p:spPr>
      </p:pic>
      <p:pic>
        <p:nvPicPr>
          <p:cNvPr id="31" name="Content Placeholder 5" descr="Server outline">
            <a:extLst>
              <a:ext uri="{FF2B5EF4-FFF2-40B4-BE49-F238E27FC236}">
                <a16:creationId xmlns:a16="http://schemas.microsoft.com/office/drawing/2014/main" id="{68812031-1891-AD82-65E2-79CEDA50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55898" y="1681344"/>
            <a:ext cx="684000" cy="684000"/>
          </a:xfrm>
          <a:prstGeom prst="rect">
            <a:avLst/>
          </a:prstGeom>
        </p:spPr>
      </p:pic>
      <p:pic>
        <p:nvPicPr>
          <p:cNvPr id="32" name="Content Placeholder 5" descr="Server outline">
            <a:extLst>
              <a:ext uri="{FF2B5EF4-FFF2-40B4-BE49-F238E27FC236}">
                <a16:creationId xmlns:a16="http://schemas.microsoft.com/office/drawing/2014/main" id="{9EE4DEF7-0B20-AAB7-C10B-580FA6355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220950" y="1797242"/>
            <a:ext cx="684000" cy="684000"/>
          </a:xfrm>
          <a:prstGeom prst="rect">
            <a:avLst/>
          </a:prstGeom>
        </p:spPr>
      </p:pic>
      <p:pic>
        <p:nvPicPr>
          <p:cNvPr id="33" name="Content Placeholder 5" descr="Server outline">
            <a:extLst>
              <a:ext uri="{FF2B5EF4-FFF2-40B4-BE49-F238E27FC236}">
                <a16:creationId xmlns:a16="http://schemas.microsoft.com/office/drawing/2014/main" id="{755EFB07-0F64-4B3F-D160-84BF79200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281108" y="2921934"/>
            <a:ext cx="684000" cy="684000"/>
          </a:xfrm>
          <a:prstGeom prst="rect">
            <a:avLst/>
          </a:prstGeom>
        </p:spPr>
      </p:pic>
      <p:pic>
        <p:nvPicPr>
          <p:cNvPr id="35" name="Content Placeholder 5" descr="Server outline">
            <a:extLst>
              <a:ext uri="{FF2B5EF4-FFF2-40B4-BE49-F238E27FC236}">
                <a16:creationId xmlns:a16="http://schemas.microsoft.com/office/drawing/2014/main" id="{9415C43E-6B0C-B867-ED45-90636E358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188904" y="2705391"/>
            <a:ext cx="684000" cy="684000"/>
          </a:xfrm>
          <a:prstGeom prst="rect">
            <a:avLst/>
          </a:prstGeom>
        </p:spPr>
      </p:pic>
      <p:pic>
        <p:nvPicPr>
          <p:cNvPr id="36" name="Content Placeholder 5" descr="Server outline">
            <a:extLst>
              <a:ext uri="{FF2B5EF4-FFF2-40B4-BE49-F238E27FC236}">
                <a16:creationId xmlns:a16="http://schemas.microsoft.com/office/drawing/2014/main" id="{2C3B92D2-EDFA-DF07-B9B3-7B39792AC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145179" y="2215912"/>
            <a:ext cx="684000" cy="684000"/>
          </a:xfrm>
          <a:prstGeom prst="rect">
            <a:avLst/>
          </a:prstGeom>
        </p:spPr>
      </p:pic>
      <p:pic>
        <p:nvPicPr>
          <p:cNvPr id="37" name="Content Placeholder 5" descr="Server outline">
            <a:extLst>
              <a:ext uri="{FF2B5EF4-FFF2-40B4-BE49-F238E27FC236}">
                <a16:creationId xmlns:a16="http://schemas.microsoft.com/office/drawing/2014/main" id="{439C02F7-EECA-8E21-23F5-49B5FAE2E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04490" y="2823742"/>
            <a:ext cx="684000" cy="684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951AF5-7EBD-4A89-302B-CB2353F5DE8C}"/>
              </a:ext>
            </a:extLst>
          </p:cNvPr>
          <p:cNvCxnSpPr>
            <a:cxnSpLocks/>
            <a:stCxn id="24" idx="3"/>
            <a:endCxn id="3" idx="1"/>
          </p:cNvCxnSpPr>
          <p:nvPr/>
        </p:nvCxnSpPr>
        <p:spPr>
          <a:xfrm flipV="1">
            <a:off x="1752600" y="2538700"/>
            <a:ext cx="1943401" cy="890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E9AEC5-34BB-DFC5-792C-27C781C1FA23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>
            <a:off x="5623108" y="3605934"/>
            <a:ext cx="2632045" cy="1179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&quot;No&quot; Symbol 38">
            <a:extLst>
              <a:ext uri="{FF2B5EF4-FFF2-40B4-BE49-F238E27FC236}">
                <a16:creationId xmlns:a16="http://schemas.microsoft.com/office/drawing/2014/main" id="{1CBD0519-B457-119F-EF19-9A4145B19F9F}"/>
              </a:ext>
            </a:extLst>
          </p:cNvPr>
          <p:cNvSpPr/>
          <p:nvPr/>
        </p:nvSpPr>
        <p:spPr>
          <a:xfrm>
            <a:off x="6629782" y="3851413"/>
            <a:ext cx="702547" cy="688931"/>
          </a:xfrm>
          <a:prstGeom prst="noSmoking">
            <a:avLst>
              <a:gd name="adj" fmla="val 95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33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8F36FAF-7D42-6D9C-19A2-EEF149C206C8}"/>
              </a:ext>
            </a:extLst>
          </p:cNvPr>
          <p:cNvSpPr/>
          <p:nvPr/>
        </p:nvSpPr>
        <p:spPr>
          <a:xfrm>
            <a:off x="4374096" y="4728807"/>
            <a:ext cx="2898394" cy="86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3C103-7444-8F58-40B4-A7FB24EC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run computations on compute nodes?</a:t>
            </a:r>
          </a:p>
        </p:txBody>
      </p:sp>
      <p:pic>
        <p:nvPicPr>
          <p:cNvPr id="4" name="Content Placeholder 5" descr="Server outline">
            <a:extLst>
              <a:ext uri="{FF2B5EF4-FFF2-40B4-BE49-F238E27FC236}">
                <a16:creationId xmlns:a16="http://schemas.microsoft.com/office/drawing/2014/main" id="{33D25D1E-51DD-6877-37B2-03CC2B8FB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374095" y="4813965"/>
            <a:ext cx="778097" cy="778097"/>
          </a:xfrm>
        </p:spPr>
      </p:pic>
      <p:pic>
        <p:nvPicPr>
          <p:cNvPr id="5" name="Graphic 4" descr="Programmer female outline">
            <a:extLst>
              <a:ext uri="{FF2B5EF4-FFF2-40B4-BE49-F238E27FC236}">
                <a16:creationId xmlns:a16="http://schemas.microsoft.com/office/drawing/2014/main" id="{06150108-B884-4BD7-0703-185F5570F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7621" y="6238810"/>
            <a:ext cx="508130" cy="5081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5C237-6B5F-2619-E1E9-6007FB4CE1A8}"/>
              </a:ext>
            </a:extLst>
          </p:cNvPr>
          <p:cNvCxnSpPr>
            <a:cxnSpLocks/>
          </p:cNvCxnSpPr>
          <p:nvPr/>
        </p:nvCxnSpPr>
        <p:spPr>
          <a:xfrm>
            <a:off x="5803888" y="5714145"/>
            <a:ext cx="0" cy="469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97F76E-400E-02DD-BA0E-F367DC354DC9}"/>
              </a:ext>
            </a:extLst>
          </p:cNvPr>
          <p:cNvSpPr txBox="1"/>
          <p:nvPr/>
        </p:nvSpPr>
        <p:spPr>
          <a:xfrm>
            <a:off x="5886098" y="576432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endParaRPr lang="en-US" dirty="0"/>
          </a:p>
        </p:txBody>
      </p:sp>
      <p:pic>
        <p:nvPicPr>
          <p:cNvPr id="8" name="Content Placeholder 5" descr="Server outline">
            <a:extLst>
              <a:ext uri="{FF2B5EF4-FFF2-40B4-BE49-F238E27FC236}">
                <a16:creationId xmlns:a16="http://schemas.microsoft.com/office/drawing/2014/main" id="{ED30D8BF-1636-670A-1FF5-A220543DF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99026" y="4816906"/>
            <a:ext cx="778097" cy="778097"/>
          </a:xfrm>
          <a:prstGeom prst="rect">
            <a:avLst/>
          </a:prstGeom>
        </p:spPr>
      </p:pic>
      <p:pic>
        <p:nvPicPr>
          <p:cNvPr id="9" name="Content Placeholder 5" descr="Server outline">
            <a:extLst>
              <a:ext uri="{FF2B5EF4-FFF2-40B4-BE49-F238E27FC236}">
                <a16:creationId xmlns:a16="http://schemas.microsoft.com/office/drawing/2014/main" id="{A94C75E5-1ADC-BA61-1EEB-1A6C5C1A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803888" y="4813966"/>
            <a:ext cx="778097" cy="778097"/>
          </a:xfrm>
          <a:prstGeom prst="rect">
            <a:avLst/>
          </a:prstGeom>
        </p:spPr>
      </p:pic>
      <p:pic>
        <p:nvPicPr>
          <p:cNvPr id="10" name="Content Placeholder 5" descr="Server outline">
            <a:extLst>
              <a:ext uri="{FF2B5EF4-FFF2-40B4-BE49-F238E27FC236}">
                <a16:creationId xmlns:a16="http://schemas.microsoft.com/office/drawing/2014/main" id="{3DBC26DA-B91D-5EC0-30EA-D4A27B33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494392" y="4813965"/>
            <a:ext cx="778097" cy="778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EA9526-6EE5-CC65-19AA-5EE0DF0CD420}"/>
              </a:ext>
            </a:extLst>
          </p:cNvPr>
          <p:cNvSpPr txBox="1"/>
          <p:nvPr/>
        </p:nvSpPr>
        <p:spPr>
          <a:xfrm>
            <a:off x="5070679" y="4527363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Login Nodes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B40F0-5DEA-6A3E-A64F-173C8D729B21}"/>
              </a:ext>
            </a:extLst>
          </p:cNvPr>
          <p:cNvSpPr txBox="1"/>
          <p:nvPr/>
        </p:nvSpPr>
        <p:spPr>
          <a:xfrm>
            <a:off x="7706175" y="5441157"/>
            <a:ext cx="109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WWW</a:t>
            </a:r>
            <a:br>
              <a:rPr lang="en-US" dirty="0"/>
            </a:br>
            <a:r>
              <a:rPr lang="en-US" dirty="0"/>
              <a:t>(Internet)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4B8D2F-D21C-7478-5CD9-BBE51397F785}"/>
              </a:ext>
            </a:extLst>
          </p:cNvPr>
          <p:cNvCxnSpPr>
            <a:cxnSpLocks/>
          </p:cNvCxnSpPr>
          <p:nvPr/>
        </p:nvCxnSpPr>
        <p:spPr>
          <a:xfrm flipH="1">
            <a:off x="7290502" y="5182354"/>
            <a:ext cx="6160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Earth globe: Africa and Europe with solid fill">
            <a:extLst>
              <a:ext uri="{FF2B5EF4-FFF2-40B4-BE49-F238E27FC236}">
                <a16:creationId xmlns:a16="http://schemas.microsoft.com/office/drawing/2014/main" id="{9CF8345D-EFA0-EB53-E002-0064A1CE5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9758" y="4785825"/>
            <a:ext cx="730790" cy="730790"/>
          </a:xfrm>
          <a:prstGeom prst="rect">
            <a:avLst/>
          </a:prstGeom>
        </p:spPr>
      </p:pic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E7D568B5-036E-44B6-1E2C-1968CD96CD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297180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F185F0-78D9-5E83-D456-37B3F3CC7280}"/>
              </a:ext>
            </a:extLst>
          </p:cNvPr>
          <p:cNvSpPr txBox="1"/>
          <p:nvPr/>
        </p:nvSpPr>
        <p:spPr>
          <a:xfrm>
            <a:off x="616174" y="3886200"/>
            <a:ext cx="1234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</a:t>
            </a:r>
            <a:br>
              <a:rPr lang="en-US" dirty="0"/>
            </a:br>
            <a:r>
              <a:rPr lang="en-US" dirty="0"/>
              <a:t>~/projects/</a:t>
            </a:r>
            <a:br>
              <a:rPr lang="en-US" dirty="0"/>
            </a:br>
            <a:r>
              <a:rPr lang="en-US" dirty="0"/>
              <a:t>~/scratch/</a:t>
            </a:r>
          </a:p>
          <a:p>
            <a:pPr algn="ctr"/>
            <a:r>
              <a:rPr lang="en-US" dirty="0"/>
              <a:t>~/home/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F0DD17-6E25-D8FE-5E78-67BDFEE337F3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1770612" y="3741078"/>
            <a:ext cx="2603483" cy="1461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43A1569-DC24-CD9F-96B2-E71E53DA5571}"/>
              </a:ext>
            </a:extLst>
          </p:cNvPr>
          <p:cNvSpPr/>
          <p:nvPr/>
        </p:nvSpPr>
        <p:spPr>
          <a:xfrm>
            <a:off x="3696001" y="1534586"/>
            <a:ext cx="4229232" cy="2008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 descr="Server outline">
            <a:extLst>
              <a:ext uri="{FF2B5EF4-FFF2-40B4-BE49-F238E27FC236}">
                <a16:creationId xmlns:a16="http://schemas.microsoft.com/office/drawing/2014/main" id="{EA7F4709-C69C-646D-ACF9-90C56747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02078" y="2238097"/>
            <a:ext cx="684000" cy="684000"/>
          </a:xfrm>
          <a:prstGeom prst="rect">
            <a:avLst/>
          </a:prstGeom>
        </p:spPr>
      </p:pic>
      <p:pic>
        <p:nvPicPr>
          <p:cNvPr id="12" name="Content Placeholder 5" descr="Server outline">
            <a:extLst>
              <a:ext uri="{FF2B5EF4-FFF2-40B4-BE49-F238E27FC236}">
                <a16:creationId xmlns:a16="http://schemas.microsoft.com/office/drawing/2014/main" id="{DD3B90E2-C8A6-5125-E489-85E9D9570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29199" y="1584761"/>
            <a:ext cx="684000" cy="684000"/>
          </a:xfrm>
          <a:prstGeom prst="rect">
            <a:avLst/>
          </a:prstGeom>
        </p:spPr>
      </p:pic>
      <p:pic>
        <p:nvPicPr>
          <p:cNvPr id="13" name="Content Placeholder 5" descr="Server outline">
            <a:extLst>
              <a:ext uri="{FF2B5EF4-FFF2-40B4-BE49-F238E27FC236}">
                <a16:creationId xmlns:a16="http://schemas.microsoft.com/office/drawing/2014/main" id="{375BDD0C-3418-8BD8-63CC-3E60C1439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613299" y="2806735"/>
            <a:ext cx="684000" cy="684000"/>
          </a:xfrm>
          <a:prstGeom prst="rect">
            <a:avLst/>
          </a:prstGeom>
        </p:spPr>
      </p:pic>
      <p:pic>
        <p:nvPicPr>
          <p:cNvPr id="16" name="Content Placeholder 5" descr="Server outline">
            <a:extLst>
              <a:ext uri="{FF2B5EF4-FFF2-40B4-BE49-F238E27FC236}">
                <a16:creationId xmlns:a16="http://schemas.microsoft.com/office/drawing/2014/main" id="{F55B4998-8810-D8F4-DD40-86227C421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625933" y="2185592"/>
            <a:ext cx="684000" cy="684000"/>
          </a:xfrm>
          <a:prstGeom prst="rect">
            <a:avLst/>
          </a:prstGeom>
        </p:spPr>
      </p:pic>
      <p:pic>
        <p:nvPicPr>
          <p:cNvPr id="17" name="Content Placeholder 5" descr="Server outline">
            <a:extLst>
              <a:ext uri="{FF2B5EF4-FFF2-40B4-BE49-F238E27FC236}">
                <a16:creationId xmlns:a16="http://schemas.microsoft.com/office/drawing/2014/main" id="{4F11A40E-FEDE-6E41-9CFC-6968C7E4C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26617" y="1716420"/>
            <a:ext cx="684000" cy="684000"/>
          </a:xfrm>
          <a:prstGeom prst="rect">
            <a:avLst/>
          </a:prstGeom>
        </p:spPr>
      </p:pic>
      <p:pic>
        <p:nvPicPr>
          <p:cNvPr id="19" name="Content Placeholder 5" descr="Server outline">
            <a:extLst>
              <a:ext uri="{FF2B5EF4-FFF2-40B4-BE49-F238E27FC236}">
                <a16:creationId xmlns:a16="http://schemas.microsoft.com/office/drawing/2014/main" id="{B490CB1E-25CC-DA24-3C29-0B223B3D2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353204" y="2258030"/>
            <a:ext cx="684000" cy="684000"/>
          </a:xfrm>
          <a:prstGeom prst="rect">
            <a:avLst/>
          </a:prstGeom>
        </p:spPr>
      </p:pic>
      <p:pic>
        <p:nvPicPr>
          <p:cNvPr id="21" name="Content Placeholder 5" descr="Server outline">
            <a:extLst>
              <a:ext uri="{FF2B5EF4-FFF2-40B4-BE49-F238E27FC236}">
                <a16:creationId xmlns:a16="http://schemas.microsoft.com/office/drawing/2014/main" id="{ACA1A4AE-D70E-68A1-D056-61221DF7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814904" y="1723163"/>
            <a:ext cx="684000" cy="684000"/>
          </a:xfrm>
          <a:prstGeom prst="rect">
            <a:avLst/>
          </a:prstGeom>
        </p:spPr>
      </p:pic>
      <p:pic>
        <p:nvPicPr>
          <p:cNvPr id="23" name="Content Placeholder 5" descr="Server outline">
            <a:extLst>
              <a:ext uri="{FF2B5EF4-FFF2-40B4-BE49-F238E27FC236}">
                <a16:creationId xmlns:a16="http://schemas.microsoft.com/office/drawing/2014/main" id="{BD308A19-29BF-F776-FD90-2BDC24D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739589" y="2215912"/>
            <a:ext cx="684000" cy="684000"/>
          </a:xfrm>
          <a:prstGeom prst="rect">
            <a:avLst/>
          </a:prstGeom>
        </p:spPr>
      </p:pic>
      <p:pic>
        <p:nvPicPr>
          <p:cNvPr id="27" name="Content Placeholder 5" descr="Server outline">
            <a:extLst>
              <a:ext uri="{FF2B5EF4-FFF2-40B4-BE49-F238E27FC236}">
                <a16:creationId xmlns:a16="http://schemas.microsoft.com/office/drawing/2014/main" id="{EEEA17DB-1A8E-8745-3747-D9A405F2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966349" y="2828413"/>
            <a:ext cx="684000" cy="684000"/>
          </a:xfrm>
          <a:prstGeom prst="rect">
            <a:avLst/>
          </a:prstGeom>
        </p:spPr>
      </p:pic>
      <p:pic>
        <p:nvPicPr>
          <p:cNvPr id="28" name="Content Placeholder 5" descr="Server outline">
            <a:extLst>
              <a:ext uri="{FF2B5EF4-FFF2-40B4-BE49-F238E27FC236}">
                <a16:creationId xmlns:a16="http://schemas.microsoft.com/office/drawing/2014/main" id="{F4F2929F-D812-4324-B26F-AC394BBAD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71084" y="1671247"/>
            <a:ext cx="684000" cy="684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A766C4-9980-320D-6920-655A350FB148}"/>
              </a:ext>
            </a:extLst>
          </p:cNvPr>
          <p:cNvSpPr txBox="1"/>
          <p:nvPr/>
        </p:nvSpPr>
        <p:spPr>
          <a:xfrm>
            <a:off x="4997093" y="1308221"/>
            <a:ext cx="16986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 Nodes</a:t>
            </a:r>
          </a:p>
        </p:txBody>
      </p:sp>
      <p:pic>
        <p:nvPicPr>
          <p:cNvPr id="30" name="Content Placeholder 5" descr="Server outline">
            <a:extLst>
              <a:ext uri="{FF2B5EF4-FFF2-40B4-BE49-F238E27FC236}">
                <a16:creationId xmlns:a16="http://schemas.microsoft.com/office/drawing/2014/main" id="{2365D415-73E8-EF64-3E94-71EF97451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79092" y="2833570"/>
            <a:ext cx="684000" cy="684000"/>
          </a:xfrm>
          <a:prstGeom prst="rect">
            <a:avLst/>
          </a:prstGeom>
        </p:spPr>
      </p:pic>
      <p:pic>
        <p:nvPicPr>
          <p:cNvPr id="31" name="Content Placeholder 5" descr="Server outline">
            <a:extLst>
              <a:ext uri="{FF2B5EF4-FFF2-40B4-BE49-F238E27FC236}">
                <a16:creationId xmlns:a16="http://schemas.microsoft.com/office/drawing/2014/main" id="{68812031-1891-AD82-65E2-79CEDA50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55898" y="1681344"/>
            <a:ext cx="684000" cy="684000"/>
          </a:xfrm>
          <a:prstGeom prst="rect">
            <a:avLst/>
          </a:prstGeom>
        </p:spPr>
      </p:pic>
      <p:pic>
        <p:nvPicPr>
          <p:cNvPr id="32" name="Content Placeholder 5" descr="Server outline">
            <a:extLst>
              <a:ext uri="{FF2B5EF4-FFF2-40B4-BE49-F238E27FC236}">
                <a16:creationId xmlns:a16="http://schemas.microsoft.com/office/drawing/2014/main" id="{9EE4DEF7-0B20-AAB7-C10B-580FA6355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220950" y="1797242"/>
            <a:ext cx="684000" cy="684000"/>
          </a:xfrm>
          <a:prstGeom prst="rect">
            <a:avLst/>
          </a:prstGeom>
        </p:spPr>
      </p:pic>
      <p:pic>
        <p:nvPicPr>
          <p:cNvPr id="33" name="Content Placeholder 5" descr="Server outline">
            <a:extLst>
              <a:ext uri="{FF2B5EF4-FFF2-40B4-BE49-F238E27FC236}">
                <a16:creationId xmlns:a16="http://schemas.microsoft.com/office/drawing/2014/main" id="{755EFB07-0F64-4B3F-D160-84BF79200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281108" y="2921934"/>
            <a:ext cx="684000" cy="684000"/>
          </a:xfrm>
          <a:prstGeom prst="rect">
            <a:avLst/>
          </a:prstGeom>
        </p:spPr>
      </p:pic>
      <p:pic>
        <p:nvPicPr>
          <p:cNvPr id="35" name="Content Placeholder 5" descr="Server outline">
            <a:extLst>
              <a:ext uri="{FF2B5EF4-FFF2-40B4-BE49-F238E27FC236}">
                <a16:creationId xmlns:a16="http://schemas.microsoft.com/office/drawing/2014/main" id="{9415C43E-6B0C-B867-ED45-90636E358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188904" y="2705391"/>
            <a:ext cx="684000" cy="684000"/>
          </a:xfrm>
          <a:prstGeom prst="rect">
            <a:avLst/>
          </a:prstGeom>
        </p:spPr>
      </p:pic>
      <p:pic>
        <p:nvPicPr>
          <p:cNvPr id="36" name="Content Placeholder 5" descr="Server outline">
            <a:extLst>
              <a:ext uri="{FF2B5EF4-FFF2-40B4-BE49-F238E27FC236}">
                <a16:creationId xmlns:a16="http://schemas.microsoft.com/office/drawing/2014/main" id="{2C3B92D2-EDFA-DF07-B9B3-7B39792AC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145179" y="2215912"/>
            <a:ext cx="684000" cy="684000"/>
          </a:xfrm>
          <a:prstGeom prst="rect">
            <a:avLst/>
          </a:prstGeom>
        </p:spPr>
      </p:pic>
      <p:pic>
        <p:nvPicPr>
          <p:cNvPr id="37" name="Content Placeholder 5" descr="Server outline">
            <a:extLst>
              <a:ext uri="{FF2B5EF4-FFF2-40B4-BE49-F238E27FC236}">
                <a16:creationId xmlns:a16="http://schemas.microsoft.com/office/drawing/2014/main" id="{439C02F7-EECA-8E21-23F5-49B5FAE2E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04490" y="2823742"/>
            <a:ext cx="684000" cy="684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951AF5-7EBD-4A89-302B-CB2353F5DE8C}"/>
              </a:ext>
            </a:extLst>
          </p:cNvPr>
          <p:cNvCxnSpPr>
            <a:cxnSpLocks/>
            <a:stCxn id="24" idx="3"/>
            <a:endCxn id="3" idx="1"/>
          </p:cNvCxnSpPr>
          <p:nvPr/>
        </p:nvCxnSpPr>
        <p:spPr>
          <a:xfrm flipV="1">
            <a:off x="1752600" y="2538700"/>
            <a:ext cx="1943401" cy="890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889D85-3EEE-42D7-8570-A7C65B4C4C9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740093" y="3741078"/>
            <a:ext cx="0" cy="786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3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8F36FAF-7D42-6D9C-19A2-EEF149C206C8}"/>
              </a:ext>
            </a:extLst>
          </p:cNvPr>
          <p:cNvSpPr/>
          <p:nvPr/>
        </p:nvSpPr>
        <p:spPr>
          <a:xfrm>
            <a:off x="4374096" y="4728807"/>
            <a:ext cx="2898394" cy="86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3C103-7444-8F58-40B4-A7FB24EC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u="sng" dirty="0"/>
              <a:t>SLURM</a:t>
            </a:r>
            <a:r>
              <a:rPr lang="en-US" dirty="0"/>
              <a:t> job scheduler installed on login nodes</a:t>
            </a:r>
          </a:p>
        </p:txBody>
      </p:sp>
      <p:pic>
        <p:nvPicPr>
          <p:cNvPr id="4" name="Content Placeholder 5" descr="Server outline">
            <a:extLst>
              <a:ext uri="{FF2B5EF4-FFF2-40B4-BE49-F238E27FC236}">
                <a16:creationId xmlns:a16="http://schemas.microsoft.com/office/drawing/2014/main" id="{33D25D1E-51DD-6877-37B2-03CC2B8FB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374095" y="4813965"/>
            <a:ext cx="778097" cy="778097"/>
          </a:xfrm>
        </p:spPr>
      </p:pic>
      <p:pic>
        <p:nvPicPr>
          <p:cNvPr id="5" name="Graphic 4" descr="Programmer female outline">
            <a:extLst>
              <a:ext uri="{FF2B5EF4-FFF2-40B4-BE49-F238E27FC236}">
                <a16:creationId xmlns:a16="http://schemas.microsoft.com/office/drawing/2014/main" id="{06150108-B884-4BD7-0703-185F5570F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7621" y="6238810"/>
            <a:ext cx="508130" cy="5081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5C237-6B5F-2619-E1E9-6007FB4CE1A8}"/>
              </a:ext>
            </a:extLst>
          </p:cNvPr>
          <p:cNvCxnSpPr>
            <a:cxnSpLocks/>
          </p:cNvCxnSpPr>
          <p:nvPr/>
        </p:nvCxnSpPr>
        <p:spPr>
          <a:xfrm>
            <a:off x="5803888" y="5714145"/>
            <a:ext cx="0" cy="469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97F76E-400E-02DD-BA0E-F367DC354DC9}"/>
              </a:ext>
            </a:extLst>
          </p:cNvPr>
          <p:cNvSpPr txBox="1"/>
          <p:nvPr/>
        </p:nvSpPr>
        <p:spPr>
          <a:xfrm>
            <a:off x="5886098" y="576432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endParaRPr lang="en-US" dirty="0"/>
          </a:p>
        </p:txBody>
      </p:sp>
      <p:pic>
        <p:nvPicPr>
          <p:cNvPr id="8" name="Content Placeholder 5" descr="Server outline">
            <a:extLst>
              <a:ext uri="{FF2B5EF4-FFF2-40B4-BE49-F238E27FC236}">
                <a16:creationId xmlns:a16="http://schemas.microsoft.com/office/drawing/2014/main" id="{ED30D8BF-1636-670A-1FF5-A220543DF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99026" y="4816906"/>
            <a:ext cx="778097" cy="778097"/>
          </a:xfrm>
          <a:prstGeom prst="rect">
            <a:avLst/>
          </a:prstGeom>
        </p:spPr>
      </p:pic>
      <p:pic>
        <p:nvPicPr>
          <p:cNvPr id="9" name="Content Placeholder 5" descr="Server outline">
            <a:extLst>
              <a:ext uri="{FF2B5EF4-FFF2-40B4-BE49-F238E27FC236}">
                <a16:creationId xmlns:a16="http://schemas.microsoft.com/office/drawing/2014/main" id="{A94C75E5-1ADC-BA61-1EEB-1A6C5C1A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803888" y="4813966"/>
            <a:ext cx="778097" cy="778097"/>
          </a:xfrm>
          <a:prstGeom prst="rect">
            <a:avLst/>
          </a:prstGeom>
        </p:spPr>
      </p:pic>
      <p:pic>
        <p:nvPicPr>
          <p:cNvPr id="10" name="Content Placeholder 5" descr="Server outline">
            <a:extLst>
              <a:ext uri="{FF2B5EF4-FFF2-40B4-BE49-F238E27FC236}">
                <a16:creationId xmlns:a16="http://schemas.microsoft.com/office/drawing/2014/main" id="{3DBC26DA-B91D-5EC0-30EA-D4A27B33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494392" y="4813965"/>
            <a:ext cx="778097" cy="778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EA9526-6EE5-CC65-19AA-5EE0DF0CD420}"/>
              </a:ext>
            </a:extLst>
          </p:cNvPr>
          <p:cNvSpPr txBox="1"/>
          <p:nvPr/>
        </p:nvSpPr>
        <p:spPr>
          <a:xfrm>
            <a:off x="5070679" y="4527363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Login Nodes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B40F0-5DEA-6A3E-A64F-173C8D729B21}"/>
              </a:ext>
            </a:extLst>
          </p:cNvPr>
          <p:cNvSpPr txBox="1"/>
          <p:nvPr/>
        </p:nvSpPr>
        <p:spPr>
          <a:xfrm>
            <a:off x="7706175" y="5441157"/>
            <a:ext cx="109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WWW</a:t>
            </a:r>
            <a:br>
              <a:rPr lang="en-US" dirty="0"/>
            </a:br>
            <a:r>
              <a:rPr lang="en-US" dirty="0"/>
              <a:t>(Internet)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4B8D2F-D21C-7478-5CD9-BBE51397F785}"/>
              </a:ext>
            </a:extLst>
          </p:cNvPr>
          <p:cNvCxnSpPr>
            <a:cxnSpLocks/>
          </p:cNvCxnSpPr>
          <p:nvPr/>
        </p:nvCxnSpPr>
        <p:spPr>
          <a:xfrm flipH="1">
            <a:off x="7290502" y="5182354"/>
            <a:ext cx="6160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Earth globe: Africa and Europe with solid fill">
            <a:extLst>
              <a:ext uri="{FF2B5EF4-FFF2-40B4-BE49-F238E27FC236}">
                <a16:creationId xmlns:a16="http://schemas.microsoft.com/office/drawing/2014/main" id="{9CF8345D-EFA0-EB53-E002-0064A1CE5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9758" y="4785825"/>
            <a:ext cx="730790" cy="730790"/>
          </a:xfrm>
          <a:prstGeom prst="rect">
            <a:avLst/>
          </a:prstGeom>
        </p:spPr>
      </p:pic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E7D568B5-036E-44B6-1E2C-1968CD96CD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297180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F185F0-78D9-5E83-D456-37B3F3CC7280}"/>
              </a:ext>
            </a:extLst>
          </p:cNvPr>
          <p:cNvSpPr txBox="1"/>
          <p:nvPr/>
        </p:nvSpPr>
        <p:spPr>
          <a:xfrm>
            <a:off x="616174" y="3886200"/>
            <a:ext cx="1234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</a:t>
            </a:r>
            <a:br>
              <a:rPr lang="en-US" dirty="0"/>
            </a:br>
            <a:r>
              <a:rPr lang="en-US" dirty="0"/>
              <a:t>~/projects/</a:t>
            </a:r>
            <a:br>
              <a:rPr lang="en-US" dirty="0"/>
            </a:br>
            <a:r>
              <a:rPr lang="en-US" dirty="0"/>
              <a:t>~/scratch/</a:t>
            </a:r>
          </a:p>
          <a:p>
            <a:pPr algn="ctr"/>
            <a:r>
              <a:rPr lang="en-US" dirty="0"/>
              <a:t>~/home/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F0DD17-6E25-D8FE-5E78-67BDFEE337F3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1770612" y="3741078"/>
            <a:ext cx="2603483" cy="1461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43A1569-DC24-CD9F-96B2-E71E53DA5571}"/>
              </a:ext>
            </a:extLst>
          </p:cNvPr>
          <p:cNvSpPr/>
          <p:nvPr/>
        </p:nvSpPr>
        <p:spPr>
          <a:xfrm>
            <a:off x="3696001" y="1534586"/>
            <a:ext cx="4229232" cy="2008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 descr="Server outline">
            <a:extLst>
              <a:ext uri="{FF2B5EF4-FFF2-40B4-BE49-F238E27FC236}">
                <a16:creationId xmlns:a16="http://schemas.microsoft.com/office/drawing/2014/main" id="{EA7F4709-C69C-646D-ACF9-90C56747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02078" y="2238097"/>
            <a:ext cx="684000" cy="684000"/>
          </a:xfrm>
          <a:prstGeom prst="rect">
            <a:avLst/>
          </a:prstGeom>
        </p:spPr>
      </p:pic>
      <p:pic>
        <p:nvPicPr>
          <p:cNvPr id="12" name="Content Placeholder 5" descr="Server outline">
            <a:extLst>
              <a:ext uri="{FF2B5EF4-FFF2-40B4-BE49-F238E27FC236}">
                <a16:creationId xmlns:a16="http://schemas.microsoft.com/office/drawing/2014/main" id="{DD3B90E2-C8A6-5125-E489-85E9D9570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29199" y="1584761"/>
            <a:ext cx="684000" cy="684000"/>
          </a:xfrm>
          <a:prstGeom prst="rect">
            <a:avLst/>
          </a:prstGeom>
        </p:spPr>
      </p:pic>
      <p:pic>
        <p:nvPicPr>
          <p:cNvPr id="13" name="Content Placeholder 5" descr="Server outline">
            <a:extLst>
              <a:ext uri="{FF2B5EF4-FFF2-40B4-BE49-F238E27FC236}">
                <a16:creationId xmlns:a16="http://schemas.microsoft.com/office/drawing/2014/main" id="{375BDD0C-3418-8BD8-63CC-3E60C1439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613299" y="2806735"/>
            <a:ext cx="684000" cy="684000"/>
          </a:xfrm>
          <a:prstGeom prst="rect">
            <a:avLst/>
          </a:prstGeom>
        </p:spPr>
      </p:pic>
      <p:pic>
        <p:nvPicPr>
          <p:cNvPr id="16" name="Content Placeholder 5" descr="Server outline">
            <a:extLst>
              <a:ext uri="{FF2B5EF4-FFF2-40B4-BE49-F238E27FC236}">
                <a16:creationId xmlns:a16="http://schemas.microsoft.com/office/drawing/2014/main" id="{F55B4998-8810-D8F4-DD40-86227C421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625933" y="2185592"/>
            <a:ext cx="684000" cy="684000"/>
          </a:xfrm>
          <a:prstGeom prst="rect">
            <a:avLst/>
          </a:prstGeom>
        </p:spPr>
      </p:pic>
      <p:pic>
        <p:nvPicPr>
          <p:cNvPr id="17" name="Content Placeholder 5" descr="Server outline">
            <a:extLst>
              <a:ext uri="{FF2B5EF4-FFF2-40B4-BE49-F238E27FC236}">
                <a16:creationId xmlns:a16="http://schemas.microsoft.com/office/drawing/2014/main" id="{4F11A40E-FEDE-6E41-9CFC-6968C7E4C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26617" y="1716420"/>
            <a:ext cx="684000" cy="684000"/>
          </a:xfrm>
          <a:prstGeom prst="rect">
            <a:avLst/>
          </a:prstGeom>
        </p:spPr>
      </p:pic>
      <p:pic>
        <p:nvPicPr>
          <p:cNvPr id="19" name="Content Placeholder 5" descr="Server outline">
            <a:extLst>
              <a:ext uri="{FF2B5EF4-FFF2-40B4-BE49-F238E27FC236}">
                <a16:creationId xmlns:a16="http://schemas.microsoft.com/office/drawing/2014/main" id="{B490CB1E-25CC-DA24-3C29-0B223B3D2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353204" y="2258030"/>
            <a:ext cx="684000" cy="684000"/>
          </a:xfrm>
          <a:prstGeom prst="rect">
            <a:avLst/>
          </a:prstGeom>
        </p:spPr>
      </p:pic>
      <p:pic>
        <p:nvPicPr>
          <p:cNvPr id="21" name="Content Placeholder 5" descr="Server outline">
            <a:extLst>
              <a:ext uri="{FF2B5EF4-FFF2-40B4-BE49-F238E27FC236}">
                <a16:creationId xmlns:a16="http://schemas.microsoft.com/office/drawing/2014/main" id="{ACA1A4AE-D70E-68A1-D056-61221DF7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814904" y="1723163"/>
            <a:ext cx="684000" cy="684000"/>
          </a:xfrm>
          <a:prstGeom prst="rect">
            <a:avLst/>
          </a:prstGeom>
        </p:spPr>
      </p:pic>
      <p:pic>
        <p:nvPicPr>
          <p:cNvPr id="23" name="Content Placeholder 5" descr="Server outline">
            <a:extLst>
              <a:ext uri="{FF2B5EF4-FFF2-40B4-BE49-F238E27FC236}">
                <a16:creationId xmlns:a16="http://schemas.microsoft.com/office/drawing/2014/main" id="{BD308A19-29BF-F776-FD90-2BDC24D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739589" y="2215912"/>
            <a:ext cx="684000" cy="684000"/>
          </a:xfrm>
          <a:prstGeom prst="rect">
            <a:avLst/>
          </a:prstGeom>
        </p:spPr>
      </p:pic>
      <p:pic>
        <p:nvPicPr>
          <p:cNvPr id="27" name="Content Placeholder 5" descr="Server outline">
            <a:extLst>
              <a:ext uri="{FF2B5EF4-FFF2-40B4-BE49-F238E27FC236}">
                <a16:creationId xmlns:a16="http://schemas.microsoft.com/office/drawing/2014/main" id="{EEEA17DB-1A8E-8745-3747-D9A405F2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966349" y="2828413"/>
            <a:ext cx="684000" cy="684000"/>
          </a:xfrm>
          <a:prstGeom prst="rect">
            <a:avLst/>
          </a:prstGeom>
        </p:spPr>
      </p:pic>
      <p:pic>
        <p:nvPicPr>
          <p:cNvPr id="28" name="Content Placeholder 5" descr="Server outline">
            <a:extLst>
              <a:ext uri="{FF2B5EF4-FFF2-40B4-BE49-F238E27FC236}">
                <a16:creationId xmlns:a16="http://schemas.microsoft.com/office/drawing/2014/main" id="{F4F2929F-D812-4324-B26F-AC394BBAD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71084" y="1671247"/>
            <a:ext cx="684000" cy="684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A766C4-9980-320D-6920-655A350FB148}"/>
              </a:ext>
            </a:extLst>
          </p:cNvPr>
          <p:cNvSpPr txBox="1"/>
          <p:nvPr/>
        </p:nvSpPr>
        <p:spPr>
          <a:xfrm>
            <a:off x="4997093" y="1308221"/>
            <a:ext cx="16986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 Nodes</a:t>
            </a:r>
          </a:p>
        </p:txBody>
      </p:sp>
      <p:pic>
        <p:nvPicPr>
          <p:cNvPr id="30" name="Content Placeholder 5" descr="Server outline">
            <a:extLst>
              <a:ext uri="{FF2B5EF4-FFF2-40B4-BE49-F238E27FC236}">
                <a16:creationId xmlns:a16="http://schemas.microsoft.com/office/drawing/2014/main" id="{2365D415-73E8-EF64-3E94-71EF97451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79092" y="2833570"/>
            <a:ext cx="684000" cy="684000"/>
          </a:xfrm>
          <a:prstGeom prst="rect">
            <a:avLst/>
          </a:prstGeom>
        </p:spPr>
      </p:pic>
      <p:pic>
        <p:nvPicPr>
          <p:cNvPr id="31" name="Content Placeholder 5" descr="Server outline">
            <a:extLst>
              <a:ext uri="{FF2B5EF4-FFF2-40B4-BE49-F238E27FC236}">
                <a16:creationId xmlns:a16="http://schemas.microsoft.com/office/drawing/2014/main" id="{68812031-1891-AD82-65E2-79CEDA50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55898" y="1681344"/>
            <a:ext cx="684000" cy="684000"/>
          </a:xfrm>
          <a:prstGeom prst="rect">
            <a:avLst/>
          </a:prstGeom>
        </p:spPr>
      </p:pic>
      <p:pic>
        <p:nvPicPr>
          <p:cNvPr id="32" name="Content Placeholder 5" descr="Server outline">
            <a:extLst>
              <a:ext uri="{FF2B5EF4-FFF2-40B4-BE49-F238E27FC236}">
                <a16:creationId xmlns:a16="http://schemas.microsoft.com/office/drawing/2014/main" id="{9EE4DEF7-0B20-AAB7-C10B-580FA6355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220950" y="1797242"/>
            <a:ext cx="684000" cy="684000"/>
          </a:xfrm>
          <a:prstGeom prst="rect">
            <a:avLst/>
          </a:prstGeom>
        </p:spPr>
      </p:pic>
      <p:pic>
        <p:nvPicPr>
          <p:cNvPr id="33" name="Content Placeholder 5" descr="Server outline">
            <a:extLst>
              <a:ext uri="{FF2B5EF4-FFF2-40B4-BE49-F238E27FC236}">
                <a16:creationId xmlns:a16="http://schemas.microsoft.com/office/drawing/2014/main" id="{755EFB07-0F64-4B3F-D160-84BF79200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281108" y="2921934"/>
            <a:ext cx="684000" cy="684000"/>
          </a:xfrm>
          <a:prstGeom prst="rect">
            <a:avLst/>
          </a:prstGeom>
        </p:spPr>
      </p:pic>
      <p:pic>
        <p:nvPicPr>
          <p:cNvPr id="35" name="Content Placeholder 5" descr="Server outline">
            <a:extLst>
              <a:ext uri="{FF2B5EF4-FFF2-40B4-BE49-F238E27FC236}">
                <a16:creationId xmlns:a16="http://schemas.microsoft.com/office/drawing/2014/main" id="{9415C43E-6B0C-B867-ED45-90636E358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188904" y="2705391"/>
            <a:ext cx="684000" cy="684000"/>
          </a:xfrm>
          <a:prstGeom prst="rect">
            <a:avLst/>
          </a:prstGeom>
        </p:spPr>
      </p:pic>
      <p:pic>
        <p:nvPicPr>
          <p:cNvPr id="36" name="Content Placeholder 5" descr="Server outline">
            <a:extLst>
              <a:ext uri="{FF2B5EF4-FFF2-40B4-BE49-F238E27FC236}">
                <a16:creationId xmlns:a16="http://schemas.microsoft.com/office/drawing/2014/main" id="{2C3B92D2-EDFA-DF07-B9B3-7B39792AC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145179" y="2215912"/>
            <a:ext cx="684000" cy="684000"/>
          </a:xfrm>
          <a:prstGeom prst="rect">
            <a:avLst/>
          </a:prstGeom>
        </p:spPr>
      </p:pic>
      <p:pic>
        <p:nvPicPr>
          <p:cNvPr id="37" name="Content Placeholder 5" descr="Server outline">
            <a:extLst>
              <a:ext uri="{FF2B5EF4-FFF2-40B4-BE49-F238E27FC236}">
                <a16:creationId xmlns:a16="http://schemas.microsoft.com/office/drawing/2014/main" id="{439C02F7-EECA-8E21-23F5-49B5FAE2E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04490" y="2823742"/>
            <a:ext cx="684000" cy="684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951AF5-7EBD-4A89-302B-CB2353F5DE8C}"/>
              </a:ext>
            </a:extLst>
          </p:cNvPr>
          <p:cNvCxnSpPr>
            <a:cxnSpLocks/>
            <a:stCxn id="24" idx="3"/>
            <a:endCxn id="3" idx="1"/>
          </p:cNvCxnSpPr>
          <p:nvPr/>
        </p:nvCxnSpPr>
        <p:spPr>
          <a:xfrm flipV="1">
            <a:off x="1752600" y="2538700"/>
            <a:ext cx="1943401" cy="890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889D85-3EEE-42D7-8570-A7C65B4C4C9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740093" y="3741078"/>
            <a:ext cx="0" cy="786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7D159C-9819-409E-F10C-59774321D5B8}"/>
              </a:ext>
            </a:extLst>
          </p:cNvPr>
          <p:cNvSpPr txBox="1"/>
          <p:nvPr/>
        </p:nvSpPr>
        <p:spPr>
          <a:xfrm>
            <a:off x="5208107" y="3910905"/>
            <a:ext cx="44309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SLURM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 err="1"/>
              <a:t>sbatch</a:t>
            </a:r>
            <a:r>
              <a:rPr lang="en-US" b="1" dirty="0"/>
              <a:t>, </a:t>
            </a:r>
            <a:r>
              <a:rPr lang="en-US" b="1" dirty="0" err="1"/>
              <a:t>squeue</a:t>
            </a:r>
            <a:r>
              <a:rPr lang="en-US" b="1" dirty="0"/>
              <a:t>, </a:t>
            </a:r>
            <a:r>
              <a:rPr lang="en-US" b="1" dirty="0" err="1"/>
              <a:t>scontrol</a:t>
            </a:r>
            <a:r>
              <a:rPr lang="en-US" b="1" dirty="0"/>
              <a:t>, </a:t>
            </a:r>
            <a:r>
              <a:rPr lang="en-US" b="1" dirty="0" err="1"/>
              <a:t>srun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70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ACC4-2459-C4EE-4DD3-B6BF2AE1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use </a:t>
            </a:r>
            <a:r>
              <a:rPr lang="en-US" dirty="0" err="1"/>
              <a:t>JupyterHub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F392-CB3F-899E-00EB-C84BEFF0F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C103-7444-8F58-40B4-A7FB24EC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JupyterHub</a:t>
            </a:r>
            <a:r>
              <a:rPr lang="en-US" dirty="0"/>
              <a:t> asks SLURM to reserve a compute node</a:t>
            </a:r>
          </a:p>
        </p:txBody>
      </p:sp>
      <p:pic>
        <p:nvPicPr>
          <p:cNvPr id="5" name="Graphic 4" descr="Programmer female outline">
            <a:extLst>
              <a:ext uri="{FF2B5EF4-FFF2-40B4-BE49-F238E27FC236}">
                <a16:creationId xmlns:a16="http://schemas.microsoft.com/office/drawing/2014/main" id="{06150108-B884-4BD7-0703-185F5570F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5088" y="6119148"/>
            <a:ext cx="597551" cy="5975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5C237-6B5F-2619-E1E9-6007FB4CE1A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183864" y="5094355"/>
            <a:ext cx="1664" cy="1024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E7D568B5-036E-44B6-1E2C-1968CD96C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0800" y="354330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F185F0-78D9-5E83-D456-37B3F3CC7280}"/>
              </a:ext>
            </a:extLst>
          </p:cNvPr>
          <p:cNvSpPr txBox="1"/>
          <p:nvPr/>
        </p:nvSpPr>
        <p:spPr>
          <a:xfrm>
            <a:off x="1098774" y="4457700"/>
            <a:ext cx="1234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</a:t>
            </a:r>
            <a:br>
              <a:rPr lang="en-US" dirty="0"/>
            </a:br>
            <a:r>
              <a:rPr lang="en-US" dirty="0"/>
              <a:t>~/projects/</a:t>
            </a:r>
            <a:br>
              <a:rPr lang="en-US" dirty="0"/>
            </a:br>
            <a:r>
              <a:rPr lang="en-US" dirty="0"/>
              <a:t>~/scratch/</a:t>
            </a:r>
          </a:p>
          <a:p>
            <a:pPr algn="ctr"/>
            <a:r>
              <a:rPr lang="en-US" dirty="0"/>
              <a:t>~/home/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A1569-DC24-CD9F-96B2-E71E53DA5571}"/>
              </a:ext>
            </a:extLst>
          </p:cNvPr>
          <p:cNvSpPr/>
          <p:nvPr/>
        </p:nvSpPr>
        <p:spPr>
          <a:xfrm>
            <a:off x="4178601" y="2106086"/>
            <a:ext cx="4229232" cy="2008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 descr="Server outline">
            <a:extLst>
              <a:ext uri="{FF2B5EF4-FFF2-40B4-BE49-F238E27FC236}">
                <a16:creationId xmlns:a16="http://schemas.microsoft.com/office/drawing/2014/main" id="{EA7F4709-C69C-646D-ACF9-90C56747C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384678" y="2809597"/>
            <a:ext cx="684000" cy="684000"/>
          </a:xfrm>
          <a:prstGeom prst="rect">
            <a:avLst/>
          </a:prstGeom>
        </p:spPr>
      </p:pic>
      <p:pic>
        <p:nvPicPr>
          <p:cNvPr id="12" name="Content Placeholder 5" descr="Server outline">
            <a:extLst>
              <a:ext uri="{FF2B5EF4-FFF2-40B4-BE49-F238E27FC236}">
                <a16:creationId xmlns:a16="http://schemas.microsoft.com/office/drawing/2014/main" id="{DD3B90E2-C8A6-5125-E489-85E9D95701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911799" y="2156261"/>
            <a:ext cx="684000" cy="684000"/>
          </a:xfrm>
          <a:prstGeom prst="rect">
            <a:avLst/>
          </a:prstGeom>
        </p:spPr>
      </p:pic>
      <p:pic>
        <p:nvPicPr>
          <p:cNvPr id="13" name="Content Placeholder 5" descr="Server outline">
            <a:extLst>
              <a:ext uri="{FF2B5EF4-FFF2-40B4-BE49-F238E27FC236}">
                <a16:creationId xmlns:a16="http://schemas.microsoft.com/office/drawing/2014/main" id="{375BDD0C-3418-8BD8-63CC-3E60C1439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095899" y="3378235"/>
            <a:ext cx="684000" cy="684000"/>
          </a:xfrm>
          <a:prstGeom prst="rect">
            <a:avLst/>
          </a:prstGeom>
        </p:spPr>
      </p:pic>
      <p:pic>
        <p:nvPicPr>
          <p:cNvPr id="16" name="Content Placeholder 5" descr="Server outline">
            <a:extLst>
              <a:ext uri="{FF2B5EF4-FFF2-40B4-BE49-F238E27FC236}">
                <a16:creationId xmlns:a16="http://schemas.microsoft.com/office/drawing/2014/main" id="{F55B4998-8810-D8F4-DD40-86227C4210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108533" y="2757092"/>
            <a:ext cx="684000" cy="684000"/>
          </a:xfrm>
          <a:prstGeom prst="rect">
            <a:avLst/>
          </a:prstGeom>
        </p:spPr>
      </p:pic>
      <p:pic>
        <p:nvPicPr>
          <p:cNvPr id="17" name="Content Placeholder 5" descr="Server outline">
            <a:extLst>
              <a:ext uri="{FF2B5EF4-FFF2-40B4-BE49-F238E27FC236}">
                <a16:creationId xmlns:a16="http://schemas.microsoft.com/office/drawing/2014/main" id="{4F11A40E-FEDE-6E41-9CFC-6968C7E4CC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09217" y="2287920"/>
            <a:ext cx="684000" cy="684000"/>
          </a:xfrm>
          <a:prstGeom prst="rect">
            <a:avLst/>
          </a:prstGeom>
        </p:spPr>
      </p:pic>
      <p:pic>
        <p:nvPicPr>
          <p:cNvPr id="19" name="Content Placeholder 5" descr="Server outline">
            <a:extLst>
              <a:ext uri="{FF2B5EF4-FFF2-40B4-BE49-F238E27FC236}">
                <a16:creationId xmlns:a16="http://schemas.microsoft.com/office/drawing/2014/main" id="{B490CB1E-25CC-DA24-3C29-0B223B3D20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835804" y="2829530"/>
            <a:ext cx="684000" cy="684000"/>
          </a:xfrm>
          <a:prstGeom prst="rect">
            <a:avLst/>
          </a:prstGeom>
        </p:spPr>
      </p:pic>
      <p:pic>
        <p:nvPicPr>
          <p:cNvPr id="21" name="Content Placeholder 5" descr="Server outline">
            <a:extLst>
              <a:ext uri="{FF2B5EF4-FFF2-40B4-BE49-F238E27FC236}">
                <a16:creationId xmlns:a16="http://schemas.microsoft.com/office/drawing/2014/main" id="{ACA1A4AE-D70E-68A1-D056-61221DF72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297504" y="2294663"/>
            <a:ext cx="684000" cy="684000"/>
          </a:xfrm>
          <a:prstGeom prst="rect">
            <a:avLst/>
          </a:prstGeom>
        </p:spPr>
      </p:pic>
      <p:pic>
        <p:nvPicPr>
          <p:cNvPr id="23" name="Content Placeholder 5" descr="Server outline">
            <a:extLst>
              <a:ext uri="{FF2B5EF4-FFF2-40B4-BE49-F238E27FC236}">
                <a16:creationId xmlns:a16="http://schemas.microsoft.com/office/drawing/2014/main" id="{BD308A19-29BF-F776-FD90-2BDC24D93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222189" y="2787412"/>
            <a:ext cx="684000" cy="684000"/>
          </a:xfrm>
          <a:prstGeom prst="rect">
            <a:avLst/>
          </a:prstGeom>
        </p:spPr>
      </p:pic>
      <p:pic>
        <p:nvPicPr>
          <p:cNvPr id="27" name="Content Placeholder 5" descr="Server outline">
            <a:extLst>
              <a:ext uri="{FF2B5EF4-FFF2-40B4-BE49-F238E27FC236}">
                <a16:creationId xmlns:a16="http://schemas.microsoft.com/office/drawing/2014/main" id="{EEEA17DB-1A8E-8745-3747-D9A405F230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448949" y="3399913"/>
            <a:ext cx="684000" cy="684000"/>
          </a:xfrm>
          <a:prstGeom prst="rect">
            <a:avLst/>
          </a:prstGeom>
        </p:spPr>
      </p:pic>
      <p:pic>
        <p:nvPicPr>
          <p:cNvPr id="28" name="Content Placeholder 5" descr="Server outline">
            <a:extLst>
              <a:ext uri="{FF2B5EF4-FFF2-40B4-BE49-F238E27FC236}">
                <a16:creationId xmlns:a16="http://schemas.microsoft.com/office/drawing/2014/main" id="{F4F2929F-D812-4324-B26F-AC394BBAD1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053684" y="2242747"/>
            <a:ext cx="684000" cy="684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A766C4-9980-320D-6920-655A350FB148}"/>
              </a:ext>
            </a:extLst>
          </p:cNvPr>
          <p:cNvSpPr txBox="1"/>
          <p:nvPr/>
        </p:nvSpPr>
        <p:spPr>
          <a:xfrm>
            <a:off x="5479693" y="1879721"/>
            <a:ext cx="16986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 Nodes</a:t>
            </a:r>
          </a:p>
        </p:txBody>
      </p:sp>
      <p:pic>
        <p:nvPicPr>
          <p:cNvPr id="30" name="Content Placeholder 5" descr="Server outline">
            <a:extLst>
              <a:ext uri="{FF2B5EF4-FFF2-40B4-BE49-F238E27FC236}">
                <a16:creationId xmlns:a16="http://schemas.microsoft.com/office/drawing/2014/main" id="{2365D415-73E8-EF64-3E94-71EF97451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461692" y="3405070"/>
            <a:ext cx="684000" cy="684000"/>
          </a:xfrm>
          <a:prstGeom prst="rect">
            <a:avLst/>
          </a:prstGeom>
        </p:spPr>
      </p:pic>
      <p:pic>
        <p:nvPicPr>
          <p:cNvPr id="31" name="Content Placeholder 5" descr="Server outline">
            <a:extLst>
              <a:ext uri="{FF2B5EF4-FFF2-40B4-BE49-F238E27FC236}">
                <a16:creationId xmlns:a16="http://schemas.microsoft.com/office/drawing/2014/main" id="{68812031-1891-AD82-65E2-79CEDA50D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338498" y="2252844"/>
            <a:ext cx="684000" cy="684000"/>
          </a:xfrm>
          <a:prstGeom prst="rect">
            <a:avLst/>
          </a:prstGeom>
        </p:spPr>
      </p:pic>
      <p:pic>
        <p:nvPicPr>
          <p:cNvPr id="32" name="Content Placeholder 5" descr="Server outline">
            <a:extLst>
              <a:ext uri="{FF2B5EF4-FFF2-40B4-BE49-F238E27FC236}">
                <a16:creationId xmlns:a16="http://schemas.microsoft.com/office/drawing/2014/main" id="{9EE4DEF7-0B20-AAB7-C10B-580FA6355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703550" y="2368742"/>
            <a:ext cx="684000" cy="684000"/>
          </a:xfrm>
          <a:prstGeom prst="rect">
            <a:avLst/>
          </a:prstGeom>
        </p:spPr>
      </p:pic>
      <p:pic>
        <p:nvPicPr>
          <p:cNvPr id="33" name="Content Placeholder 5" descr="Server outline">
            <a:extLst>
              <a:ext uri="{FF2B5EF4-FFF2-40B4-BE49-F238E27FC236}">
                <a16:creationId xmlns:a16="http://schemas.microsoft.com/office/drawing/2014/main" id="{755EFB07-0F64-4B3F-D160-84BF792009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763708" y="3493434"/>
            <a:ext cx="684000" cy="684000"/>
          </a:xfrm>
          <a:prstGeom prst="rect">
            <a:avLst/>
          </a:prstGeom>
        </p:spPr>
      </p:pic>
      <p:pic>
        <p:nvPicPr>
          <p:cNvPr id="35" name="Content Placeholder 5" descr="Server outline">
            <a:extLst>
              <a:ext uri="{FF2B5EF4-FFF2-40B4-BE49-F238E27FC236}">
                <a16:creationId xmlns:a16="http://schemas.microsoft.com/office/drawing/2014/main" id="{9415C43E-6B0C-B867-ED45-90636E3585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671504" y="3276891"/>
            <a:ext cx="684000" cy="684000"/>
          </a:xfrm>
          <a:prstGeom prst="rect">
            <a:avLst/>
          </a:prstGeom>
        </p:spPr>
      </p:pic>
      <p:pic>
        <p:nvPicPr>
          <p:cNvPr id="36" name="Content Placeholder 5" descr="Server outline">
            <a:extLst>
              <a:ext uri="{FF2B5EF4-FFF2-40B4-BE49-F238E27FC236}">
                <a16:creationId xmlns:a16="http://schemas.microsoft.com/office/drawing/2014/main" id="{2C3B92D2-EDFA-DF07-B9B3-7B39792AC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627779" y="2787412"/>
            <a:ext cx="684000" cy="684000"/>
          </a:xfrm>
          <a:prstGeom prst="rect">
            <a:avLst/>
          </a:prstGeom>
        </p:spPr>
      </p:pic>
      <p:pic>
        <p:nvPicPr>
          <p:cNvPr id="37" name="Content Placeholder 5" descr="Server outline">
            <a:extLst>
              <a:ext uri="{FF2B5EF4-FFF2-40B4-BE49-F238E27FC236}">
                <a16:creationId xmlns:a16="http://schemas.microsoft.com/office/drawing/2014/main" id="{439C02F7-EECA-8E21-23F5-49B5FAE2E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087090" y="3395242"/>
            <a:ext cx="684000" cy="684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951AF5-7EBD-4A89-302B-CB2353F5DE8C}"/>
              </a:ext>
            </a:extLst>
          </p:cNvPr>
          <p:cNvCxnSpPr>
            <a:cxnSpLocks/>
            <a:stCxn id="24" idx="3"/>
            <a:endCxn id="3" idx="1"/>
          </p:cNvCxnSpPr>
          <p:nvPr/>
        </p:nvCxnSpPr>
        <p:spPr>
          <a:xfrm flipV="1">
            <a:off x="2235200" y="3110200"/>
            <a:ext cx="1943401" cy="890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7D159C-9819-409E-F10C-59774321D5B8}"/>
              </a:ext>
            </a:extLst>
          </p:cNvPr>
          <p:cNvSpPr txBox="1"/>
          <p:nvPr/>
        </p:nvSpPr>
        <p:spPr>
          <a:xfrm>
            <a:off x="5690707" y="4596199"/>
            <a:ext cx="44309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SLURM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 err="1"/>
              <a:t>sbatch</a:t>
            </a:r>
            <a:r>
              <a:rPr lang="en-US" b="1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2E6C5F-6095-3007-B2AB-7CA11665D714}"/>
              </a:ext>
            </a:extLst>
          </p:cNvPr>
          <p:cNvSpPr txBox="1"/>
          <p:nvPr/>
        </p:nvSpPr>
        <p:spPr>
          <a:xfrm>
            <a:off x="6184696" y="5403840"/>
            <a:ext cx="443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jupyterhub.narval.computecanada.ca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3358DD-9F33-B101-AF09-ECA2DDA7711B}"/>
              </a:ext>
            </a:extLst>
          </p:cNvPr>
          <p:cNvCxnSpPr>
            <a:cxnSpLocks/>
          </p:cNvCxnSpPr>
          <p:nvPr/>
        </p:nvCxnSpPr>
        <p:spPr>
          <a:xfrm>
            <a:off x="6183864" y="4186551"/>
            <a:ext cx="0" cy="462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89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52C7-1839-4992-EE32-92CD616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Wait until a compute node is available</a:t>
            </a:r>
          </a:p>
        </p:txBody>
      </p:sp>
      <p:pic>
        <p:nvPicPr>
          <p:cNvPr id="1026" name="Picture 2" descr="unbearable wait meme">
            <a:extLst>
              <a:ext uri="{FF2B5EF4-FFF2-40B4-BE49-F238E27FC236}">
                <a16:creationId xmlns:a16="http://schemas.microsoft.com/office/drawing/2014/main" id="{3513CB15-FA9B-F432-7035-0B745DD58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1596944"/>
            <a:ext cx="4584700" cy="470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680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C103-7444-8F58-40B4-A7FB24EC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You get access to a compute node through a secure channel</a:t>
            </a:r>
          </a:p>
        </p:txBody>
      </p:sp>
      <p:pic>
        <p:nvPicPr>
          <p:cNvPr id="5" name="Graphic 4" descr="Programmer female outline">
            <a:extLst>
              <a:ext uri="{FF2B5EF4-FFF2-40B4-BE49-F238E27FC236}">
                <a16:creationId xmlns:a16="http://schemas.microsoft.com/office/drawing/2014/main" id="{06150108-B884-4BD7-0703-185F5570F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5088" y="6119148"/>
            <a:ext cx="597551" cy="597551"/>
          </a:xfrm>
          <a:prstGeom prst="rect">
            <a:avLst/>
          </a:prstGeom>
        </p:spPr>
      </p:pic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E7D568B5-036E-44B6-1E2C-1968CD96C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0800" y="354330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F185F0-78D9-5E83-D456-37B3F3CC7280}"/>
              </a:ext>
            </a:extLst>
          </p:cNvPr>
          <p:cNvSpPr txBox="1"/>
          <p:nvPr/>
        </p:nvSpPr>
        <p:spPr>
          <a:xfrm>
            <a:off x="1098774" y="4457700"/>
            <a:ext cx="1234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</a:t>
            </a:r>
            <a:br>
              <a:rPr lang="en-US" dirty="0"/>
            </a:br>
            <a:r>
              <a:rPr lang="en-US" dirty="0"/>
              <a:t>~/projects/</a:t>
            </a:r>
            <a:br>
              <a:rPr lang="en-US" dirty="0"/>
            </a:br>
            <a:r>
              <a:rPr lang="en-US" dirty="0"/>
              <a:t>~/scratch/</a:t>
            </a:r>
          </a:p>
          <a:p>
            <a:pPr algn="ctr"/>
            <a:r>
              <a:rPr lang="en-US" dirty="0"/>
              <a:t>~/home/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A1569-DC24-CD9F-96B2-E71E53DA5571}"/>
              </a:ext>
            </a:extLst>
          </p:cNvPr>
          <p:cNvSpPr/>
          <p:nvPr/>
        </p:nvSpPr>
        <p:spPr>
          <a:xfrm>
            <a:off x="4178601" y="2106086"/>
            <a:ext cx="4229232" cy="2008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 descr="Server outline">
            <a:extLst>
              <a:ext uri="{FF2B5EF4-FFF2-40B4-BE49-F238E27FC236}">
                <a16:creationId xmlns:a16="http://schemas.microsoft.com/office/drawing/2014/main" id="{EA7F4709-C69C-646D-ACF9-90C56747C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384678" y="2809597"/>
            <a:ext cx="684000" cy="684000"/>
          </a:xfrm>
          <a:prstGeom prst="rect">
            <a:avLst/>
          </a:prstGeom>
        </p:spPr>
      </p:pic>
      <p:pic>
        <p:nvPicPr>
          <p:cNvPr id="12" name="Content Placeholder 5" descr="Server outline">
            <a:extLst>
              <a:ext uri="{FF2B5EF4-FFF2-40B4-BE49-F238E27FC236}">
                <a16:creationId xmlns:a16="http://schemas.microsoft.com/office/drawing/2014/main" id="{DD3B90E2-C8A6-5125-E489-85E9D95701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911799" y="2156261"/>
            <a:ext cx="684000" cy="684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5C237-6B5F-2619-E1E9-6007FB4CE1A8}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 flipH="1">
            <a:off x="6183864" y="3471412"/>
            <a:ext cx="785915" cy="26477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Content Placeholder 5" descr="Server outline">
            <a:extLst>
              <a:ext uri="{FF2B5EF4-FFF2-40B4-BE49-F238E27FC236}">
                <a16:creationId xmlns:a16="http://schemas.microsoft.com/office/drawing/2014/main" id="{375BDD0C-3418-8BD8-63CC-3E60C1439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095899" y="3378235"/>
            <a:ext cx="684000" cy="684000"/>
          </a:xfrm>
          <a:prstGeom prst="rect">
            <a:avLst/>
          </a:prstGeom>
        </p:spPr>
      </p:pic>
      <p:pic>
        <p:nvPicPr>
          <p:cNvPr id="16" name="Content Placeholder 5" descr="Server outline">
            <a:extLst>
              <a:ext uri="{FF2B5EF4-FFF2-40B4-BE49-F238E27FC236}">
                <a16:creationId xmlns:a16="http://schemas.microsoft.com/office/drawing/2014/main" id="{F55B4998-8810-D8F4-DD40-86227C4210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108533" y="2757092"/>
            <a:ext cx="684000" cy="684000"/>
          </a:xfrm>
          <a:prstGeom prst="rect">
            <a:avLst/>
          </a:prstGeom>
        </p:spPr>
      </p:pic>
      <p:pic>
        <p:nvPicPr>
          <p:cNvPr id="17" name="Content Placeholder 5" descr="Server outline">
            <a:extLst>
              <a:ext uri="{FF2B5EF4-FFF2-40B4-BE49-F238E27FC236}">
                <a16:creationId xmlns:a16="http://schemas.microsoft.com/office/drawing/2014/main" id="{4F11A40E-FEDE-6E41-9CFC-6968C7E4CC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09217" y="2287920"/>
            <a:ext cx="684000" cy="684000"/>
          </a:xfrm>
          <a:prstGeom prst="rect">
            <a:avLst/>
          </a:prstGeom>
        </p:spPr>
      </p:pic>
      <p:pic>
        <p:nvPicPr>
          <p:cNvPr id="19" name="Content Placeholder 5" descr="Server outline">
            <a:extLst>
              <a:ext uri="{FF2B5EF4-FFF2-40B4-BE49-F238E27FC236}">
                <a16:creationId xmlns:a16="http://schemas.microsoft.com/office/drawing/2014/main" id="{B490CB1E-25CC-DA24-3C29-0B223B3D20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835804" y="2829530"/>
            <a:ext cx="684000" cy="684000"/>
          </a:xfrm>
          <a:prstGeom prst="rect">
            <a:avLst/>
          </a:prstGeom>
        </p:spPr>
      </p:pic>
      <p:pic>
        <p:nvPicPr>
          <p:cNvPr id="21" name="Content Placeholder 5" descr="Server outline">
            <a:extLst>
              <a:ext uri="{FF2B5EF4-FFF2-40B4-BE49-F238E27FC236}">
                <a16:creationId xmlns:a16="http://schemas.microsoft.com/office/drawing/2014/main" id="{ACA1A4AE-D70E-68A1-D056-61221DF72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297504" y="2294663"/>
            <a:ext cx="684000" cy="684000"/>
          </a:xfrm>
          <a:prstGeom prst="rect">
            <a:avLst/>
          </a:prstGeom>
        </p:spPr>
      </p:pic>
      <p:pic>
        <p:nvPicPr>
          <p:cNvPr id="23" name="Content Placeholder 5" descr="Server outline">
            <a:extLst>
              <a:ext uri="{FF2B5EF4-FFF2-40B4-BE49-F238E27FC236}">
                <a16:creationId xmlns:a16="http://schemas.microsoft.com/office/drawing/2014/main" id="{BD308A19-29BF-F776-FD90-2BDC24D93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222189" y="2787412"/>
            <a:ext cx="684000" cy="684000"/>
          </a:xfrm>
          <a:prstGeom prst="rect">
            <a:avLst/>
          </a:prstGeom>
        </p:spPr>
      </p:pic>
      <p:pic>
        <p:nvPicPr>
          <p:cNvPr id="27" name="Content Placeholder 5" descr="Server outline">
            <a:extLst>
              <a:ext uri="{FF2B5EF4-FFF2-40B4-BE49-F238E27FC236}">
                <a16:creationId xmlns:a16="http://schemas.microsoft.com/office/drawing/2014/main" id="{EEEA17DB-1A8E-8745-3747-D9A405F230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448949" y="3399913"/>
            <a:ext cx="684000" cy="684000"/>
          </a:xfrm>
          <a:prstGeom prst="rect">
            <a:avLst/>
          </a:prstGeom>
        </p:spPr>
      </p:pic>
      <p:pic>
        <p:nvPicPr>
          <p:cNvPr id="28" name="Content Placeholder 5" descr="Server outline">
            <a:extLst>
              <a:ext uri="{FF2B5EF4-FFF2-40B4-BE49-F238E27FC236}">
                <a16:creationId xmlns:a16="http://schemas.microsoft.com/office/drawing/2014/main" id="{F4F2929F-D812-4324-B26F-AC394BBAD1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053684" y="2242747"/>
            <a:ext cx="684000" cy="684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A766C4-9980-320D-6920-655A350FB148}"/>
              </a:ext>
            </a:extLst>
          </p:cNvPr>
          <p:cNvSpPr txBox="1"/>
          <p:nvPr/>
        </p:nvSpPr>
        <p:spPr>
          <a:xfrm>
            <a:off x="5479693" y="1879721"/>
            <a:ext cx="16986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 Nodes</a:t>
            </a:r>
          </a:p>
        </p:txBody>
      </p:sp>
      <p:pic>
        <p:nvPicPr>
          <p:cNvPr id="30" name="Content Placeholder 5" descr="Server outline">
            <a:extLst>
              <a:ext uri="{FF2B5EF4-FFF2-40B4-BE49-F238E27FC236}">
                <a16:creationId xmlns:a16="http://schemas.microsoft.com/office/drawing/2014/main" id="{2365D415-73E8-EF64-3E94-71EF97451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461692" y="3405070"/>
            <a:ext cx="684000" cy="684000"/>
          </a:xfrm>
          <a:prstGeom prst="rect">
            <a:avLst/>
          </a:prstGeom>
        </p:spPr>
      </p:pic>
      <p:pic>
        <p:nvPicPr>
          <p:cNvPr id="31" name="Content Placeholder 5" descr="Server outline">
            <a:extLst>
              <a:ext uri="{FF2B5EF4-FFF2-40B4-BE49-F238E27FC236}">
                <a16:creationId xmlns:a16="http://schemas.microsoft.com/office/drawing/2014/main" id="{68812031-1891-AD82-65E2-79CEDA50D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338498" y="2252844"/>
            <a:ext cx="684000" cy="684000"/>
          </a:xfrm>
          <a:prstGeom prst="rect">
            <a:avLst/>
          </a:prstGeom>
        </p:spPr>
      </p:pic>
      <p:pic>
        <p:nvPicPr>
          <p:cNvPr id="32" name="Content Placeholder 5" descr="Server outline">
            <a:extLst>
              <a:ext uri="{FF2B5EF4-FFF2-40B4-BE49-F238E27FC236}">
                <a16:creationId xmlns:a16="http://schemas.microsoft.com/office/drawing/2014/main" id="{9EE4DEF7-0B20-AAB7-C10B-580FA6355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703550" y="2368742"/>
            <a:ext cx="684000" cy="684000"/>
          </a:xfrm>
          <a:prstGeom prst="rect">
            <a:avLst/>
          </a:prstGeom>
        </p:spPr>
      </p:pic>
      <p:pic>
        <p:nvPicPr>
          <p:cNvPr id="33" name="Content Placeholder 5" descr="Server outline">
            <a:extLst>
              <a:ext uri="{FF2B5EF4-FFF2-40B4-BE49-F238E27FC236}">
                <a16:creationId xmlns:a16="http://schemas.microsoft.com/office/drawing/2014/main" id="{755EFB07-0F64-4B3F-D160-84BF792009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763708" y="3493434"/>
            <a:ext cx="684000" cy="684000"/>
          </a:xfrm>
          <a:prstGeom prst="rect">
            <a:avLst/>
          </a:prstGeom>
        </p:spPr>
      </p:pic>
      <p:pic>
        <p:nvPicPr>
          <p:cNvPr id="35" name="Content Placeholder 5" descr="Server outline">
            <a:extLst>
              <a:ext uri="{FF2B5EF4-FFF2-40B4-BE49-F238E27FC236}">
                <a16:creationId xmlns:a16="http://schemas.microsoft.com/office/drawing/2014/main" id="{9415C43E-6B0C-B867-ED45-90636E3585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671504" y="3276891"/>
            <a:ext cx="684000" cy="684000"/>
          </a:xfrm>
          <a:prstGeom prst="rect">
            <a:avLst/>
          </a:prstGeom>
        </p:spPr>
      </p:pic>
      <p:pic>
        <p:nvPicPr>
          <p:cNvPr id="36" name="Content Placeholder 5" descr="Server outline">
            <a:extLst>
              <a:ext uri="{FF2B5EF4-FFF2-40B4-BE49-F238E27FC236}">
                <a16:creationId xmlns:a16="http://schemas.microsoft.com/office/drawing/2014/main" id="{2C3B92D2-EDFA-DF07-B9B3-7B39792AC9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627779" y="2787412"/>
            <a:ext cx="684000" cy="684000"/>
          </a:xfrm>
          <a:prstGeom prst="rect">
            <a:avLst/>
          </a:prstGeom>
        </p:spPr>
      </p:pic>
      <p:pic>
        <p:nvPicPr>
          <p:cNvPr id="37" name="Content Placeholder 5" descr="Server outline">
            <a:extLst>
              <a:ext uri="{FF2B5EF4-FFF2-40B4-BE49-F238E27FC236}">
                <a16:creationId xmlns:a16="http://schemas.microsoft.com/office/drawing/2014/main" id="{439C02F7-EECA-8E21-23F5-49B5FAE2E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087090" y="3395242"/>
            <a:ext cx="684000" cy="684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951AF5-7EBD-4A89-302B-CB2353F5DE8C}"/>
              </a:ext>
            </a:extLst>
          </p:cNvPr>
          <p:cNvCxnSpPr>
            <a:cxnSpLocks/>
            <a:stCxn id="24" idx="3"/>
            <a:endCxn id="3" idx="1"/>
          </p:cNvCxnSpPr>
          <p:nvPr/>
        </p:nvCxnSpPr>
        <p:spPr>
          <a:xfrm flipV="1">
            <a:off x="2235200" y="3110200"/>
            <a:ext cx="1943401" cy="890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02E6C5F-6095-3007-B2AB-7CA11665D714}"/>
              </a:ext>
            </a:extLst>
          </p:cNvPr>
          <p:cNvSpPr txBox="1"/>
          <p:nvPr/>
        </p:nvSpPr>
        <p:spPr>
          <a:xfrm>
            <a:off x="6576821" y="5139997"/>
            <a:ext cx="443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jupyterhub.narval.computecanada.ca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9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8612-F889-968D-575E-FF898853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log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E13F-9896-9688-F657-DA3F691A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&lt;your username&gt;@</a:t>
            </a:r>
            <a:r>
              <a:rPr lang="en-US" dirty="0" err="1"/>
              <a:t>narval.computecanada.ca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5EBD2CD-910B-B27C-18E0-1C977CC2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12579"/>
            <a:ext cx="7772400" cy="49935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3AE7A4-5B33-0086-530A-D126B75FC7DF}"/>
                  </a:ext>
                </a:extLst>
              </p14:cNvPr>
              <p14:cNvContentPartPr/>
              <p14:nvPr/>
            </p14:nvContentPartPr>
            <p14:xfrm>
              <a:off x="5613778" y="3018852"/>
              <a:ext cx="2970360" cy="24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3AE7A4-5B33-0086-530A-D126B75FC7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5778" y="3001212"/>
                <a:ext cx="3006000" cy="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5437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0D2-1ECC-36DB-F3C5-91D3A20C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40412-1BBD-67A7-B4D8-609AE5D3B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5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8612-F889-968D-575E-FF898853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log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E13F-9896-9688-F657-DA3F691A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your password</a:t>
            </a:r>
          </a:p>
        </p:txBody>
      </p:sp>
      <p:pic>
        <p:nvPicPr>
          <p:cNvPr id="6" name="Picture 5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D854E0A2-1CF8-3158-BD60-F15788C9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81049"/>
            <a:ext cx="7772400" cy="49935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36F245-1A1A-30C5-38AC-1C61F211D1C2}"/>
                  </a:ext>
                </a:extLst>
              </p14:cNvPr>
              <p14:cNvContentPartPr/>
              <p14:nvPr/>
            </p14:nvContentPartPr>
            <p14:xfrm>
              <a:off x="2936458" y="3110292"/>
              <a:ext cx="5461920" cy="45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36F245-1A1A-30C5-38AC-1C61F211D1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8818" y="3092652"/>
                <a:ext cx="549756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76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8612-F889-968D-575E-FF898853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log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E13F-9896-9688-F657-DA3F691A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take a few seconds to connect</a:t>
            </a:r>
          </a:p>
        </p:txBody>
      </p:sp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60094E17-EBC6-53AD-672B-06B4E97E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54621"/>
            <a:ext cx="7772400" cy="49935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C0FBE1E-4A7B-3A9E-2BCC-26604A02A7A7}"/>
                  </a:ext>
                </a:extLst>
              </p14:cNvPr>
              <p14:cNvContentPartPr/>
              <p14:nvPr/>
            </p14:nvContentPartPr>
            <p14:xfrm>
              <a:off x="2668978" y="3546972"/>
              <a:ext cx="722520" cy="10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C0FBE1E-4A7B-3A9E-2BCC-26604A02A7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1338" y="3529332"/>
                <a:ext cx="7581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45A16F-4FB5-CF1D-EBA2-C6CD91DBAB09}"/>
                  </a:ext>
                </a:extLst>
              </p14:cNvPr>
              <p14:cNvContentPartPr/>
              <p14:nvPr/>
            </p14:nvContentPartPr>
            <p14:xfrm>
              <a:off x="3483298" y="3547332"/>
              <a:ext cx="709560" cy="9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45A16F-4FB5-CF1D-EBA2-C6CD91DBAB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5298" y="3529332"/>
                <a:ext cx="745200" cy="453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F26695D-5642-6A2B-C5BF-6741D8409C7C}"/>
              </a:ext>
            </a:extLst>
          </p:cNvPr>
          <p:cNvSpPr txBox="1"/>
          <p:nvPr/>
        </p:nvSpPr>
        <p:spPr>
          <a:xfrm>
            <a:off x="5174101" y="4233153"/>
            <a:ext cx="54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narval1 – name of the machine you are connected to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3E4A23-C520-C8A5-0107-B64E8FE5FEAE}"/>
              </a:ext>
            </a:extLst>
          </p:cNvPr>
          <p:cNvCxnSpPr>
            <a:cxnSpLocks/>
          </p:cNvCxnSpPr>
          <p:nvPr/>
        </p:nvCxnSpPr>
        <p:spPr>
          <a:xfrm flipH="1" flipV="1">
            <a:off x="3993931" y="3617479"/>
            <a:ext cx="1180170" cy="700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003B53-ECA0-0057-2470-61EC782A73AB}"/>
              </a:ext>
            </a:extLst>
          </p:cNvPr>
          <p:cNvSpPr txBox="1"/>
          <p:nvPr/>
        </p:nvSpPr>
        <p:spPr>
          <a:xfrm>
            <a:off x="614107" y="4317641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your username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CE77E5-92CC-C166-7883-F70DBF1E8C30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426541" y="3617479"/>
            <a:ext cx="1316659" cy="7001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1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erver outline">
            <a:extLst>
              <a:ext uri="{FF2B5EF4-FFF2-40B4-BE49-F238E27FC236}">
                <a16:creationId xmlns:a16="http://schemas.microsoft.com/office/drawing/2014/main" id="{26BA5B7A-4F1E-7796-A0F6-17F5F9CAE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5675" y="2584621"/>
            <a:ext cx="1688757" cy="168875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E756BB-602A-336E-5DB8-DF0C7C21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automatically connected to one of the available </a:t>
            </a:r>
            <a:r>
              <a:rPr lang="en-US" b="1" u="sng" dirty="0"/>
              <a:t>Login Nodes</a:t>
            </a:r>
          </a:p>
        </p:txBody>
      </p:sp>
      <p:pic>
        <p:nvPicPr>
          <p:cNvPr id="8" name="Graphic 7" descr="Programmer female outline">
            <a:extLst>
              <a:ext uri="{FF2B5EF4-FFF2-40B4-BE49-F238E27FC236}">
                <a16:creationId xmlns:a16="http://schemas.microsoft.com/office/drawing/2014/main" id="{C62049C4-60BA-B04D-B60D-4742E16C8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2853" y="5389733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90590A-9541-8EEE-F3AB-CEA29E5D7020}"/>
              </a:ext>
            </a:extLst>
          </p:cNvPr>
          <p:cNvCxnSpPr>
            <a:cxnSpLocks/>
          </p:cNvCxnSpPr>
          <p:nvPr/>
        </p:nvCxnSpPr>
        <p:spPr>
          <a:xfrm flipH="1">
            <a:off x="5890052" y="4459823"/>
            <a:ext cx="1" cy="743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B69B52-9226-5BBE-2768-E053F77B63D3}"/>
              </a:ext>
            </a:extLst>
          </p:cNvPr>
          <p:cNvSpPr txBox="1"/>
          <p:nvPr/>
        </p:nvSpPr>
        <p:spPr>
          <a:xfrm>
            <a:off x="6096000" y="4646889"/>
            <a:ext cx="480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r>
              <a:rPr lang="en-US" dirty="0"/>
              <a:t> &lt;your username&gt;@</a:t>
            </a:r>
            <a:r>
              <a:rPr lang="en-US" dirty="0" err="1"/>
              <a:t>narval.computecanada.ca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6AA62-C45C-110C-1469-1779A24F1C26}"/>
              </a:ext>
            </a:extLst>
          </p:cNvPr>
          <p:cNvSpPr txBox="1"/>
          <p:nvPr/>
        </p:nvSpPr>
        <p:spPr>
          <a:xfrm>
            <a:off x="6586151" y="3059667"/>
            <a:ext cx="213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node – narval1</a:t>
            </a:r>
          </a:p>
        </p:txBody>
      </p:sp>
    </p:spTree>
    <p:extLst>
      <p:ext uri="{BB962C8B-B14F-4D97-AF65-F5344CB8AC3E}">
        <p14:creationId xmlns:p14="http://schemas.microsoft.com/office/powerpoint/2010/main" val="412901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693C-1CC4-D582-BE96-DB36B6D9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multiple login nodes: each time you log in, you can get different one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9352D4-14B3-CBE5-DD84-27815BB5F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860" y="1455910"/>
            <a:ext cx="8288279" cy="574352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1471C6-3BFB-02FC-0A7C-10D383411267}"/>
                  </a:ext>
                </a:extLst>
              </p14:cNvPr>
              <p14:cNvContentPartPr/>
              <p14:nvPr/>
            </p14:nvContentPartPr>
            <p14:xfrm>
              <a:off x="3394654" y="3200750"/>
              <a:ext cx="1060200" cy="49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1471C6-3BFB-02FC-0A7C-10D3834112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6654" y="3182750"/>
                <a:ext cx="1095840" cy="849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E7B1E4B-34EB-9CD4-F6CB-2BBA2ABBA8B7}"/>
              </a:ext>
            </a:extLst>
          </p:cNvPr>
          <p:cNvSpPr txBox="1"/>
          <p:nvPr/>
        </p:nvSpPr>
        <p:spPr>
          <a:xfrm>
            <a:off x="5352610" y="3970338"/>
            <a:ext cx="54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narval3 – name of the machine you are connected to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F11335-90FA-84C8-F6B9-11700F6D33AF}"/>
              </a:ext>
            </a:extLst>
          </p:cNvPr>
          <p:cNvCxnSpPr>
            <a:cxnSpLocks/>
          </p:cNvCxnSpPr>
          <p:nvPr/>
        </p:nvCxnSpPr>
        <p:spPr>
          <a:xfrm flipH="1" flipV="1">
            <a:off x="4055715" y="3386747"/>
            <a:ext cx="1180170" cy="700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92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erver outline">
            <a:extLst>
              <a:ext uri="{FF2B5EF4-FFF2-40B4-BE49-F238E27FC236}">
                <a16:creationId xmlns:a16="http://schemas.microsoft.com/office/drawing/2014/main" id="{26BA5B7A-4F1E-7796-A0F6-17F5F9CAE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2216" y="2584620"/>
            <a:ext cx="1688757" cy="168875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E756BB-602A-336E-5DB8-DF0C7C21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explicitly specify a login node</a:t>
            </a:r>
            <a:endParaRPr lang="en-US" b="1" u="sng" dirty="0"/>
          </a:p>
        </p:txBody>
      </p:sp>
      <p:pic>
        <p:nvPicPr>
          <p:cNvPr id="8" name="Graphic 7" descr="Programmer female outline">
            <a:extLst>
              <a:ext uri="{FF2B5EF4-FFF2-40B4-BE49-F238E27FC236}">
                <a16:creationId xmlns:a16="http://schemas.microsoft.com/office/drawing/2014/main" id="{C62049C4-60BA-B04D-B60D-4742E16C8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32853" y="5389733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90590A-9541-8EEE-F3AB-CEA29E5D7020}"/>
              </a:ext>
            </a:extLst>
          </p:cNvPr>
          <p:cNvCxnSpPr>
            <a:cxnSpLocks/>
          </p:cNvCxnSpPr>
          <p:nvPr/>
        </p:nvCxnSpPr>
        <p:spPr>
          <a:xfrm>
            <a:off x="4942703" y="4292256"/>
            <a:ext cx="803566" cy="912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B69B52-9226-5BBE-2768-E053F77B63D3}"/>
              </a:ext>
            </a:extLst>
          </p:cNvPr>
          <p:cNvSpPr txBox="1"/>
          <p:nvPr/>
        </p:nvSpPr>
        <p:spPr>
          <a:xfrm>
            <a:off x="6096000" y="4646889"/>
            <a:ext cx="491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r>
              <a:rPr lang="en-US" dirty="0"/>
              <a:t> &lt;your username&gt;@narval2.computecanada.ca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6AA62-C45C-110C-1469-1779A24F1C26}"/>
              </a:ext>
            </a:extLst>
          </p:cNvPr>
          <p:cNvSpPr txBox="1"/>
          <p:nvPr/>
        </p:nvSpPr>
        <p:spPr>
          <a:xfrm>
            <a:off x="1866249" y="2399954"/>
            <a:ext cx="88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narval1</a:t>
            </a:r>
          </a:p>
        </p:txBody>
      </p:sp>
      <p:pic>
        <p:nvPicPr>
          <p:cNvPr id="2" name="Content Placeholder 5" descr="Server outline">
            <a:extLst>
              <a:ext uri="{FF2B5EF4-FFF2-40B4-BE49-F238E27FC236}">
                <a16:creationId xmlns:a16="http://schemas.microsoft.com/office/drawing/2014/main" id="{E203C8BB-3BE7-4321-7EDA-7BB8859CC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330" y="2603499"/>
            <a:ext cx="1688757" cy="1688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DADB21-736C-F1B9-EC0D-3F9C15298551}"/>
              </a:ext>
            </a:extLst>
          </p:cNvPr>
          <p:cNvSpPr txBox="1"/>
          <p:nvPr/>
        </p:nvSpPr>
        <p:spPr>
          <a:xfrm>
            <a:off x="4329363" y="2418833"/>
            <a:ext cx="88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narval2</a:t>
            </a:r>
          </a:p>
        </p:txBody>
      </p:sp>
      <p:pic>
        <p:nvPicPr>
          <p:cNvPr id="5" name="Content Placeholder 5" descr="Server outline">
            <a:extLst>
              <a:ext uri="{FF2B5EF4-FFF2-40B4-BE49-F238E27FC236}">
                <a16:creationId xmlns:a16="http://schemas.microsoft.com/office/drawing/2014/main" id="{39ABA627-622D-72C5-B6B2-019B3DA19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253" y="2603499"/>
            <a:ext cx="1688757" cy="1688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79AA2F-0DEA-30BF-42E6-2A84EEF92B24}"/>
              </a:ext>
            </a:extLst>
          </p:cNvPr>
          <p:cNvSpPr txBox="1"/>
          <p:nvPr/>
        </p:nvSpPr>
        <p:spPr>
          <a:xfrm>
            <a:off x="6751286" y="2418833"/>
            <a:ext cx="88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narval3</a:t>
            </a:r>
          </a:p>
        </p:txBody>
      </p:sp>
      <p:pic>
        <p:nvPicPr>
          <p:cNvPr id="9" name="Content Placeholder 5" descr="Server outline">
            <a:extLst>
              <a:ext uri="{FF2B5EF4-FFF2-40B4-BE49-F238E27FC236}">
                <a16:creationId xmlns:a16="http://schemas.microsoft.com/office/drawing/2014/main" id="{BCD02CE8-5517-1474-BCF1-283E9B0AC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6994" y="2564186"/>
            <a:ext cx="1688757" cy="16887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7A2415-27CA-768C-479F-9DFECDBEF436}"/>
              </a:ext>
            </a:extLst>
          </p:cNvPr>
          <p:cNvSpPr txBox="1"/>
          <p:nvPr/>
        </p:nvSpPr>
        <p:spPr>
          <a:xfrm>
            <a:off x="9041027" y="2379520"/>
            <a:ext cx="88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narval4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FC26603-EB68-A2A1-32A1-E09E530F113D}"/>
                  </a:ext>
                </a:extLst>
              </p14:cNvPr>
              <p14:cNvContentPartPr/>
              <p14:nvPr/>
            </p14:nvContentPartPr>
            <p14:xfrm>
              <a:off x="4402654" y="2765150"/>
              <a:ext cx="691920" cy="18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FC26603-EB68-A2A1-32A1-E09E530F11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4654" y="2747150"/>
                <a:ext cx="7275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5DE0E5-02E0-6EF3-ADB8-9F9F7396137A}"/>
                  </a:ext>
                </a:extLst>
              </p14:cNvPr>
              <p14:cNvContentPartPr/>
              <p14:nvPr/>
            </p14:nvContentPartPr>
            <p14:xfrm>
              <a:off x="8373814" y="5001830"/>
              <a:ext cx="608760" cy="44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5DE0E5-02E0-6EF3-ADB8-9F9F739613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56174" y="4983830"/>
                <a:ext cx="644400" cy="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876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BF39-B640-4458-FEC8-E4E1E666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B969-DBFB-21CF-99E2-DE531904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only </a:t>
            </a:r>
            <a:r>
              <a:rPr lang="en-US" b="1" u="sng" dirty="0"/>
              <a:t>for short/small interactive work/jobs</a:t>
            </a:r>
            <a:r>
              <a:rPr lang="en-US" dirty="0"/>
              <a:t> e.g. code development, visualizations, simple file manipulations</a:t>
            </a:r>
          </a:p>
          <a:p>
            <a:r>
              <a:rPr lang="en-US" dirty="0"/>
              <a:t>You can use maximum </a:t>
            </a:r>
            <a:r>
              <a:rPr lang="en-US" b="1" u="sng" dirty="0"/>
              <a:t>8GB of memory (RAM)</a:t>
            </a:r>
          </a:p>
          <a:p>
            <a:r>
              <a:rPr lang="en-US" dirty="0"/>
              <a:t>Use of </a:t>
            </a:r>
            <a:r>
              <a:rPr lang="en-US" b="1" u="sng" dirty="0"/>
              <a:t>multi-threading is very limited</a:t>
            </a:r>
          </a:p>
          <a:p>
            <a:r>
              <a:rPr lang="en-US" b="1" u="sng" dirty="0"/>
              <a:t>Has connection to internet</a:t>
            </a:r>
            <a:r>
              <a:rPr lang="en-US" dirty="0"/>
              <a:t> i.e. use login nodes to download external files to HPC cluster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6726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8F36FAF-7D42-6D9C-19A2-EEF149C206C8}"/>
              </a:ext>
            </a:extLst>
          </p:cNvPr>
          <p:cNvSpPr/>
          <p:nvPr/>
        </p:nvSpPr>
        <p:spPr>
          <a:xfrm>
            <a:off x="4374096" y="4728807"/>
            <a:ext cx="2898394" cy="86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3C103-7444-8F58-40B4-A7FB24EC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Content Placeholder 5" descr="Server outline">
            <a:extLst>
              <a:ext uri="{FF2B5EF4-FFF2-40B4-BE49-F238E27FC236}">
                <a16:creationId xmlns:a16="http://schemas.microsoft.com/office/drawing/2014/main" id="{33D25D1E-51DD-6877-37B2-03CC2B8FB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374095" y="4813965"/>
            <a:ext cx="778097" cy="778097"/>
          </a:xfrm>
        </p:spPr>
      </p:pic>
      <p:pic>
        <p:nvPicPr>
          <p:cNvPr id="5" name="Graphic 4" descr="Programmer female outline">
            <a:extLst>
              <a:ext uri="{FF2B5EF4-FFF2-40B4-BE49-F238E27FC236}">
                <a16:creationId xmlns:a16="http://schemas.microsoft.com/office/drawing/2014/main" id="{06150108-B884-4BD7-0703-185F5570F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7621" y="6238810"/>
            <a:ext cx="508130" cy="5081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5C237-6B5F-2619-E1E9-6007FB4CE1A8}"/>
              </a:ext>
            </a:extLst>
          </p:cNvPr>
          <p:cNvCxnSpPr>
            <a:cxnSpLocks/>
          </p:cNvCxnSpPr>
          <p:nvPr/>
        </p:nvCxnSpPr>
        <p:spPr>
          <a:xfrm>
            <a:off x="5803888" y="5714145"/>
            <a:ext cx="0" cy="469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97F76E-400E-02DD-BA0E-F367DC354DC9}"/>
              </a:ext>
            </a:extLst>
          </p:cNvPr>
          <p:cNvSpPr txBox="1"/>
          <p:nvPr/>
        </p:nvSpPr>
        <p:spPr>
          <a:xfrm>
            <a:off x="5886098" y="576432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endParaRPr lang="en-US" dirty="0"/>
          </a:p>
        </p:txBody>
      </p:sp>
      <p:pic>
        <p:nvPicPr>
          <p:cNvPr id="8" name="Content Placeholder 5" descr="Server outline">
            <a:extLst>
              <a:ext uri="{FF2B5EF4-FFF2-40B4-BE49-F238E27FC236}">
                <a16:creationId xmlns:a16="http://schemas.microsoft.com/office/drawing/2014/main" id="{ED30D8BF-1636-670A-1FF5-A220543DF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99026" y="4816906"/>
            <a:ext cx="778097" cy="778097"/>
          </a:xfrm>
          <a:prstGeom prst="rect">
            <a:avLst/>
          </a:prstGeom>
        </p:spPr>
      </p:pic>
      <p:pic>
        <p:nvPicPr>
          <p:cNvPr id="9" name="Content Placeholder 5" descr="Server outline">
            <a:extLst>
              <a:ext uri="{FF2B5EF4-FFF2-40B4-BE49-F238E27FC236}">
                <a16:creationId xmlns:a16="http://schemas.microsoft.com/office/drawing/2014/main" id="{A94C75E5-1ADC-BA61-1EEB-1A6C5C1A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803888" y="4813966"/>
            <a:ext cx="778097" cy="778097"/>
          </a:xfrm>
          <a:prstGeom prst="rect">
            <a:avLst/>
          </a:prstGeom>
        </p:spPr>
      </p:pic>
      <p:pic>
        <p:nvPicPr>
          <p:cNvPr id="10" name="Content Placeholder 5" descr="Server outline">
            <a:extLst>
              <a:ext uri="{FF2B5EF4-FFF2-40B4-BE49-F238E27FC236}">
                <a16:creationId xmlns:a16="http://schemas.microsoft.com/office/drawing/2014/main" id="{3DBC26DA-B91D-5EC0-30EA-D4A27B33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494392" y="4813965"/>
            <a:ext cx="778097" cy="778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EA9526-6EE5-CC65-19AA-5EE0DF0CD420}"/>
              </a:ext>
            </a:extLst>
          </p:cNvPr>
          <p:cNvSpPr txBox="1"/>
          <p:nvPr/>
        </p:nvSpPr>
        <p:spPr>
          <a:xfrm>
            <a:off x="5070679" y="4527363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Login Nodes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B40F0-5DEA-6A3E-A64F-173C8D729B21}"/>
              </a:ext>
            </a:extLst>
          </p:cNvPr>
          <p:cNvSpPr txBox="1"/>
          <p:nvPr/>
        </p:nvSpPr>
        <p:spPr>
          <a:xfrm>
            <a:off x="7706175" y="5441157"/>
            <a:ext cx="109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WWW</a:t>
            </a:r>
            <a:br>
              <a:rPr lang="en-US" dirty="0"/>
            </a:br>
            <a:r>
              <a:rPr lang="en-US" dirty="0"/>
              <a:t>(Internet)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4B8D2F-D21C-7478-5CD9-BBE51397F785}"/>
              </a:ext>
            </a:extLst>
          </p:cNvPr>
          <p:cNvCxnSpPr>
            <a:cxnSpLocks/>
          </p:cNvCxnSpPr>
          <p:nvPr/>
        </p:nvCxnSpPr>
        <p:spPr>
          <a:xfrm flipH="1">
            <a:off x="7290502" y="5182354"/>
            <a:ext cx="6160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Earth globe: Africa and Europe with solid fill">
            <a:extLst>
              <a:ext uri="{FF2B5EF4-FFF2-40B4-BE49-F238E27FC236}">
                <a16:creationId xmlns:a16="http://schemas.microsoft.com/office/drawing/2014/main" id="{9CF8345D-EFA0-EB53-E002-0064A1CE5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9758" y="4785825"/>
            <a:ext cx="730790" cy="730790"/>
          </a:xfrm>
          <a:prstGeom prst="rect">
            <a:avLst/>
          </a:prstGeom>
        </p:spPr>
      </p:pic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E7D568B5-036E-44B6-1E2C-1968CD96CD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297180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F185F0-78D9-5E83-D456-37B3F3CC7280}"/>
              </a:ext>
            </a:extLst>
          </p:cNvPr>
          <p:cNvSpPr txBox="1"/>
          <p:nvPr/>
        </p:nvSpPr>
        <p:spPr>
          <a:xfrm>
            <a:off x="616174" y="3886200"/>
            <a:ext cx="1234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</a:t>
            </a:r>
            <a:br>
              <a:rPr lang="en-US" dirty="0"/>
            </a:br>
            <a:r>
              <a:rPr lang="en-US" dirty="0"/>
              <a:t>~/projects/</a:t>
            </a:r>
            <a:br>
              <a:rPr lang="en-US" dirty="0"/>
            </a:br>
            <a:r>
              <a:rPr lang="en-US" dirty="0"/>
              <a:t>~/scratch/</a:t>
            </a:r>
          </a:p>
          <a:p>
            <a:pPr algn="ctr"/>
            <a:r>
              <a:rPr lang="en-US" dirty="0"/>
              <a:t>~/home/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F0DD17-6E25-D8FE-5E78-67BDFEE337F3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1770612" y="3741078"/>
            <a:ext cx="2603483" cy="1461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4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476</Words>
  <Application>Microsoft Macintosh PowerPoint</Application>
  <PresentationFormat>Widescreen</PresentationFormat>
  <Paragraphs>85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High Performance Computing (HPC) Cluster</vt:lpstr>
      <vt:lpstr>How do you log in?</vt:lpstr>
      <vt:lpstr>How do you log in?</vt:lpstr>
      <vt:lpstr>How do you log in?</vt:lpstr>
      <vt:lpstr>You are automatically connected to one of the available Login Nodes</vt:lpstr>
      <vt:lpstr>There are multiple login nodes: each time you log in, you can get different one</vt:lpstr>
      <vt:lpstr>You can explicitly specify a login node</vt:lpstr>
      <vt:lpstr>Login Nodes</vt:lpstr>
      <vt:lpstr>Overview</vt:lpstr>
      <vt:lpstr>How do you run many heavy computational jobs?</vt:lpstr>
      <vt:lpstr>Compute nodes</vt:lpstr>
      <vt:lpstr>You can’t directly connect to compute nodes</vt:lpstr>
      <vt:lpstr>Compute nodes are not connected to internet</vt:lpstr>
      <vt:lpstr>How do you run computations on compute nodes?</vt:lpstr>
      <vt:lpstr>Use SLURM job scheduler installed on login nodes</vt:lpstr>
      <vt:lpstr>What happens when you use JupyterHub?</vt:lpstr>
      <vt:lpstr>1) JupyterHub asks SLURM to reserve a compute node</vt:lpstr>
      <vt:lpstr>2) Wait until a compute node is available</vt:lpstr>
      <vt:lpstr>3) You get access to a compute node through a secure channel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Computing (HPC) Cluster</dc:title>
  <dc:creator>Daniel Taliun, Dr</dc:creator>
  <cp:lastModifiedBy>Daniel Taliun, Dr</cp:lastModifiedBy>
  <cp:revision>16</cp:revision>
  <dcterms:created xsi:type="dcterms:W3CDTF">2023-05-15T14:19:43Z</dcterms:created>
  <dcterms:modified xsi:type="dcterms:W3CDTF">2023-05-15T15:46:11Z</dcterms:modified>
</cp:coreProperties>
</file>