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57" r:id="rId22"/>
    <p:sldId id="278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/>
    <p:restoredTop sz="94730"/>
  </p:normalViewPr>
  <p:slideViewPr>
    <p:cSldViewPr snapToGrid="0">
      <p:cViewPr varScale="1">
        <p:scale>
          <a:sx n="132" d="100"/>
          <a:sy n="132" d="100"/>
        </p:scale>
        <p:origin x="2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6T13:41:07.6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0 508 24575,'8'5'0,"0"2"0,0-7 0,-4 7 0,3-6 0,-3 3 0,4-1 0,0 1 0,0 1 0,-1 2 0,1-6 0,0 5 0,3-1 0,8 4 0,-6-1 0,9 0 0,8 3 0,-10-6 0,31 7 0,-31-7 0,10 2 0,-15 0 0,1-2 0,-3-1 0,1-1 0,-2 1 0,-4-3 0,4 2 0,-5-3 0,1 0 0,3 0 0,-2 0 0,6 4 0,-6-4 0,2 4 0,6-4 0,-3 0 0,15 0 0,-16 0 0,5 0 0,-1 0 0,-3 0 0,5 0 0,2 0 0,-11 0 0,11 0 0,-12 0 0,2 0 0,0 0 0,-2-4 0,24-3 0,-17 2 0,18-1 0,-12 1 0,-8 4 0,7-7 0,-9 7 0,-3-6 0,5 6 0,-9-2 0,6 3 0,-3-4 0,0 0 0,-1 0 0,1 0 0,10-5 0,-8 7 0,11-7 0,-2 0 0,-6 7 0,5-11 0,-10 13 0,-4-7 0,3 2 0,-3 1 0,4-3 0,0 2 0,0 1 0,-1-7 0,1 10 0,-3-13 0,1 8 0,-5-5 0,3 3 0,-4 0 0,0 0 0,0 0 0,0 0 0,0 0 0,0 0 0,0 1 0,0-1 0,0 0 0,0-4 0,0 3 0,0-2 0,0 0 0,0 2 0,0-3 0,-4 5 0,3-1 0,-2-4 0,-1 0 0,3-4 0,-6 7 0,7-1 0,-7 2 0,2-1 0,1-2 0,-3 3 0,2 0 0,1 0 0,-3 0 0,6 0 0,-6 4 0,6-3 0,-6 6 0,6-6 0,-6 2 0,3-3 0,-4 4 0,3-3 0,-2 6 0,7-6 0,-11 3 0,6-4 0,-7 0 0,4 3 0,4-2 0,-3 7 0,6-7 0,-6 6 0,3-6 0,-4 6 0,3-6 0,-2 6 0,3-6 0,-4 6 0,4-6 0,-3 6 0,2-3 0,-3 1 0,-9-2 0,3 0 0,-15-4 0,-18 1 0,18-2 0,-22 2 0,33 1 0,0 6 0,-15-3 0,16 1 0,-17 2 0,22-3 0,1 4 0,3 0 0,0 0 0,-4 0 0,0 0 0,0 0 0,0 0 0,4 0 0,1 0 0,-5 0 0,3 0 0,-2 0 0,3 0 0,-3 4 0,2-3 0,1 6 0,1-7 0,2 4 0,-6-1 0,6 2 0,-6-1 0,7 3 0,-4-3 0,0 4 0,0 0 0,-3 3 0,-2 1 0,5 0 0,-7 0 0,10-5 0,-3 1 0,1 0 0,6 0 0,-6 0 0,6-1 0,-6-2 0,7 2 0,-8-3 0,8 4 0,-7-1 0,6 1 0,-3 0 0,4 0 0,0 0 0,0-1 0,0 1 0,-3-4 0,2 3 0,-3-2 0,4 2 0,0 1 0,-3 0 0,2 0 0,-3 0 0,1-1 0,2 1 0,-3 0 0,4 0 0,-3-1 0,-2 11 0,0-8 0,0 8 0,2-7 0,2-2 0,-2 2 0,3 0 0,-4-5 0,3 4 0,-2-6 0,3 4 0,0-4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A5B95-0974-2A48-8235-CF0D4F594F9D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D7873-29D0-1B47-8367-97877D07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1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D7873-29D0-1B47-8367-97877D075B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55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D7873-29D0-1B47-8367-97877D075B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43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D7873-29D0-1B47-8367-97877D075B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25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D7873-29D0-1B47-8367-97877D075B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18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D7873-29D0-1B47-8367-97877D075BC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9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F9B6-3768-1DF7-389C-2EBD32479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F9829-F138-786E-DEE6-679971FF2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F1946-44AE-2C3D-3965-86B7A187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B91A-08C9-E147-979B-EEA94B86FDFE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F864B-0BB9-97DA-3581-4644BDA7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9560D-6376-5467-35EA-89FCEE47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02A7-D4A9-FB4E-88BC-10C2C167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6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4DDE-B0DC-3639-8260-74C50797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4F2C3-62E4-6474-661C-17E327C41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1DECF-CE2E-5EFB-3699-1864F027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B91A-08C9-E147-979B-EEA94B86FDFE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E4038-DD31-2751-8E76-0FA9A45E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70CE8-6176-3AB6-4A93-D5D912B8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02A7-D4A9-FB4E-88BC-10C2C167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6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620BC-5DC8-2468-6CF9-127964177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3584A-DCBB-161F-F187-B0386D36C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37493-634C-4FC5-69F1-1440A370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B91A-08C9-E147-979B-EEA94B86FDFE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2ED90-3447-FCD6-764A-2FDCCA12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3DB30-884D-BA6A-301A-574A1CD5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02A7-D4A9-FB4E-88BC-10C2C167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59D6-015A-583B-7105-A3D962EA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15D41-0DBC-FFCE-5CE3-44384AE10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A7189-2A80-FFFD-6193-DEF3CD53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B91A-08C9-E147-979B-EEA94B86FDFE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DEBBD-8115-BBE1-00B8-A1F278CE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A1F0C-216A-8E08-A06E-C5D6D6DF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02A7-D4A9-FB4E-88BC-10C2C167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6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1462-7C40-99B1-FC1D-A35F9499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45AAC-6B72-597E-7827-A5CDC8D46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1C4B7-EA7C-189B-5775-2846D018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B91A-08C9-E147-979B-EEA94B86FDFE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F0A86-F406-D3F3-72CE-94407DB0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7F5F0-8CDE-0A14-8D29-C1AA4216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02A7-D4A9-FB4E-88BC-10C2C167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8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1B89-D37D-9F2A-1E66-EBDD0AF9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CFAC7-6B1C-DFF7-11DC-7155D3BB9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3B866-3E2F-A471-1213-0F318A7A7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E5DC0-EE32-0D25-4B92-6B628C8F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B91A-08C9-E147-979B-EEA94B86FDFE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1977B-7082-AC97-109C-11603853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CCD97-099D-64E2-E529-8EDAAE9A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02A7-D4A9-FB4E-88BC-10C2C167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4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CDEA-7E5B-FA0E-66D0-EE49574E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802FF-E114-24D0-2D7B-FA12B3469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1671C-19FD-DF0B-902D-8F173B687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0B6BC-794A-E740-857B-4FECBA7CF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0E87A-AAC0-0281-3BC4-9DC36530B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23968-357B-FC74-43A4-60D78D4E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B91A-08C9-E147-979B-EEA94B86FDFE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9A650-0616-023D-0E81-3E7F732A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4882A-746E-F0F1-E178-6B96AFDA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02A7-D4A9-FB4E-88BC-10C2C167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6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F592-6462-D481-5088-05A0C0AE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FF84C-923B-59EF-1299-434CBEDA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B91A-08C9-E147-979B-EEA94B86FDFE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2F7AE-C11B-ACCB-12F7-3ADF2A1D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E281D-19A9-3CB4-12D8-2CAD7203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02A7-D4A9-FB4E-88BC-10C2C167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4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72677-1604-61C2-4380-8E1F9931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B91A-08C9-E147-979B-EEA94B86FDFE}" type="datetimeFigureOut">
              <a:rPr lang="en-US" smtClean="0"/>
              <a:t>6/6/23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323406-88B2-FFE7-B5E2-5408FDEF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A714-9099-83DD-A503-2EE68E8E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02A7-D4A9-FB4E-88BC-10C2C167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0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4117-4539-7824-4FAC-154B0F03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9AB99-5144-9AF3-B85F-6BD191CD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0CE7B-7AA8-5D6C-C724-42EDBFA17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C6857-AB67-2567-70C9-DDB88B0B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B91A-08C9-E147-979B-EEA94B86FDFE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8F22C-D4B1-66D2-8E75-07E4037B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531D1-E6D3-BA25-35F5-154E8C0A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02A7-D4A9-FB4E-88BC-10C2C167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3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4FFD-578B-8C8C-AD29-A417ACF8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5ACEC8-2F86-D365-14DE-049759DBA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A2031-8DCE-8ADC-79A2-46D2EC616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A88A6-2A11-52FE-11C7-9E684985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B91A-08C9-E147-979B-EEA94B86FDFE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7C783-805E-30D6-52CC-60834BAE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91A48-41E4-BC4D-D277-86440F19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02A7-D4A9-FB4E-88BC-10C2C167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9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1DAFA-B4B4-4559-5E2B-410F80BE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93412-1E91-5FD8-67E7-B5FAC3BDD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81BFA-7130-4765-B5A3-E2C01D9B6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B91A-08C9-E147-979B-EEA94B86FDFE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DD0C1-3B2B-F337-3CCC-C7F47904B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82FFD-7124-019B-8E07-FADA67E10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302A7-D4A9-FB4E-88BC-10C2C167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2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30E-276B-8C80-6DF8-8BA560E94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A32B3-696A-4DFB-116C-78796A8FCF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GitHub</a:t>
            </a:r>
          </a:p>
        </p:txBody>
      </p:sp>
    </p:spTree>
    <p:extLst>
      <p:ext uri="{BB962C8B-B14F-4D97-AF65-F5344CB8AC3E}">
        <p14:creationId xmlns:p14="http://schemas.microsoft.com/office/powerpoint/2010/main" val="220372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BD0C2-07AF-8AF9-D83F-98490364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clone </a:t>
            </a:r>
            <a:r>
              <a:rPr lang="en-US" dirty="0" err="1"/>
              <a:t>Regenie</a:t>
            </a:r>
            <a:r>
              <a:rPr lang="en-US" dirty="0"/>
              <a:t> repository to Compute Canada server (3/3)</a:t>
            </a:r>
          </a:p>
        </p:txBody>
      </p:sp>
      <p:pic>
        <p:nvPicPr>
          <p:cNvPr id="8" name="Picture 7" descr="A computer screen with green and blue text&#10;&#10;Description automatically generated with low confidence">
            <a:extLst>
              <a:ext uri="{FF2B5EF4-FFF2-40B4-BE49-F238E27FC236}">
                <a16:creationId xmlns:a16="http://schemas.microsoft.com/office/drawing/2014/main" id="{FEE1ACED-EB3A-2A37-EA67-84E9E291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055662"/>
            <a:ext cx="8603654" cy="47192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7E9672-5F5D-13F3-CF50-D8F3A222BC7D}"/>
              </a:ext>
            </a:extLst>
          </p:cNvPr>
          <p:cNvSpPr txBox="1"/>
          <p:nvPr/>
        </p:nvSpPr>
        <p:spPr>
          <a:xfrm>
            <a:off x="2736127" y="1778663"/>
            <a:ext cx="91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When done, </a:t>
            </a:r>
            <a:r>
              <a:rPr lang="en-US" b="1" dirty="0" err="1">
                <a:solidFill>
                  <a:srgbClr val="FF0000"/>
                </a:solidFill>
              </a:rPr>
              <a:t>MyRegenie</a:t>
            </a:r>
            <a:r>
              <a:rPr lang="en-US" b="1" dirty="0">
                <a:solidFill>
                  <a:srgbClr val="FF0000"/>
                </a:solidFill>
              </a:rPr>
              <a:t> directory will have exactly the same content as the remote repository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EA62C8-3EA8-D1BE-9025-52713A94B495}"/>
              </a:ext>
            </a:extLst>
          </p:cNvPr>
          <p:cNvSpPr/>
          <p:nvPr/>
        </p:nvSpPr>
        <p:spPr>
          <a:xfrm>
            <a:off x="951470" y="4617673"/>
            <a:ext cx="6091881" cy="1017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50DCF9-C407-C7FF-82F5-7276806AE131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657600" y="2147995"/>
            <a:ext cx="3629132" cy="2469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54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F76E-B289-F62D-A338-5C8E4667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limit on the number of local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595B2-FC66-6F07-52D4-B3411E6A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have many local repositories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8D32EFC3-CFA1-8584-F347-D3A3106676AD}"/>
              </a:ext>
            </a:extLst>
          </p:cNvPr>
          <p:cNvSpPr/>
          <p:nvPr/>
        </p:nvSpPr>
        <p:spPr>
          <a:xfrm>
            <a:off x="9200497" y="4823795"/>
            <a:ext cx="1303282" cy="16665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Remote repository</a:t>
            </a:r>
            <a:br>
              <a:rPr lang="en-US" dirty="0"/>
            </a:br>
            <a:r>
              <a:rPr lang="en-US" dirty="0"/>
              <a:t>at</a:t>
            </a:r>
            <a:br>
              <a:rPr lang="en-US" dirty="0"/>
            </a:br>
            <a:r>
              <a:rPr lang="en-US" dirty="0" err="1"/>
              <a:t>github.com</a:t>
            </a:r>
            <a:endParaRPr lang="en-US" dirty="0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57BAA113-B361-4572-3708-E5B8E9362400}"/>
              </a:ext>
            </a:extLst>
          </p:cNvPr>
          <p:cNvSpPr/>
          <p:nvPr/>
        </p:nvSpPr>
        <p:spPr>
          <a:xfrm>
            <a:off x="7247798" y="3119726"/>
            <a:ext cx="955131" cy="12192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Local repository</a:t>
            </a:r>
            <a:br>
              <a:rPr lang="en-US" sz="1050" dirty="0"/>
            </a:br>
            <a:r>
              <a:rPr lang="en-US" sz="1050" dirty="0"/>
              <a:t>at</a:t>
            </a:r>
            <a:br>
              <a:rPr lang="en-US" sz="1050" dirty="0"/>
            </a:br>
            <a:r>
              <a:rPr lang="en-US" sz="1050" dirty="0"/>
              <a:t>~/scratch/MyRepo1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1D7D63B3-3A00-BE5C-8DA5-77DE7A5032E5}"/>
              </a:ext>
            </a:extLst>
          </p:cNvPr>
          <p:cNvSpPr/>
          <p:nvPr/>
        </p:nvSpPr>
        <p:spPr>
          <a:xfrm>
            <a:off x="5518847" y="3119726"/>
            <a:ext cx="955131" cy="12192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Local repository</a:t>
            </a:r>
            <a:br>
              <a:rPr lang="en-US" sz="1050" dirty="0"/>
            </a:br>
            <a:r>
              <a:rPr lang="en-US" sz="1050" dirty="0"/>
              <a:t>at</a:t>
            </a:r>
            <a:br>
              <a:rPr lang="en-US" sz="1050" dirty="0"/>
            </a:br>
            <a:r>
              <a:rPr lang="en-US" sz="1050" dirty="0"/>
              <a:t>~/scratch/MyRepo2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8414E0A4-6CBA-35B8-CE26-C67AEE91BADD}"/>
              </a:ext>
            </a:extLst>
          </p:cNvPr>
          <p:cNvSpPr/>
          <p:nvPr/>
        </p:nvSpPr>
        <p:spPr>
          <a:xfrm>
            <a:off x="2368638" y="5189128"/>
            <a:ext cx="955131" cy="12192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Local repository</a:t>
            </a:r>
            <a:br>
              <a:rPr lang="en-US" sz="1050" dirty="0"/>
            </a:br>
            <a:r>
              <a:rPr lang="en-US" sz="1050" dirty="0"/>
              <a:t>at</a:t>
            </a:r>
            <a:br>
              <a:rPr lang="en-US" sz="1050" dirty="0"/>
            </a:br>
            <a:r>
              <a:rPr lang="en-US" sz="1050" dirty="0"/>
              <a:t>/Documents/</a:t>
            </a:r>
            <a:r>
              <a:rPr lang="en-US" sz="1050" dirty="0" err="1"/>
              <a:t>MyRepo</a:t>
            </a:r>
            <a:endParaRPr lang="en-US" sz="10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8C3015-EF37-0E88-373B-D8104AA28618}"/>
              </a:ext>
            </a:extLst>
          </p:cNvPr>
          <p:cNvSpPr/>
          <p:nvPr/>
        </p:nvSpPr>
        <p:spPr>
          <a:xfrm>
            <a:off x="5214551" y="2999425"/>
            <a:ext cx="3255082" cy="14598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AB6B2F-1890-4767-E381-EC9C04907F09}"/>
              </a:ext>
            </a:extLst>
          </p:cNvPr>
          <p:cNvSpPr txBox="1"/>
          <p:nvPr/>
        </p:nvSpPr>
        <p:spPr>
          <a:xfrm>
            <a:off x="5925768" y="2621666"/>
            <a:ext cx="179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Canada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6ECB0A-6DA2-7CFF-CE78-840F3024DC17}"/>
              </a:ext>
            </a:extLst>
          </p:cNvPr>
          <p:cNvCxnSpPr>
            <a:cxnSpLocks/>
          </p:cNvCxnSpPr>
          <p:nvPr/>
        </p:nvCxnSpPr>
        <p:spPr>
          <a:xfrm flipH="1" flipV="1">
            <a:off x="7725363" y="4338926"/>
            <a:ext cx="1448786" cy="963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71BCAD-ADC2-FFDE-691A-297DD2700371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5996413" y="4338926"/>
            <a:ext cx="3177736" cy="1196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46937C-6223-905B-B2CC-75302403F9C7}"/>
              </a:ext>
            </a:extLst>
          </p:cNvPr>
          <p:cNvCxnSpPr>
            <a:cxnSpLocks/>
          </p:cNvCxnSpPr>
          <p:nvPr/>
        </p:nvCxnSpPr>
        <p:spPr>
          <a:xfrm flipH="1">
            <a:off x="3350117" y="5798728"/>
            <a:ext cx="5824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8B5C56F-0CF9-02E8-C9C0-7E51A3C960B7}"/>
              </a:ext>
            </a:extLst>
          </p:cNvPr>
          <p:cNvSpPr/>
          <p:nvPr/>
        </p:nvSpPr>
        <p:spPr>
          <a:xfrm>
            <a:off x="1989438" y="4976638"/>
            <a:ext cx="1721240" cy="17204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0A9453-B66C-CC27-AB82-36D78AAE9464}"/>
              </a:ext>
            </a:extLst>
          </p:cNvPr>
          <p:cNvSpPr txBox="1"/>
          <p:nvPr/>
        </p:nvSpPr>
        <p:spPr>
          <a:xfrm>
            <a:off x="1989438" y="4560607"/>
            <a:ext cx="169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Laptop/Desktop</a:t>
            </a:r>
          </a:p>
        </p:txBody>
      </p:sp>
    </p:spTree>
    <p:extLst>
      <p:ext uri="{BB962C8B-B14F-4D97-AF65-F5344CB8AC3E}">
        <p14:creationId xmlns:p14="http://schemas.microsoft.com/office/powerpoint/2010/main" val="1938601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1C5172B-D633-79D2-FCD9-2BDB95262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89" y="2388986"/>
            <a:ext cx="8995720" cy="49342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7D5938-FC68-BE85-EFA2-18E41316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8294-C63F-07A3-A8F1-9EA7DA07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directory - the directory on your machine where you cloned the remote repository.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4F7A31-14A8-FD97-F0C2-1D84FFD0EA46}"/>
              </a:ext>
            </a:extLst>
          </p:cNvPr>
          <p:cNvSpPr txBox="1"/>
          <p:nvPr/>
        </p:nvSpPr>
        <p:spPr>
          <a:xfrm>
            <a:off x="9276313" y="4158272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Working directory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F57BDB-72B6-DE75-6357-2F21A251C9F9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7908324" y="3919982"/>
            <a:ext cx="1367989" cy="422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66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5938-FC68-BE85-EFA2-18E41316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repository is hidden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8294-C63F-07A3-A8F1-9EA7DA07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local repository files are maintained by Git and are hidden from your eyes in a hidden folder `.git` inside the </a:t>
            </a:r>
            <a:r>
              <a:rPr lang="en-US" dirty="0">
                <a:solidFill>
                  <a:srgbClr val="FF0000"/>
                </a:solidFill>
              </a:rPr>
              <a:t>working directory</a:t>
            </a:r>
            <a:r>
              <a:rPr lang="en-US" dirty="0"/>
              <a:t>.</a:t>
            </a:r>
          </a:p>
        </p:txBody>
      </p:sp>
      <p:pic>
        <p:nvPicPr>
          <p:cNvPr id="6" name="Picture 5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75052C30-370E-BD1B-A764-DF0D9675CA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924"/>
          <a:stretch/>
        </p:blipFill>
        <p:spPr>
          <a:xfrm>
            <a:off x="484840" y="2891900"/>
            <a:ext cx="8337905" cy="342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E5138E-93F3-8285-F217-F1685F0DBFF5}"/>
              </a:ext>
            </a:extLst>
          </p:cNvPr>
          <p:cNvSpPr txBox="1"/>
          <p:nvPr/>
        </p:nvSpPr>
        <p:spPr>
          <a:xfrm>
            <a:off x="4868562" y="2718486"/>
            <a:ext cx="250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Inside working directory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D52A8B-3A4F-AF27-F3DF-8403BDA4D5E4}"/>
              </a:ext>
            </a:extLst>
          </p:cNvPr>
          <p:cNvCxnSpPr>
            <a:cxnSpLocks/>
            <a:stCxn id="6" idx="0"/>
          </p:cNvCxnSpPr>
          <p:nvPr/>
        </p:nvCxnSpPr>
        <p:spPr>
          <a:xfrm flipH="1">
            <a:off x="2693773" y="2891900"/>
            <a:ext cx="1960020" cy="4320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E7C3A0-D604-D814-4CCB-BBA17F37F1DD}"/>
              </a:ext>
            </a:extLst>
          </p:cNvPr>
          <p:cNvSpPr txBox="1"/>
          <p:nvPr/>
        </p:nvSpPr>
        <p:spPr>
          <a:xfrm>
            <a:off x="5750010" y="4761470"/>
            <a:ext cx="310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Hidden files of local repository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617B71-ECE0-B19C-A084-D1118A0CB65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390768" y="4724116"/>
            <a:ext cx="1359242" cy="222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4DE12A7-B2A9-498B-1BDA-4816DE540780}"/>
                  </a:ext>
                </a:extLst>
              </p14:cNvPr>
              <p14:cNvContentPartPr/>
              <p14:nvPr/>
            </p14:nvContentPartPr>
            <p14:xfrm>
              <a:off x="3976774" y="4610150"/>
              <a:ext cx="393840" cy="238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4DE12A7-B2A9-498B-1BDA-4816DE5407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8774" y="4592150"/>
                <a:ext cx="429480" cy="2743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8AD9AC0-F29C-D514-0571-842851F51428}"/>
              </a:ext>
            </a:extLst>
          </p:cNvPr>
          <p:cNvSpPr txBox="1"/>
          <p:nvPr/>
        </p:nvSpPr>
        <p:spPr>
          <a:xfrm>
            <a:off x="838200" y="6425334"/>
            <a:ext cx="572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Never alter files inside the hidden `.git` directory yourself!</a:t>
            </a:r>
          </a:p>
        </p:txBody>
      </p:sp>
    </p:spTree>
    <p:extLst>
      <p:ext uri="{BB962C8B-B14F-4D97-AF65-F5344CB8AC3E}">
        <p14:creationId xmlns:p14="http://schemas.microsoft.com/office/powerpoint/2010/main" val="1158420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E354-8D3B-A82B-5097-75A1E59C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files inside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E6CB-8774-CCFE-7E4F-78ECA650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your working directory, you can:</a:t>
            </a:r>
          </a:p>
          <a:p>
            <a:pPr lvl="1"/>
            <a:r>
              <a:rPr lang="en-US" dirty="0"/>
              <a:t>Edit all files (except .git) inside the working directory</a:t>
            </a:r>
          </a:p>
          <a:p>
            <a:pPr lvl="1"/>
            <a:r>
              <a:rPr lang="en-US" dirty="0"/>
              <a:t>Create new files/directories or delete existing ones (except .git)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But any changes that you make in the working directory are not saved to the local repository!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Thus, at any time, you can undo changes in the working directory and start over</a:t>
            </a:r>
          </a:p>
        </p:txBody>
      </p:sp>
    </p:spTree>
    <p:extLst>
      <p:ext uri="{BB962C8B-B14F-4D97-AF65-F5344CB8AC3E}">
        <p14:creationId xmlns:p14="http://schemas.microsoft.com/office/powerpoint/2010/main" val="1641567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F8E9-E6E9-8428-1764-36414546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save your changes to remote repository?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86E7E-A120-2226-A859-41B843B0C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03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7726-3EE4-9D64-FE6B-64E6D6A6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 -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B51C8-0998-B06A-D673-2761786E7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`git commit` command to save changes in the working directory to the local repository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539A326F-BBAB-8F50-E721-9E988015BF0E}"/>
              </a:ext>
            </a:extLst>
          </p:cNvPr>
          <p:cNvSpPr/>
          <p:nvPr/>
        </p:nvSpPr>
        <p:spPr>
          <a:xfrm>
            <a:off x="8461696" y="4001294"/>
            <a:ext cx="1303282" cy="16665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Remote repository</a:t>
            </a:r>
            <a:br>
              <a:rPr lang="en-US" dirty="0"/>
            </a:br>
            <a:r>
              <a:rPr lang="en-US" dirty="0"/>
              <a:t>at</a:t>
            </a:r>
            <a:br>
              <a:rPr lang="en-US" dirty="0"/>
            </a:br>
            <a:r>
              <a:rPr lang="en-US" dirty="0" err="1"/>
              <a:t>github.com</a:t>
            </a:r>
            <a:endParaRPr lang="en-US" dirty="0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04485790-216C-F9F4-64D3-82AD8B77B8A0}"/>
              </a:ext>
            </a:extLst>
          </p:cNvPr>
          <p:cNvSpPr/>
          <p:nvPr/>
        </p:nvSpPr>
        <p:spPr>
          <a:xfrm>
            <a:off x="5387474" y="4001294"/>
            <a:ext cx="1303282" cy="16665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 repository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588F182-D5D1-CFD4-1A3E-08CF42665FCD}"/>
              </a:ext>
            </a:extLst>
          </p:cNvPr>
          <p:cNvSpPr/>
          <p:nvPr/>
        </p:nvSpPr>
        <p:spPr>
          <a:xfrm>
            <a:off x="2337081" y="4001294"/>
            <a:ext cx="1303282" cy="16665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C197D9-8D2D-92DD-3973-714E7901F96A}"/>
              </a:ext>
            </a:extLst>
          </p:cNvPr>
          <p:cNvCxnSpPr>
            <a:stCxn id="6" idx="4"/>
            <a:endCxn id="5" idx="2"/>
          </p:cNvCxnSpPr>
          <p:nvPr/>
        </p:nvCxnSpPr>
        <p:spPr>
          <a:xfrm>
            <a:off x="3640363" y="4834575"/>
            <a:ext cx="1747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46FE6C-6157-5B60-B016-4E3AAF5D6153}"/>
              </a:ext>
            </a:extLst>
          </p:cNvPr>
          <p:cNvSpPr txBox="1"/>
          <p:nvPr/>
        </p:nvSpPr>
        <p:spPr>
          <a:xfrm>
            <a:off x="3917601" y="4465243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397495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7726-3EE4-9D64-FE6B-64E6D6A6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step –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B51C8-0998-B06A-D673-2761786E7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`git push` command to update the remote repository with your changes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539A326F-BBAB-8F50-E721-9E988015BF0E}"/>
              </a:ext>
            </a:extLst>
          </p:cNvPr>
          <p:cNvSpPr/>
          <p:nvPr/>
        </p:nvSpPr>
        <p:spPr>
          <a:xfrm>
            <a:off x="8493877" y="4001294"/>
            <a:ext cx="1303282" cy="16665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Remote repository</a:t>
            </a:r>
            <a:br>
              <a:rPr lang="en-US" dirty="0"/>
            </a:br>
            <a:r>
              <a:rPr lang="en-US" dirty="0"/>
              <a:t>at</a:t>
            </a:r>
            <a:br>
              <a:rPr lang="en-US" dirty="0"/>
            </a:br>
            <a:r>
              <a:rPr lang="en-US" dirty="0" err="1"/>
              <a:t>github.com</a:t>
            </a:r>
            <a:endParaRPr lang="en-US" dirty="0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04485790-216C-F9F4-64D3-82AD8B77B8A0}"/>
              </a:ext>
            </a:extLst>
          </p:cNvPr>
          <p:cNvSpPr/>
          <p:nvPr/>
        </p:nvSpPr>
        <p:spPr>
          <a:xfrm>
            <a:off x="5387474" y="4001294"/>
            <a:ext cx="1303282" cy="16665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 repository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588F182-D5D1-CFD4-1A3E-08CF42665FCD}"/>
              </a:ext>
            </a:extLst>
          </p:cNvPr>
          <p:cNvSpPr/>
          <p:nvPr/>
        </p:nvSpPr>
        <p:spPr>
          <a:xfrm>
            <a:off x="2337081" y="4001294"/>
            <a:ext cx="1303282" cy="16665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C197D9-8D2D-92DD-3973-714E7901F96A}"/>
              </a:ext>
            </a:extLst>
          </p:cNvPr>
          <p:cNvCxnSpPr>
            <a:stCxn id="6" idx="4"/>
            <a:endCxn id="5" idx="2"/>
          </p:cNvCxnSpPr>
          <p:nvPr/>
        </p:nvCxnSpPr>
        <p:spPr>
          <a:xfrm>
            <a:off x="3640363" y="4834575"/>
            <a:ext cx="1747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46FE6C-6157-5B60-B016-4E3AAF5D6153}"/>
              </a:ext>
            </a:extLst>
          </p:cNvPr>
          <p:cNvSpPr txBox="1"/>
          <p:nvPr/>
        </p:nvSpPr>
        <p:spPr>
          <a:xfrm>
            <a:off x="3917601" y="4465243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commit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D4C7A7-F7E8-4236-1439-AC8212AB947E}"/>
              </a:ext>
            </a:extLst>
          </p:cNvPr>
          <p:cNvCxnSpPr/>
          <p:nvPr/>
        </p:nvCxnSpPr>
        <p:spPr>
          <a:xfrm>
            <a:off x="6718761" y="4834575"/>
            <a:ext cx="1747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289C59-93E4-7916-D8CB-B7197C6B7AFE}"/>
              </a:ext>
            </a:extLst>
          </p:cNvPr>
          <p:cNvSpPr txBox="1"/>
          <p:nvPr/>
        </p:nvSpPr>
        <p:spPr>
          <a:xfrm>
            <a:off x="6995999" y="446524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4116185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7520-CEEA-AEDC-197C-C33CE4EB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Commit/push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964F-2AC6-2319-EF91-FBB5B8B5E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You can do multiple `git commit` commands before the `git push`.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Until you do `git commit`, you can undo changes in the working directory.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Until you do `git push,` nobody else but you can see the changes.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Until you do `git push,` you are still at risk of losing all your changes if something happens to your machine.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After you do `git push,` everybody will be able to see your changes.</a:t>
            </a:r>
          </a:p>
        </p:txBody>
      </p:sp>
    </p:spTree>
    <p:extLst>
      <p:ext uri="{BB962C8B-B14F-4D97-AF65-F5344CB8AC3E}">
        <p14:creationId xmlns:p14="http://schemas.microsoft.com/office/powerpoint/2010/main" val="401328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4168-C2C4-4104-3C60-A1426E2E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get the latest changes from the remote repository?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057E5-FA90-067E-2DBD-E16E51147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7E5A-AA29-4A3C-FCB5-480FD14C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9409-D83B-4E95-421E-70908CDBA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Version control system – tracks and manages the modifications to the project’s source code and related files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Git (or GitHub) – is the only one, most wide-spread, example of such system</a:t>
            </a:r>
            <a:br>
              <a:rPr lang="en-US" dirty="0"/>
            </a:br>
            <a:endParaRPr lang="en-US" dirty="0"/>
          </a:p>
          <a:p>
            <a:r>
              <a:rPr lang="en-US" dirty="0"/>
              <a:t>It ensures that your project’s changes are never lost and you can go back to any version you want at any time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It allows multiple people to work on the same project’s code simultaneously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63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561B-BDB2-518D-CFDA-518BD265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way -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4576A-1F43-6FBA-B597-BE609FDF3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`git pull` to update your local repository and working directory with the latest changes from the remote repository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C0223ACC-D35B-943E-1D60-1680529BF648}"/>
              </a:ext>
            </a:extLst>
          </p:cNvPr>
          <p:cNvSpPr/>
          <p:nvPr/>
        </p:nvSpPr>
        <p:spPr>
          <a:xfrm>
            <a:off x="8493877" y="4001294"/>
            <a:ext cx="1303282" cy="16665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Remote repository</a:t>
            </a:r>
            <a:br>
              <a:rPr lang="en-US" dirty="0"/>
            </a:br>
            <a:r>
              <a:rPr lang="en-US" dirty="0"/>
              <a:t>at</a:t>
            </a:r>
            <a:br>
              <a:rPr lang="en-US" dirty="0"/>
            </a:br>
            <a:r>
              <a:rPr lang="en-US" dirty="0" err="1"/>
              <a:t>github.com</a:t>
            </a:r>
            <a:endParaRPr lang="en-US" dirty="0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1BAA238A-B9EC-A76A-6D78-B6B5E8DC096B}"/>
              </a:ext>
            </a:extLst>
          </p:cNvPr>
          <p:cNvSpPr/>
          <p:nvPr/>
        </p:nvSpPr>
        <p:spPr>
          <a:xfrm>
            <a:off x="5387474" y="4001294"/>
            <a:ext cx="1303282" cy="16665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 repository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C943E930-66CD-D9FB-7E04-D92A04843A99}"/>
              </a:ext>
            </a:extLst>
          </p:cNvPr>
          <p:cNvSpPr/>
          <p:nvPr/>
        </p:nvSpPr>
        <p:spPr>
          <a:xfrm>
            <a:off x="2337081" y="4001294"/>
            <a:ext cx="1303282" cy="16665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9848AF1-318D-AF27-72D5-3C07DDF69DC3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0800000">
            <a:off x="6039115" y="4001295"/>
            <a:ext cx="2454762" cy="833281"/>
          </a:xfrm>
          <a:prstGeom prst="bentConnector4">
            <a:avLst>
              <a:gd name="adj1" fmla="val 36727"/>
              <a:gd name="adj2" fmla="val 12743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CC80C4BD-28D8-685F-856D-9703B5927D3B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0800000">
            <a:off x="2988723" y="4001295"/>
            <a:ext cx="5505155" cy="833281"/>
          </a:xfrm>
          <a:prstGeom prst="bentConnector4">
            <a:avLst>
              <a:gd name="adj1" fmla="val 16249"/>
              <a:gd name="adj2" fmla="val 12743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F645EB-565A-B2B4-9167-78F5DBF11224}"/>
              </a:ext>
            </a:extLst>
          </p:cNvPr>
          <p:cNvSpPr txBox="1"/>
          <p:nvPr/>
        </p:nvSpPr>
        <p:spPr>
          <a:xfrm>
            <a:off x="5499683" y="324433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4294554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8966-41EB-CD1F-2399-1386209A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AD3D-3D1F-04E1-65CB-9CBE0FB6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Store only your source code and documentation.</a:t>
            </a:r>
            <a:br>
              <a:rPr lang="en-US" dirty="0"/>
            </a:br>
            <a:r>
              <a:rPr lang="en-US" baseline="-25000" dirty="0"/>
              <a:t>(</a:t>
            </a:r>
            <a:r>
              <a:rPr lang="en-US" i="1" baseline="-25000" dirty="0"/>
              <a:t>Note: you can store genetic data from public studies such as 1000 Genomes Project, HGDP, and </a:t>
            </a:r>
            <a:r>
              <a:rPr lang="en-US" i="1" baseline="-25000" dirty="0" err="1"/>
              <a:t>etc</a:t>
            </a:r>
            <a:r>
              <a:rPr lang="en-US" baseline="-25000" dirty="0"/>
              <a:t>)</a:t>
            </a:r>
            <a:br>
              <a:rPr lang="en-US" baseline="-25000" dirty="0"/>
            </a:br>
            <a:endParaRPr lang="en-US" baseline="-25000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Don’t store any individual-level information in our studies:</a:t>
            </a:r>
          </a:p>
          <a:p>
            <a:pPr lvl="1"/>
            <a:r>
              <a:rPr lang="en-US" dirty="0"/>
              <a:t>Individual IDs</a:t>
            </a:r>
          </a:p>
          <a:p>
            <a:pPr lvl="1"/>
            <a:r>
              <a:rPr lang="en-US" dirty="0"/>
              <a:t>Phenotypic values</a:t>
            </a:r>
          </a:p>
          <a:p>
            <a:pPr lvl="1"/>
            <a:r>
              <a:rPr lang="en-US" dirty="0"/>
              <a:t>Genotypic values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Don’t store large files e.g. &gt;100 Mb.</a:t>
            </a:r>
          </a:p>
        </p:txBody>
      </p:sp>
    </p:spTree>
    <p:extLst>
      <p:ext uri="{BB962C8B-B14F-4D97-AF65-F5344CB8AC3E}">
        <p14:creationId xmlns:p14="http://schemas.microsoft.com/office/powerpoint/2010/main" val="2516207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13BC-FB97-C2DD-B5E3-9E1F8323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concepts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236F1-0CA7-9D00-0F72-2D258F20A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Remote repository</a:t>
            </a:r>
          </a:p>
          <a:p>
            <a:r>
              <a:rPr lang="en-US" dirty="0"/>
              <a:t>Local repository</a:t>
            </a:r>
          </a:p>
          <a:p>
            <a:r>
              <a:rPr lang="en-US" dirty="0"/>
              <a:t>Working directory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1651914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3F08-B82F-2A9E-6E22-8206BA57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luck!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1D8F2-C6E0-2EBD-F384-5D1D69139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2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6BAF-AF1F-38A0-4803-89EC1252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remote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E53E7-927D-D9D7-69DA-04439A119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Remote repository – central repository containing source code and all relevant files for a project.</a:t>
            </a:r>
          </a:p>
          <a:p>
            <a:r>
              <a:rPr lang="en-US" dirty="0"/>
              <a:t>The remote repository is accessible through </a:t>
            </a:r>
            <a:r>
              <a:rPr lang="en-US" dirty="0">
                <a:hlinkClick r:id="rId3"/>
              </a:rPr>
              <a:t>https://github.com/</a:t>
            </a:r>
            <a:r>
              <a:rPr lang="en-US" dirty="0"/>
              <a:t>.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C8932A5-8533-227C-2E3C-37D1C9766449}"/>
              </a:ext>
            </a:extLst>
          </p:cNvPr>
          <p:cNvSpPr/>
          <p:nvPr/>
        </p:nvSpPr>
        <p:spPr>
          <a:xfrm>
            <a:off x="9109659" y="4327415"/>
            <a:ext cx="1303282" cy="16665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Remote repository</a:t>
            </a:r>
            <a:br>
              <a:rPr lang="en-US" dirty="0"/>
            </a:br>
            <a:r>
              <a:rPr lang="en-US" dirty="0"/>
              <a:t>at</a:t>
            </a:r>
            <a:br>
              <a:rPr lang="en-US" dirty="0"/>
            </a:br>
            <a:r>
              <a:rPr lang="en-US" dirty="0" err="1"/>
              <a:t>github.com</a:t>
            </a: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DB30507-3A53-A327-F882-D9484F935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932" y="3684893"/>
            <a:ext cx="3828575" cy="302517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60CE74-CA20-9E00-1DEF-B980ECC87BEA}"/>
              </a:ext>
            </a:extLst>
          </p:cNvPr>
          <p:cNvCxnSpPr>
            <a:cxnSpLocks/>
          </p:cNvCxnSpPr>
          <p:nvPr/>
        </p:nvCxnSpPr>
        <p:spPr>
          <a:xfrm>
            <a:off x="2942898" y="5197482"/>
            <a:ext cx="1051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7EE3DD-B280-1487-ED7E-17BFCB98D7BA}"/>
              </a:ext>
            </a:extLst>
          </p:cNvPr>
          <p:cNvCxnSpPr>
            <a:cxnSpLocks/>
          </p:cNvCxnSpPr>
          <p:nvPr/>
        </p:nvCxnSpPr>
        <p:spPr>
          <a:xfrm>
            <a:off x="7914290" y="5160696"/>
            <a:ext cx="1103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Graphic 14" descr="Programmer female with solid fill">
            <a:extLst>
              <a:ext uri="{FF2B5EF4-FFF2-40B4-BE49-F238E27FC236}">
                <a16:creationId xmlns:a16="http://schemas.microsoft.com/office/drawing/2014/main" id="{B5E7DFC8-7EE3-E619-B653-1C52EF918A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513" y="4289710"/>
            <a:ext cx="1704267" cy="170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5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F9D0-5B2E-F832-4C0D-A9A19CB0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remote repository allows collaborations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9613B-386E-4914-FC68-B4054C30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developers can access and work with remote repositories at the same time.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AE46F72A-0DC1-775E-5B0A-C2BB6AF91D36}"/>
              </a:ext>
            </a:extLst>
          </p:cNvPr>
          <p:cNvSpPr/>
          <p:nvPr/>
        </p:nvSpPr>
        <p:spPr>
          <a:xfrm>
            <a:off x="5444359" y="4179134"/>
            <a:ext cx="1303282" cy="16665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Remote repository</a:t>
            </a:r>
            <a:br>
              <a:rPr lang="en-US" dirty="0"/>
            </a:br>
            <a:r>
              <a:rPr lang="en-US" dirty="0"/>
              <a:t>at</a:t>
            </a:r>
            <a:br>
              <a:rPr lang="en-US" dirty="0"/>
            </a:br>
            <a:r>
              <a:rPr lang="en-US" dirty="0" err="1"/>
              <a:t>github.com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A8614B8-CCB6-4B6A-B182-80B9D8C66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834" y="2969329"/>
            <a:ext cx="2236727" cy="176736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FD6C38-4031-B794-9860-A5BAEC7DE9D6}"/>
              </a:ext>
            </a:extLst>
          </p:cNvPr>
          <p:cNvCxnSpPr>
            <a:cxnSpLocks/>
          </p:cNvCxnSpPr>
          <p:nvPr/>
        </p:nvCxnSpPr>
        <p:spPr>
          <a:xfrm>
            <a:off x="4525779" y="4179134"/>
            <a:ext cx="664059" cy="37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98D803-06BE-DA9A-967C-280E326980F1}"/>
              </a:ext>
            </a:extLst>
          </p:cNvPr>
          <p:cNvCxnSpPr>
            <a:cxnSpLocks/>
          </p:cNvCxnSpPr>
          <p:nvPr/>
        </p:nvCxnSpPr>
        <p:spPr>
          <a:xfrm flipH="1">
            <a:off x="6890034" y="4179134"/>
            <a:ext cx="628652" cy="37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Graphic 7" descr="Programmer female with solid fill">
            <a:extLst>
              <a:ext uri="{FF2B5EF4-FFF2-40B4-BE49-F238E27FC236}">
                <a16:creationId xmlns:a16="http://schemas.microsoft.com/office/drawing/2014/main" id="{055C828D-EB72-6911-FEC0-A00FA6E0F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382639"/>
            <a:ext cx="796495" cy="796495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32D37D41-6534-3A54-7F92-C827A7A98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052" y="2969329"/>
            <a:ext cx="2236727" cy="1767367"/>
          </a:xfrm>
          <a:prstGeom prst="rect">
            <a:avLst/>
          </a:prstGeom>
        </p:spPr>
      </p:pic>
      <p:pic>
        <p:nvPicPr>
          <p:cNvPr id="16" name="Graphic 15" descr="Programmer female with solid fill">
            <a:extLst>
              <a:ext uri="{FF2B5EF4-FFF2-40B4-BE49-F238E27FC236}">
                <a16:creationId xmlns:a16="http://schemas.microsoft.com/office/drawing/2014/main" id="{A19C42D0-B5D3-AC84-E67A-EF0FAC65D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7025" y="3367417"/>
            <a:ext cx="796495" cy="79649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104675-A22D-6A32-CEB0-699A1D71628E}"/>
              </a:ext>
            </a:extLst>
          </p:cNvPr>
          <p:cNvCxnSpPr>
            <a:cxnSpLocks/>
          </p:cNvCxnSpPr>
          <p:nvPr/>
        </p:nvCxnSpPr>
        <p:spPr>
          <a:xfrm flipH="1">
            <a:off x="9783561" y="3765665"/>
            <a:ext cx="633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1B15C6-BD0E-EBCF-F463-ECCD591C7B65}"/>
              </a:ext>
            </a:extLst>
          </p:cNvPr>
          <p:cNvCxnSpPr>
            <a:cxnSpLocks/>
          </p:cNvCxnSpPr>
          <p:nvPr/>
        </p:nvCxnSpPr>
        <p:spPr>
          <a:xfrm>
            <a:off x="1634695" y="3853986"/>
            <a:ext cx="479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CD0461-ACE4-3F25-CF9F-03FE11834238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4543482" y="5556680"/>
            <a:ext cx="646356" cy="417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2520108D-99EF-BB83-540F-58AD5C521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755" y="5090633"/>
            <a:ext cx="2236727" cy="1767367"/>
          </a:xfrm>
          <a:prstGeom prst="rect">
            <a:avLst/>
          </a:prstGeom>
        </p:spPr>
      </p:pic>
      <p:pic>
        <p:nvPicPr>
          <p:cNvPr id="26" name="Graphic 25" descr="Programmer female with solid fill">
            <a:extLst>
              <a:ext uri="{FF2B5EF4-FFF2-40B4-BE49-F238E27FC236}">
                <a16:creationId xmlns:a16="http://schemas.microsoft.com/office/drawing/2014/main" id="{D363AA0D-D3E5-E02E-AAA3-C5FD146ED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6331" y="5500753"/>
            <a:ext cx="796495" cy="79649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220DDC-3E02-DB38-A637-8DED6B5B4B2F}"/>
              </a:ext>
            </a:extLst>
          </p:cNvPr>
          <p:cNvCxnSpPr>
            <a:cxnSpLocks/>
          </p:cNvCxnSpPr>
          <p:nvPr/>
        </p:nvCxnSpPr>
        <p:spPr>
          <a:xfrm>
            <a:off x="1632826" y="5972100"/>
            <a:ext cx="479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Graphic 27" descr="Programmer female with solid fill">
            <a:extLst>
              <a:ext uri="{FF2B5EF4-FFF2-40B4-BE49-F238E27FC236}">
                <a16:creationId xmlns:a16="http://schemas.microsoft.com/office/drawing/2014/main" id="{96DDA1E1-92F0-D2E7-49ED-E2CA8CE1C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54318" y="5515405"/>
            <a:ext cx="796495" cy="796495"/>
          </a:xfrm>
          <a:prstGeom prst="rect">
            <a:avLst/>
          </a:prstGeom>
        </p:spPr>
      </p:pic>
      <p:pic>
        <p:nvPicPr>
          <p:cNvPr id="30" name="Picture 29" descr="A screenshot of a computer&#10;&#10;Description automatically generated">
            <a:extLst>
              <a:ext uri="{FF2B5EF4-FFF2-40B4-BE49-F238E27FC236}">
                <a16:creationId xmlns:a16="http://schemas.microsoft.com/office/drawing/2014/main" id="{3BAFDABE-8065-2229-4A86-6F8BEF582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362" y="5029968"/>
            <a:ext cx="2236727" cy="176736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CE3B9A-FEF2-A5FE-9567-0EB17E45EF87}"/>
              </a:ext>
            </a:extLst>
          </p:cNvPr>
          <p:cNvCxnSpPr>
            <a:cxnSpLocks/>
          </p:cNvCxnSpPr>
          <p:nvPr/>
        </p:nvCxnSpPr>
        <p:spPr>
          <a:xfrm flipH="1">
            <a:off x="9853840" y="5985430"/>
            <a:ext cx="633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6A46103-CD03-A081-E26C-D60D597809EE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6832911" y="5474135"/>
            <a:ext cx="817451" cy="43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5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6D24-E7A1-6236-105A-3C3C516B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files in a remote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62B4F-1306-D84C-9752-EDC91E4C9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modify files in a remote repository directly from the Web browser at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Editing README files or other documentation</a:t>
            </a:r>
          </a:p>
          <a:p>
            <a:pPr lvl="1"/>
            <a:r>
              <a:rPr lang="en-US" dirty="0"/>
              <a:t>Uploading/deleting/renaming files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But you can’t run and debug your code at </a:t>
            </a:r>
            <a:r>
              <a:rPr lang="en-US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353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81C7-31B6-E70C-FB7B-DA811302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local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AAA4C-6A67-1F58-B1E2-016FDC827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perform more complex work on a project’s remote repository (e.g. programming and testing), you need to copy it to the machine you are working on.</a:t>
            </a:r>
          </a:p>
          <a:p>
            <a:r>
              <a:rPr lang="en-US" dirty="0"/>
              <a:t>The copy of the remote repository on your machine is called the local repository.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51A4327A-137C-6FFA-1724-941ADE8BC4CB}"/>
              </a:ext>
            </a:extLst>
          </p:cNvPr>
          <p:cNvSpPr/>
          <p:nvPr/>
        </p:nvSpPr>
        <p:spPr>
          <a:xfrm>
            <a:off x="6774232" y="4826313"/>
            <a:ext cx="1303282" cy="16665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Remote repository</a:t>
            </a:r>
            <a:br>
              <a:rPr lang="en-US" dirty="0"/>
            </a:br>
            <a:r>
              <a:rPr lang="en-US" dirty="0"/>
              <a:t>at</a:t>
            </a:r>
            <a:br>
              <a:rPr lang="en-US" dirty="0"/>
            </a:br>
            <a:r>
              <a:rPr lang="en-US" dirty="0" err="1"/>
              <a:t>github.com</a:t>
            </a:r>
            <a:endParaRPr lang="en-US" dirty="0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5E8CBEF-3738-DFD0-7BE9-13113EBE935A}"/>
              </a:ext>
            </a:extLst>
          </p:cNvPr>
          <p:cNvSpPr/>
          <p:nvPr/>
        </p:nvSpPr>
        <p:spPr>
          <a:xfrm>
            <a:off x="3967503" y="4826313"/>
            <a:ext cx="1303282" cy="16665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163A12-5656-6FF2-7587-BF3DB511A677}"/>
              </a:ext>
            </a:extLst>
          </p:cNvPr>
          <p:cNvCxnSpPr/>
          <p:nvPr/>
        </p:nvCxnSpPr>
        <p:spPr>
          <a:xfrm flipH="1">
            <a:off x="5412259" y="5659594"/>
            <a:ext cx="1235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107706-50D1-87AD-1CEA-770A3DFF902A}"/>
              </a:ext>
            </a:extLst>
          </p:cNvPr>
          <p:cNvSpPr txBox="1"/>
          <p:nvPr/>
        </p:nvSpPr>
        <p:spPr>
          <a:xfrm>
            <a:off x="5728891" y="5215941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318186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81C7-31B6-E70C-FB7B-DA811302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AAA4C-6A67-1F58-B1E2-016FDC827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`git clone` command to copy the remote repository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51A4327A-137C-6FFA-1724-941ADE8BC4CB}"/>
              </a:ext>
            </a:extLst>
          </p:cNvPr>
          <p:cNvSpPr/>
          <p:nvPr/>
        </p:nvSpPr>
        <p:spPr>
          <a:xfrm>
            <a:off x="6761876" y="3850129"/>
            <a:ext cx="1303282" cy="16665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Remote repository</a:t>
            </a:r>
            <a:br>
              <a:rPr lang="en-US" dirty="0"/>
            </a:br>
            <a:r>
              <a:rPr lang="en-US" dirty="0"/>
              <a:t>at</a:t>
            </a:r>
            <a:br>
              <a:rPr lang="en-US" dirty="0"/>
            </a:br>
            <a:r>
              <a:rPr lang="en-US" dirty="0" err="1"/>
              <a:t>github.com</a:t>
            </a:r>
            <a:endParaRPr lang="en-US" dirty="0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5E8CBEF-3738-DFD0-7BE9-13113EBE935A}"/>
              </a:ext>
            </a:extLst>
          </p:cNvPr>
          <p:cNvSpPr/>
          <p:nvPr/>
        </p:nvSpPr>
        <p:spPr>
          <a:xfrm>
            <a:off x="3955147" y="3850129"/>
            <a:ext cx="1303282" cy="16665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163A12-5656-6FF2-7587-BF3DB511A677}"/>
              </a:ext>
            </a:extLst>
          </p:cNvPr>
          <p:cNvCxnSpPr/>
          <p:nvPr/>
        </p:nvCxnSpPr>
        <p:spPr>
          <a:xfrm flipH="1">
            <a:off x="5399903" y="4683410"/>
            <a:ext cx="1235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107706-50D1-87AD-1CEA-770A3DFF902A}"/>
              </a:ext>
            </a:extLst>
          </p:cNvPr>
          <p:cNvSpPr txBox="1"/>
          <p:nvPr/>
        </p:nvSpPr>
        <p:spPr>
          <a:xfrm>
            <a:off x="5524657" y="424661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clone</a:t>
            </a:r>
          </a:p>
        </p:txBody>
      </p:sp>
    </p:spTree>
    <p:extLst>
      <p:ext uri="{BB962C8B-B14F-4D97-AF65-F5344CB8AC3E}">
        <p14:creationId xmlns:p14="http://schemas.microsoft.com/office/powerpoint/2010/main" val="225337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BD0C2-07AF-8AF9-D83F-98490364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clone </a:t>
            </a:r>
            <a:r>
              <a:rPr lang="en-US" dirty="0" err="1"/>
              <a:t>Regenie</a:t>
            </a:r>
            <a:r>
              <a:rPr lang="en-US" dirty="0"/>
              <a:t> repository to Compute Canada server (1/3)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A7BB0A5-3D72-86B3-E34E-AA025DDF8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3" t="2022" r="3789" b="20184"/>
          <a:stretch/>
        </p:blipFill>
        <p:spPr>
          <a:xfrm>
            <a:off x="765257" y="1942984"/>
            <a:ext cx="7144265" cy="44728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9BAA65-91BF-4394-E557-CE0146012BA6}"/>
              </a:ext>
            </a:extLst>
          </p:cNvPr>
          <p:cNvSpPr txBox="1"/>
          <p:nvPr/>
        </p:nvSpPr>
        <p:spPr>
          <a:xfrm>
            <a:off x="3632887" y="1690688"/>
            <a:ext cx="461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(1) Open the remote directory in your browser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AF742C-C19B-B1A6-CD8C-A289342C8F6A}"/>
              </a:ext>
            </a:extLst>
          </p:cNvPr>
          <p:cNvSpPr txBox="1"/>
          <p:nvPr/>
        </p:nvSpPr>
        <p:spPr>
          <a:xfrm>
            <a:off x="8036012" y="3152001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(2) Click on “Code”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A821D3-6A19-B30D-AE1E-49507FD30BD3}"/>
              </a:ext>
            </a:extLst>
          </p:cNvPr>
          <p:cNvSpPr txBox="1"/>
          <p:nvPr/>
        </p:nvSpPr>
        <p:spPr>
          <a:xfrm>
            <a:off x="8007157" y="4797980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(3) Copy HTTPS link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16DDE2-133B-F6C0-581D-74F01DCA0096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854411" y="1875354"/>
            <a:ext cx="778476" cy="410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718B1E-CCBA-0E3B-31F6-F75D26E9CD3C}"/>
              </a:ext>
            </a:extLst>
          </p:cNvPr>
          <p:cNvCxnSpPr>
            <a:cxnSpLocks/>
          </p:cNvCxnSpPr>
          <p:nvPr/>
        </p:nvCxnSpPr>
        <p:spPr>
          <a:xfrm flipH="1">
            <a:off x="5449330" y="3362983"/>
            <a:ext cx="2586682" cy="591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52B58B-BE43-8CB5-0756-05DBA5DF4438}"/>
              </a:ext>
            </a:extLst>
          </p:cNvPr>
          <p:cNvCxnSpPr>
            <a:cxnSpLocks/>
          </p:cNvCxnSpPr>
          <p:nvPr/>
        </p:nvCxnSpPr>
        <p:spPr>
          <a:xfrm flipH="1">
            <a:off x="5189838" y="4961621"/>
            <a:ext cx="2782929" cy="2056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297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BD0C2-07AF-8AF9-D83F-98490364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clone </a:t>
            </a:r>
            <a:r>
              <a:rPr lang="en-US" dirty="0" err="1"/>
              <a:t>Regenie</a:t>
            </a:r>
            <a:r>
              <a:rPr lang="en-US" dirty="0"/>
              <a:t> repository to Compute Canada server (2/3)</a:t>
            </a:r>
          </a:p>
        </p:txBody>
      </p:sp>
      <p:pic>
        <p:nvPicPr>
          <p:cNvPr id="4" name="Picture 3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FC89472-B206-48AD-14BE-F32E1CEAC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89" y="1923715"/>
            <a:ext cx="8995720" cy="4934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2970E8-2740-62F3-A05B-45211A34C091}"/>
              </a:ext>
            </a:extLst>
          </p:cNvPr>
          <p:cNvSpPr txBox="1"/>
          <p:nvPr/>
        </p:nvSpPr>
        <p:spPr>
          <a:xfrm>
            <a:off x="5189839" y="1923715"/>
            <a:ext cx="386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(1) Login to the Compute Canada node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FEF2A9-6184-5DDD-E646-09A5A8444DC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436076" y="2108381"/>
            <a:ext cx="753763" cy="56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4BD2C7-6A8B-E1E2-1E22-CB278FE3A0DD}"/>
              </a:ext>
            </a:extLst>
          </p:cNvPr>
          <p:cNvSpPr txBox="1"/>
          <p:nvPr/>
        </p:nvSpPr>
        <p:spPr>
          <a:xfrm>
            <a:off x="8097796" y="2605510"/>
            <a:ext cx="368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(2) Change to the directory you want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7EA710-2233-47EF-F140-017E95674B86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717323" y="2790176"/>
            <a:ext cx="4380473" cy="392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4D699D-1C25-2AB9-D7BA-B270BA999AB7}"/>
              </a:ext>
            </a:extLst>
          </p:cNvPr>
          <p:cNvSpPr txBox="1"/>
          <p:nvPr/>
        </p:nvSpPr>
        <p:spPr>
          <a:xfrm>
            <a:off x="1343635" y="4806702"/>
            <a:ext cx="2963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(3) Type `git clone` command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F5C9C8-6A1C-ADD8-3D28-E5B9181049AA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2825579" y="3521676"/>
            <a:ext cx="498389" cy="12850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F7FD485-83C1-169D-9625-7FF03B9D93D8}"/>
              </a:ext>
            </a:extLst>
          </p:cNvPr>
          <p:cNvSpPr txBox="1"/>
          <p:nvPr/>
        </p:nvSpPr>
        <p:spPr>
          <a:xfrm>
            <a:off x="3819142" y="3933126"/>
            <a:ext cx="372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HTTPS link to the remote repository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61FF15-E18C-7B58-C697-CAE85E179EC2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5350476" y="3521676"/>
            <a:ext cx="333632" cy="411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DF3BD5A-EB9B-7A89-49AE-2D85F4EC8994}"/>
              </a:ext>
            </a:extLst>
          </p:cNvPr>
          <p:cNvSpPr txBox="1"/>
          <p:nvPr/>
        </p:nvSpPr>
        <p:spPr>
          <a:xfrm>
            <a:off x="6250786" y="4458313"/>
            <a:ext cx="5114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New directory name where to store local repository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32D518-BD28-2E84-8F34-C453DC952E48}"/>
              </a:ext>
            </a:extLst>
          </p:cNvPr>
          <p:cNvCxnSpPr>
            <a:cxnSpLocks/>
          </p:cNvCxnSpPr>
          <p:nvPr/>
        </p:nvCxnSpPr>
        <p:spPr>
          <a:xfrm flipH="1" flipV="1">
            <a:off x="7557084" y="3469851"/>
            <a:ext cx="783727" cy="921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18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911</Words>
  <Application>Microsoft Macintosh PowerPoint</Application>
  <PresentationFormat>Widescreen</PresentationFormat>
  <Paragraphs>114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Version control</vt:lpstr>
      <vt:lpstr>Version control system</vt:lpstr>
      <vt:lpstr>GitHub remote repository</vt:lpstr>
      <vt:lpstr>GitHub remote repository allows collaborations</vt:lpstr>
      <vt:lpstr>Modifying files in a remote repository</vt:lpstr>
      <vt:lpstr>GitHub local repository</vt:lpstr>
      <vt:lpstr>GitHub clone</vt:lpstr>
      <vt:lpstr>Example: clone Regenie repository to Compute Canada server (1/3)</vt:lpstr>
      <vt:lpstr>Example: clone Regenie repository to Compute Canada server (2/3)</vt:lpstr>
      <vt:lpstr>Example: clone Regenie repository to Compute Canada server (3/3)</vt:lpstr>
      <vt:lpstr>No limit on the number of local repositories</vt:lpstr>
      <vt:lpstr>Working directory</vt:lpstr>
      <vt:lpstr>Local repository is hidden</vt:lpstr>
      <vt:lpstr>Editing files inside working directory</vt:lpstr>
      <vt:lpstr>How do you save your changes to remote repository?</vt:lpstr>
      <vt:lpstr>First step - commit</vt:lpstr>
      <vt:lpstr>Second step – push</vt:lpstr>
      <vt:lpstr>Commit/push summary</vt:lpstr>
      <vt:lpstr>How do you get the latest changes from the remote repository?</vt:lpstr>
      <vt:lpstr>Simplest way - pull</vt:lpstr>
      <vt:lpstr>GitHub restrictions</vt:lpstr>
      <vt:lpstr>Important concepts to remember</vt:lpstr>
      <vt:lpstr>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contol</dc:title>
  <dc:creator>Daniel Taliun, Dr</dc:creator>
  <cp:lastModifiedBy>Daniel Taliun, Dr</cp:lastModifiedBy>
  <cp:revision>42</cp:revision>
  <dcterms:created xsi:type="dcterms:W3CDTF">2023-06-06T11:52:41Z</dcterms:created>
  <dcterms:modified xsi:type="dcterms:W3CDTF">2023-06-06T20:01:44Z</dcterms:modified>
</cp:coreProperties>
</file>