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59F47B-E7C1-4F23-BE41-37F7E26DCCF7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B47F44-32C0-44AC-899D-8747F98E9413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OpenAcousticDevices/audiomoth-utils" TargetMode="External"/><Relationship Id="rId4" Type="http://schemas.openxmlformats.org/officeDocument/2006/relationships/hyperlink" Target="mailto:Dominique.Bessonneau@cerema.fr" TargetMode="External"/><Relationship Id="rId5" Type="http://schemas.openxmlformats.org/officeDocument/2006/relationships/slide" Target="slide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nodejs.org/en/download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EREMA/TWAV_splitter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slide" Target="slide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4" descr="AudioMoth – Applications sur Google Play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703815" y="396052"/>
            <a:ext cx="784370" cy="784370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 bwMode="auto">
          <a:xfrm>
            <a:off x="1357357" y="1428042"/>
            <a:ext cx="94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800" b="1"/>
              <a:t>Script pour le découpage des fichiers AudioMoth</a:t>
            </a:r>
            <a:br>
              <a:rPr lang="fr-FR" sz="2800" b="1"/>
            </a:br>
            <a:r>
              <a:rPr lang="fr-FR" sz="2800" b="1"/>
              <a:t>de plusieurs sous-dossiers (T.Wav </a:t>
            </a:r>
            <a:r>
              <a:rPr lang="fr-FR" sz="2800" b="1"/>
              <a:t> .Wav)</a:t>
            </a:r>
            <a:endParaRPr lang="fr-FR" sz="2800" b="1"/>
          </a:p>
        </p:txBody>
      </p:sp>
      <p:sp>
        <p:nvSpPr>
          <p:cNvPr id="3" name="ZoneTexte 2"/>
          <p:cNvSpPr txBox="1"/>
          <p:nvPr/>
        </p:nvSpPr>
        <p:spPr bwMode="auto">
          <a:xfrm>
            <a:off x="797979" y="2530728"/>
            <a:ext cx="1011103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b="1"/>
              <a:t>Objectif du script :</a:t>
            </a:r>
            <a:endParaRPr/>
          </a:p>
          <a:p>
            <a:pPr>
              <a:defRPr/>
            </a:pPr>
            <a:r>
              <a:rPr lang="fr-FR"/>
              <a:t>L’application AudioMoth ne détecte pas les enregistrements T.Wav qui sont rangés dans des sous-dossiers.</a:t>
            </a:r>
            <a:br>
              <a:rPr lang="fr-FR"/>
            </a:br>
            <a:r>
              <a:rPr lang="fr-FR"/>
              <a:t>Ce script permet de découper les T.Wav en .</a:t>
            </a:r>
            <a:r>
              <a:rPr lang="fr-FR"/>
              <a:t>Wav</a:t>
            </a:r>
            <a:r>
              <a:rPr lang="fr-FR"/>
              <a:t> quelle que soit l’arborescence de vos dossiers.</a:t>
            </a:r>
            <a:endParaRPr/>
          </a:p>
          <a:p>
            <a:pPr>
              <a:defRPr/>
            </a:pPr>
            <a:r>
              <a:rPr lang="fr-FR"/>
              <a:t>Il évite donc de devoir traiter chaque sous-dossier un par un sur l’application AudioMoth.</a:t>
            </a:r>
            <a:endParaRPr/>
          </a:p>
          <a:p>
            <a:pPr>
              <a:defRPr/>
            </a:pPr>
            <a:r>
              <a:rPr lang="fr-FR"/>
              <a:t>Le script copie l’arborescence des dossiers contenant des fichiers T.Wav et les remplace par des .</a:t>
            </a:r>
            <a:r>
              <a:rPr lang="fr-FR"/>
              <a:t>Wav</a:t>
            </a:r>
            <a:endParaRPr lang="fr-FR"/>
          </a:p>
          <a:p>
            <a:pPr>
              <a:defRPr/>
            </a:pPr>
            <a:r>
              <a:rPr lang="fr-FR" b="1"/>
              <a:t>Le découpage des T.Wav se fait selon la norme Vigie-Chiro </a:t>
            </a:r>
            <a:r>
              <a:rPr lang="fr-FR"/>
              <a:t>; les paramètres sont cependant modifiables</a:t>
            </a:r>
            <a:endParaRPr/>
          </a:p>
        </p:txBody>
      </p:sp>
      <p:sp>
        <p:nvSpPr>
          <p:cNvPr id="5" name="ZoneTexte 4"/>
          <p:cNvSpPr txBox="1"/>
          <p:nvPr/>
        </p:nvSpPr>
        <p:spPr bwMode="auto">
          <a:xfrm>
            <a:off x="797979" y="4525967"/>
            <a:ext cx="111990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b="1"/>
              <a:t>Remerciements et sources :</a:t>
            </a:r>
            <a:endParaRPr/>
          </a:p>
          <a:p>
            <a:pPr>
              <a:defRPr/>
            </a:pPr>
            <a:r>
              <a:rPr lang="fr-FR"/>
              <a:t>La découpe des fichiers se base sur le script Open Source d’AudioMoth :</a:t>
            </a:r>
            <a:endParaRPr/>
          </a:p>
          <a:p>
            <a:pPr>
              <a:defRPr/>
            </a:pPr>
            <a:r>
              <a:rPr lang="fr-FR" u="sng">
                <a:hlinkClick r:id="rId3" tooltip="https://github.com/OpenAcousticDevices/audiomoth-utils"/>
              </a:rPr>
              <a:t>https://github.com/OpenAcousticDevices/audiomoth-utils</a:t>
            </a:r>
            <a:endParaRPr lang="fr-FR"/>
          </a:p>
          <a:p>
            <a:pPr>
              <a:defRPr/>
            </a:pPr>
            <a:r>
              <a:rPr lang="fr-FR"/>
              <a:t>L’automatisation de la découpe des fichiers T.Wav pour tous les sous-dossiers a été codé par Dominique BESSONNEAU</a:t>
            </a:r>
            <a:endParaRPr/>
          </a:p>
          <a:p>
            <a:pPr>
              <a:defRPr/>
            </a:pPr>
            <a:r>
              <a:rPr lang="fr-FR" u="sng">
                <a:hlinkClick r:id="rId4" tooltip="mailto:Dominique.Bessonneau@cerema.fr"/>
              </a:rPr>
              <a:t>Dominique.Bessonneau@cerema.fr</a:t>
            </a:r>
            <a:r>
              <a:rPr lang="fr-FR"/>
              <a:t> </a:t>
            </a:r>
            <a:endParaRPr/>
          </a:p>
        </p:txBody>
      </p:sp>
      <p:sp>
        <p:nvSpPr>
          <p:cNvPr id="2" name="ZoneTexte 1"/>
          <p:cNvSpPr txBox="1"/>
          <p:nvPr/>
        </p:nvSpPr>
        <p:spPr bwMode="auto">
          <a:xfrm>
            <a:off x="10565057" y="4058649"/>
            <a:ext cx="1431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000"/>
              <a:t>- </a:t>
            </a:r>
            <a:r>
              <a:rPr lang="fr-FR" sz="1000" u="sng">
                <a:hlinkClick r:id="rId5" action="ppaction://hlinksldjump" tooltip="ppaction://hlinksldjumpslide7"/>
              </a:rPr>
              <a:t>cf. dernière diapo</a:t>
            </a:r>
            <a:r>
              <a:rPr lang="fr-FR" sz="1000"/>
              <a:t> -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4" descr="AudioMoth – Applications sur Google Play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703815" y="396052"/>
            <a:ext cx="784370" cy="784370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 bwMode="auto">
          <a:xfrm>
            <a:off x="797979" y="2860962"/>
            <a:ext cx="1119024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b="1"/>
              <a:t>Prérequis :</a:t>
            </a:r>
            <a:endParaRPr/>
          </a:p>
          <a:p>
            <a:pPr>
              <a:defRPr/>
            </a:pPr>
            <a:endParaRPr lang="fr-FR" b="1"/>
          </a:p>
          <a:p>
            <a:pPr marL="742950" lvl="1" indent="-285750">
              <a:buFont typeface="Arial"/>
              <a:buChar char="•"/>
              <a:defRPr/>
            </a:pPr>
            <a:r>
              <a:rPr lang="fr-FR"/>
              <a:t>Télécharger Python 3 (nécessaire pour faire tourner le script) : </a:t>
            </a:r>
            <a:r>
              <a:rPr lang="fr-FR" u="sng">
                <a:hlinkClick r:id="rId3" tooltip="https://www.python.org/downloads/"/>
              </a:rPr>
              <a:t>https://www.python.org/downloads/</a:t>
            </a:r>
            <a:endParaRPr lang="fr-FR"/>
          </a:p>
          <a:p>
            <a:pPr marL="742950" lvl="1" indent="-285750">
              <a:buFont typeface="Arial"/>
              <a:buChar char="•"/>
              <a:defRPr/>
            </a:pPr>
            <a:r>
              <a:rPr lang="fr-FR"/>
              <a:t>Télécharger Node.js (nécessaire pour faire tourner le script) : </a:t>
            </a:r>
            <a:r>
              <a:rPr lang="fr-FR" u="sng">
                <a:hlinkClick r:id="rId4" tooltip="https://nodejs.org/en/download"/>
              </a:rPr>
              <a:t>https://nodejs.org/en/download</a:t>
            </a:r>
            <a:endParaRPr lang="fr-FR"/>
          </a:p>
          <a:p>
            <a:pPr lvl="1">
              <a:defRPr/>
            </a:pPr>
            <a:endParaRPr lang="fr-FR"/>
          </a:p>
          <a:p>
            <a:pPr marL="742950" lvl="1" indent="-285750">
              <a:buFont typeface="Arial"/>
              <a:buChar char="•"/>
              <a:defRPr/>
            </a:pPr>
            <a:r>
              <a:rPr lang="fr-FR"/>
              <a:t>Avoir un </a:t>
            </a:r>
            <a:r>
              <a:rPr lang="fr-FR" b="1">
                <a:solidFill>
                  <a:srgbClr val="3E8E5B"/>
                </a:solidFill>
              </a:rPr>
              <a:t>dossier source </a:t>
            </a:r>
            <a:r>
              <a:rPr lang="fr-FR"/>
              <a:t>qui contient tous les fichiers T.Wav </a:t>
            </a:r>
            <a:r>
              <a:rPr lang="fr-FR" b="1"/>
              <a:t>(ne pas mettre d’espace dans le nom du dossier !)</a:t>
            </a:r>
            <a:endParaRPr/>
          </a:p>
          <a:p>
            <a:pPr marL="1257300" lvl="2" indent="-342900">
              <a:buFont typeface="Calibri"/>
              <a:buChar char="»"/>
              <a:defRPr/>
            </a:pPr>
            <a:r>
              <a:rPr lang="fr-FR"/>
              <a:t>Ce dossier peut contenir des sous dossiers ainsi que des fichiers autres que les T.Wav</a:t>
            </a:r>
            <a:endParaRPr/>
          </a:p>
          <a:p>
            <a:pPr marL="1257300" lvl="2" indent="-342900">
              <a:buFont typeface="Calibri"/>
              <a:buChar char="»"/>
              <a:defRPr/>
            </a:pPr>
            <a:endParaRPr lang="fr-FR"/>
          </a:p>
          <a:p>
            <a:pPr marL="742950" lvl="1" indent="-285750">
              <a:buFont typeface="Arial"/>
              <a:buChar char="•"/>
              <a:defRPr/>
            </a:pPr>
            <a:r>
              <a:rPr lang="fr-FR"/>
              <a:t>Créer un nouveau dossier vide où seront stockés les fichiers .Wav : le </a:t>
            </a:r>
            <a:r>
              <a:rPr lang="fr-FR" b="1">
                <a:solidFill>
                  <a:srgbClr val="3E8E5B"/>
                </a:solidFill>
              </a:rPr>
              <a:t>dossier de sortie </a:t>
            </a:r>
            <a:r>
              <a:rPr lang="fr-FR" b="1"/>
              <a:t>(nom sans espace !)</a:t>
            </a:r>
            <a:endParaRPr/>
          </a:p>
          <a:p>
            <a:pPr lvl="1">
              <a:defRPr/>
            </a:pPr>
            <a:endParaRPr lang="fr-FR" b="1">
              <a:solidFill>
                <a:srgbClr val="3E8E5B"/>
              </a:solidFill>
            </a:endParaRPr>
          </a:p>
          <a:p>
            <a:pPr marL="742950" lvl="1" indent="-285750">
              <a:buFont typeface="Arial"/>
              <a:buChar char="•"/>
              <a:defRPr/>
            </a:pPr>
            <a:r>
              <a:rPr lang="fr-FR"/>
              <a:t>S’assurer d’avoir suffisamment d’espace de stockage</a:t>
            </a:r>
            <a:endParaRPr/>
          </a:p>
          <a:p>
            <a:pPr marL="1257300" lvl="2" indent="-342900">
              <a:buFont typeface="Calibri"/>
              <a:buChar char="»"/>
              <a:defRPr/>
            </a:pPr>
            <a:r>
              <a:rPr lang="fr-FR"/>
              <a:t>L’ensemble des fichiers .Wav fera environ la même taille que les fichiers T.Wav</a:t>
            </a:r>
            <a:endParaRPr/>
          </a:p>
        </p:txBody>
      </p:sp>
      <p:sp>
        <p:nvSpPr>
          <p:cNvPr id="2" name="ZoneTexte 1"/>
          <p:cNvSpPr txBox="1"/>
          <p:nvPr/>
        </p:nvSpPr>
        <p:spPr bwMode="auto">
          <a:xfrm>
            <a:off x="1357357" y="1428042"/>
            <a:ext cx="947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800" b="1"/>
              <a:t>Script pour le découpage des fichiers AudioMoth</a:t>
            </a:r>
            <a:br>
              <a:rPr lang="fr-FR" sz="2800" b="1"/>
            </a:br>
            <a:r>
              <a:rPr lang="fr-FR" sz="2800" b="1"/>
              <a:t>de plusieurs sous-dossiers (T.Wav </a:t>
            </a:r>
            <a:r>
              <a:rPr lang="fr-FR" sz="2800" b="1"/>
              <a:t> .Wav)</a:t>
            </a:r>
            <a:endParaRPr lang="fr-FR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 bwMode="auto">
          <a:xfrm>
            <a:off x="504203" y="688885"/>
            <a:ext cx="7583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b="1"/>
              <a:t>1. Télécharger le script « TWAV_splitter-main » sur GitHub</a:t>
            </a:r>
            <a:endParaRPr/>
          </a:p>
        </p:txBody>
      </p:sp>
      <p:sp>
        <p:nvSpPr>
          <p:cNvPr id="9" name="ZoneTexte 8"/>
          <p:cNvSpPr txBox="1"/>
          <p:nvPr/>
        </p:nvSpPr>
        <p:spPr bwMode="auto">
          <a:xfrm>
            <a:off x="504203" y="1471548"/>
            <a:ext cx="4288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Rendez-vous sur le site : </a:t>
            </a:r>
            <a:br>
              <a:rPr lang="fr-FR"/>
            </a:br>
            <a:r>
              <a:rPr lang="fr-FR" u="sng">
                <a:hlinkClick r:id="rId2" tooltip="https://github.com/CEREMA/TWAV_splitter"/>
              </a:rPr>
              <a:t>https://github.com/CEREMA/TWAV_splitter</a:t>
            </a:r>
            <a:endParaRPr lang="fr-FR"/>
          </a:p>
        </p:txBody>
      </p:sp>
      <p:grpSp>
        <p:nvGrpSpPr>
          <p:cNvPr id="13" name="Groupe 12"/>
          <p:cNvGrpSpPr/>
          <p:nvPr/>
        </p:nvGrpSpPr>
        <p:grpSpPr bwMode="auto">
          <a:xfrm>
            <a:off x="504203" y="2438877"/>
            <a:ext cx="5496547" cy="3259547"/>
            <a:chOff x="504203" y="2161878"/>
            <a:chExt cx="6751176" cy="4003564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504203" y="2161878"/>
              <a:ext cx="6751176" cy="400356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 bwMode="auto">
            <a:xfrm>
              <a:off x="4852988" y="3590925"/>
              <a:ext cx="519906" cy="2331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3947159" y="5316273"/>
              <a:ext cx="280141" cy="280141"/>
            </a:xfrm>
            <a:prstGeom prst="rect">
              <a:avLst/>
            </a:prstGeom>
            <a:ln w="12700">
              <a:noFill/>
            </a:ln>
          </p:spPr>
        </p:pic>
      </p:grpSp>
      <p:sp>
        <p:nvSpPr>
          <p:cNvPr id="12" name="ZoneTexte 11"/>
          <p:cNvSpPr txBox="1"/>
          <p:nvPr/>
        </p:nvSpPr>
        <p:spPr bwMode="auto">
          <a:xfrm>
            <a:off x="627686" y="5808166"/>
            <a:ext cx="524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/>
              <a:t>Cliquer sur le bouton vert Code puis sur Download ZIP</a:t>
            </a:r>
            <a:endParaRPr/>
          </a:p>
        </p:txBody>
      </p:sp>
      <p:sp>
        <p:nvSpPr>
          <p:cNvPr id="14" name="ZoneTexte 13"/>
          <p:cNvSpPr txBox="1"/>
          <p:nvPr/>
        </p:nvSpPr>
        <p:spPr bwMode="auto">
          <a:xfrm>
            <a:off x="6407183" y="1471548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Extraire les fichiers du ZIP :</a:t>
            </a:r>
            <a:endParaRPr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495318" y="2038156"/>
            <a:ext cx="2991581" cy="10919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Rectangle 25"/>
          <p:cNvSpPr/>
          <p:nvPr/>
        </p:nvSpPr>
        <p:spPr bwMode="auto">
          <a:xfrm>
            <a:off x="7281862" y="2931320"/>
            <a:ext cx="642935" cy="217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5" name="ZoneTexte 34"/>
          <p:cNvSpPr txBox="1"/>
          <p:nvPr/>
        </p:nvSpPr>
        <p:spPr bwMode="auto">
          <a:xfrm>
            <a:off x="9591672" y="4063237"/>
            <a:ext cx="2517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/>
              <a:t>Choisissez où extraire les fichiers et appuyer sur le bouton extraire. </a:t>
            </a:r>
            <a:endParaRPr/>
          </a:p>
        </p:txBody>
      </p:sp>
      <p:grpSp>
        <p:nvGrpSpPr>
          <p:cNvPr id="39" name="Groupe 38"/>
          <p:cNvGrpSpPr/>
          <p:nvPr/>
        </p:nvGrpSpPr>
        <p:grpSpPr bwMode="auto">
          <a:xfrm>
            <a:off x="6495318" y="3354467"/>
            <a:ext cx="2991581" cy="2340870"/>
            <a:chOff x="6495318" y="3260185"/>
            <a:chExt cx="2991581" cy="2340870"/>
          </a:xfrm>
        </p:grpSpPr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>
              <a:off x="6495318" y="3260185"/>
              <a:ext cx="2991581" cy="234087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5400000">
              <a:off x="8538464" y="5356915"/>
              <a:ext cx="228080" cy="2280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6" name="Rectangle 35"/>
            <p:cNvSpPr/>
            <p:nvPr/>
          </p:nvSpPr>
          <p:spPr bwMode="auto">
            <a:xfrm>
              <a:off x="8858250" y="4190041"/>
              <a:ext cx="426244" cy="1842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37" name="ZoneTexte 36"/>
          <p:cNvSpPr txBox="1"/>
          <p:nvPr/>
        </p:nvSpPr>
        <p:spPr bwMode="auto">
          <a:xfrm>
            <a:off x="9591672" y="2260953"/>
            <a:ext cx="251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fr-FR"/>
              <a:t>Clic droit sur le dossier puis Extraire tout…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 bwMode="auto">
          <a:xfrm>
            <a:off x="504203" y="5705386"/>
            <a:ext cx="5040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/>
              <a:t>Cliquer ici pour obtenir le chemin d’accès jusqu’au dossier « </a:t>
            </a:r>
            <a:r>
              <a:rPr lang="fr-FR"/>
              <a:t>TWAV_splitter</a:t>
            </a:r>
            <a:r>
              <a:rPr lang="fr-FR"/>
              <a:t>-main »</a:t>
            </a:r>
            <a:endParaRPr/>
          </a:p>
        </p:txBody>
      </p:sp>
      <p:sp>
        <p:nvSpPr>
          <p:cNvPr id="14" name="ZoneTexte 13"/>
          <p:cNvSpPr txBox="1"/>
          <p:nvPr/>
        </p:nvSpPr>
        <p:spPr bwMode="auto">
          <a:xfrm>
            <a:off x="6643261" y="5705385"/>
            <a:ext cx="504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/>
              <a:t>[Ctrl C] pour copier le chemin d’accès</a:t>
            </a:r>
            <a:endParaRPr/>
          </a:p>
        </p:txBody>
      </p:sp>
      <p:sp>
        <p:nvSpPr>
          <p:cNvPr id="19" name="ZoneTexte 18"/>
          <p:cNvSpPr txBox="1"/>
          <p:nvPr/>
        </p:nvSpPr>
        <p:spPr bwMode="auto">
          <a:xfrm>
            <a:off x="504203" y="688885"/>
            <a:ext cx="900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b="1"/>
              <a:t>2. Récupérer le chemin d’accès au répertoire de travail TWAV_splitter</a:t>
            </a:r>
            <a:endParaRPr/>
          </a:p>
        </p:txBody>
      </p:sp>
      <p:sp>
        <p:nvSpPr>
          <p:cNvPr id="4" name="ZoneTexte 3"/>
          <p:cNvSpPr txBox="1"/>
          <p:nvPr/>
        </p:nvSpPr>
        <p:spPr bwMode="auto">
          <a:xfrm>
            <a:off x="1938897" y="1659486"/>
            <a:ext cx="9745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Ouvrir le dossier « TWAV_splitter-main »</a:t>
            </a:r>
            <a:br>
              <a:rPr lang="fr-FR"/>
            </a:br>
            <a:r>
              <a:rPr lang="fr-FR">
                <a:solidFill>
                  <a:schemeClr val="bg1">
                    <a:lumMod val="65000"/>
                  </a:schemeClr>
                </a:solidFill>
              </a:rPr>
              <a:t>Il se peut que l’extraction des fichiers ait créé un autre dossier du même nom qui contient le dossier « TWAV_splitter-main » ; ouvrez le dernier des deux pour voir tous les fichiers comme ci-dessous :</a:t>
            </a:r>
            <a:endParaRPr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04203" y="1523004"/>
            <a:ext cx="1288941" cy="130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rcRect l="0" t="0" r="0" b="341"/>
          <a:stretch/>
        </p:blipFill>
        <p:spPr bwMode="auto">
          <a:xfrm>
            <a:off x="632229" y="3156725"/>
            <a:ext cx="4784909" cy="2337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972234" y="3505039"/>
            <a:ext cx="280141" cy="28014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774864" y="3156623"/>
            <a:ext cx="4784910" cy="2337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 bwMode="auto">
          <a:xfrm>
            <a:off x="504203" y="688885"/>
            <a:ext cx="9960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b="1"/>
              <a:t>3. Définir le chemin d’accès au répertoire de travail sur l’invite de commande</a:t>
            </a:r>
            <a:endParaRPr/>
          </a:p>
        </p:txBody>
      </p:sp>
      <p:grpSp>
        <p:nvGrpSpPr>
          <p:cNvPr id="12" name="Groupe 11"/>
          <p:cNvGrpSpPr/>
          <p:nvPr/>
        </p:nvGrpSpPr>
        <p:grpSpPr bwMode="auto">
          <a:xfrm>
            <a:off x="458839" y="1516491"/>
            <a:ext cx="4564287" cy="4194351"/>
            <a:chOff x="390488" y="1712957"/>
            <a:chExt cx="4771172" cy="4384467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390488" y="1712957"/>
              <a:ext cx="4771172" cy="43844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 bwMode="auto">
            <a:xfrm>
              <a:off x="654845" y="5886450"/>
              <a:ext cx="1550194" cy="21097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504203" y="3046276"/>
              <a:ext cx="1361562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 bwMode="auto">
          <a:xfrm>
            <a:off x="1267342" y="5799782"/>
            <a:ext cx="294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fr-FR"/>
              <a:t>Ouvrir l’invite de commandes</a:t>
            </a:r>
            <a:endParaRPr/>
          </a:p>
        </p:txBody>
      </p:sp>
      <p:sp>
        <p:nvSpPr>
          <p:cNvPr id="17" name="ZoneTexte 16"/>
          <p:cNvSpPr txBox="1"/>
          <p:nvPr/>
        </p:nvSpPr>
        <p:spPr bwMode="auto">
          <a:xfrm>
            <a:off x="5939538" y="3105834"/>
            <a:ext cx="57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/>
              <a:t>Écrire cd suivi d’un espace et du chemin d’accès [Ctrl V] puis appuyer sur la touche [Entrée] </a:t>
            </a:r>
            <a:endParaRPr/>
          </a:p>
        </p:txBody>
      </p:sp>
      <p:sp>
        <p:nvSpPr>
          <p:cNvPr id="22" name="ZoneTexte 21"/>
          <p:cNvSpPr txBox="1"/>
          <p:nvPr/>
        </p:nvSpPr>
        <p:spPr bwMode="auto">
          <a:xfrm>
            <a:off x="5939538" y="5476616"/>
            <a:ext cx="579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/>
              <a:t>« \TWAV_splitter-main&gt; » doit maintenant apparaître à la fin du chemin d’accès</a:t>
            </a:r>
            <a:endParaRPr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39538" y="1738175"/>
            <a:ext cx="5793622" cy="1290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7434263" y="2391033"/>
            <a:ext cx="3698557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rcRect l="0" t="0" r="0" b="29711"/>
          <a:stretch/>
        </p:blipFill>
        <p:spPr bwMode="auto">
          <a:xfrm>
            <a:off x="5939845" y="4174656"/>
            <a:ext cx="5793313" cy="1297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/>
          <p:cNvSpPr/>
          <p:nvPr/>
        </p:nvSpPr>
        <p:spPr bwMode="auto">
          <a:xfrm>
            <a:off x="7961313" y="5123120"/>
            <a:ext cx="1468437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 bwMode="auto">
          <a:xfrm>
            <a:off x="504202" y="688884"/>
            <a:ext cx="5776218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b="1"/>
              <a:t>4. Exécuter le programme TWAV_Splitter.py </a:t>
            </a:r>
            <a:endParaRPr/>
          </a:p>
        </p:txBody>
      </p:sp>
      <p:sp>
        <p:nvSpPr>
          <p:cNvPr id="8" name="ZoneTexte 7"/>
          <p:cNvSpPr txBox="1"/>
          <p:nvPr/>
        </p:nvSpPr>
        <p:spPr bwMode="auto">
          <a:xfrm>
            <a:off x="-1" y="5063638"/>
            <a:ext cx="12191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/>
              <a:t>Écrire en respectant les espaces et les majuscules :</a:t>
            </a:r>
            <a:br>
              <a:rPr lang="fr-FR"/>
            </a:br>
            <a:r>
              <a:rPr lang="fr-FR"/>
              <a:t>TWAV_Splitter.py -i </a:t>
            </a:r>
            <a:r>
              <a:rPr lang="fr-FR" b="1"/>
              <a:t>coller le chemin d’accès au </a:t>
            </a:r>
            <a:r>
              <a:rPr lang="fr-FR" b="1">
                <a:solidFill>
                  <a:srgbClr val="3E8E5B"/>
                </a:solidFill>
              </a:rPr>
              <a:t>dossier source</a:t>
            </a:r>
            <a:r>
              <a:rPr lang="fr-FR">
                <a:solidFill>
                  <a:srgbClr val="3E8E5B"/>
                </a:solidFill>
              </a:rPr>
              <a:t> </a:t>
            </a:r>
            <a:r>
              <a:rPr lang="fr-FR"/>
              <a:t>-o </a:t>
            </a:r>
            <a:r>
              <a:rPr lang="fr-FR" b="1"/>
              <a:t>coller le chemin d’accès au </a:t>
            </a:r>
            <a:r>
              <a:rPr lang="fr-FR" b="1">
                <a:solidFill>
                  <a:srgbClr val="3E8E5B"/>
                </a:solidFill>
              </a:rPr>
              <a:t>dossier de sortie</a:t>
            </a:r>
            <a:endParaRPr lang="fr-FR"/>
          </a:p>
          <a:p>
            <a:pPr algn="ctr">
              <a:defRPr/>
            </a:pPr>
            <a:r>
              <a:rPr lang="fr-FR" sz="1200"/>
              <a:t>(Pour récupérer les chemins d’accès aux dossiers T.Wav (</a:t>
            </a:r>
            <a:r>
              <a:rPr lang="fr-FR" sz="1200">
                <a:solidFill>
                  <a:srgbClr val="3E8E5B"/>
                </a:solidFill>
              </a:rPr>
              <a:t>source</a:t>
            </a:r>
            <a:r>
              <a:rPr lang="fr-FR" sz="1200"/>
              <a:t>) et .Wav (</a:t>
            </a:r>
            <a:r>
              <a:rPr lang="fr-FR" sz="1200">
                <a:solidFill>
                  <a:srgbClr val="3E8E5B"/>
                </a:solidFill>
              </a:rPr>
              <a:t>de sortie</a:t>
            </a:r>
            <a:r>
              <a:rPr lang="fr-FR" sz="1200"/>
              <a:t>), suivre la méthode vu à l’étape 1 : Ouvrir le dossier » cliquer » Copier [Ctrl C] » Coller [Ctrl V])</a:t>
            </a:r>
            <a:endParaRPr/>
          </a:p>
          <a:p>
            <a:pPr algn="ctr">
              <a:defRPr/>
            </a:pPr>
            <a:endParaRPr lang="fr-FR" sz="1400"/>
          </a:p>
          <a:p>
            <a:pPr algn="ctr">
              <a:defRPr/>
            </a:pPr>
            <a:r>
              <a:rPr lang="fr-FR"/>
              <a:t>Continuer avec l’étape 5 ou exécuter le programme en appuyant sur la touche [Entrée]</a:t>
            </a:r>
            <a:endParaRPr lang="fr-FR" b="1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85099" y="1418953"/>
            <a:ext cx="10421802" cy="18941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002881" y="2281776"/>
            <a:ext cx="6703219" cy="201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ZoneTexte 8"/>
          <p:cNvSpPr txBox="1"/>
          <p:nvPr/>
        </p:nvSpPr>
        <p:spPr bwMode="auto">
          <a:xfrm>
            <a:off x="885098" y="3259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…</a:t>
            </a:r>
            <a:endParaRPr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85098" y="3668086"/>
            <a:ext cx="10421803" cy="10405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885098" y="4217471"/>
            <a:ext cx="1061812" cy="20182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ZoneTexte 12"/>
          <p:cNvSpPr txBox="1"/>
          <p:nvPr/>
        </p:nvSpPr>
        <p:spPr bwMode="auto">
          <a:xfrm>
            <a:off x="2026349" y="4133718"/>
            <a:ext cx="331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durée d’exécution du programme</a:t>
            </a:r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58368" y="4807433"/>
            <a:ext cx="9717502" cy="14784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 bwMode="auto">
          <a:xfrm>
            <a:off x="504203" y="688885"/>
            <a:ext cx="1092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b="1"/>
              <a:t>5. Accélérer le traitement en précisant le nombre de processus simultanés </a:t>
            </a:r>
            <a:r>
              <a:rPr lang="fr-FR" sz="2400"/>
              <a:t>(facultatif)</a:t>
            </a:r>
            <a:endParaRPr/>
          </a:p>
        </p:txBody>
      </p:sp>
      <p:sp>
        <p:nvSpPr>
          <p:cNvPr id="4" name="ZoneTexte 3"/>
          <p:cNvSpPr txBox="1"/>
          <p:nvPr/>
        </p:nvSpPr>
        <p:spPr bwMode="auto">
          <a:xfrm>
            <a:off x="0" y="115055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/>
              <a:t>Ajouter en respectant les espaces : 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vigie.py -i dossier source -o dossier de sortie</a:t>
            </a:r>
            <a:r>
              <a:rPr lang="fr-FR"/>
              <a:t> -n </a:t>
            </a:r>
            <a:r>
              <a:rPr lang="fr-FR" b="1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/>
          </a:p>
          <a:p>
            <a:pPr algn="ctr">
              <a:defRPr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fr-FR"/>
              <a:t>: un chiffre entier ; 2 est la valeur par défaut ; 6 semble bien fonctionner</a:t>
            </a:r>
            <a:endParaRPr/>
          </a:p>
          <a:p>
            <a:pPr algn="ctr">
              <a:defRPr/>
            </a:pPr>
            <a:r>
              <a:rPr lang="fr-FR" b="1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fr-FR"/>
              <a:t> est le nombre de fichiers T.Wav traité en même temps, vous pouvez le faire varier pour trouver ce qui fonctionne le mieux</a:t>
            </a:r>
            <a:endParaRPr lang="fr-FR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 bwMode="auto">
          <a:xfrm>
            <a:off x="358368" y="2447013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Par défaut, 36.8 secondes :</a:t>
            </a:r>
            <a:endParaRPr/>
          </a:p>
        </p:txBody>
      </p:sp>
      <p:sp>
        <p:nvSpPr>
          <p:cNvPr id="22" name="ZoneTexte 21"/>
          <p:cNvSpPr txBox="1"/>
          <p:nvPr/>
        </p:nvSpPr>
        <p:spPr bwMode="auto">
          <a:xfrm>
            <a:off x="306883" y="37277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…</a:t>
            </a:r>
            <a:endParaRPr/>
          </a:p>
        </p:txBody>
      </p:sp>
      <p:sp>
        <p:nvSpPr>
          <p:cNvPr id="27" name="ZoneTexte 26"/>
          <p:cNvSpPr txBox="1"/>
          <p:nvPr/>
        </p:nvSpPr>
        <p:spPr bwMode="auto">
          <a:xfrm>
            <a:off x="306883" y="61937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…</a:t>
            </a:r>
            <a:endParaRPr/>
          </a:p>
        </p:txBody>
      </p:sp>
      <p:sp>
        <p:nvSpPr>
          <p:cNvPr id="30" name="ZoneTexte 29"/>
          <p:cNvSpPr txBox="1"/>
          <p:nvPr/>
        </p:nvSpPr>
        <p:spPr bwMode="auto">
          <a:xfrm>
            <a:off x="358368" y="4430677"/>
            <a:ext cx="1179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Avec -n 6, on passe à 17.9 secondes soit plus de 2 fois plus rapide (peut être intéressant avec beaucoup de fichiers à traiter) </a:t>
            </a:r>
            <a:endParaRPr/>
          </a:p>
        </p:txBody>
      </p:sp>
      <p:sp>
        <p:nvSpPr>
          <p:cNvPr id="32" name="Rectangle 31"/>
          <p:cNvSpPr/>
          <p:nvPr/>
        </p:nvSpPr>
        <p:spPr bwMode="auto">
          <a:xfrm>
            <a:off x="9628981" y="4798737"/>
            <a:ext cx="402432" cy="141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36" name="Connecteur droit 35"/>
          <p:cNvCxnSpPr>
            <a:cxnSpLocks/>
          </p:cNvCxnSpPr>
          <p:nvPr/>
        </p:nvCxnSpPr>
        <p:spPr bwMode="auto">
          <a:xfrm>
            <a:off x="7438232" y="5407033"/>
            <a:ext cx="0" cy="75247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 bwMode="auto">
          <a:xfrm>
            <a:off x="7438232" y="5598604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6 fichiers à la fois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rcRect l="0" t="42648" r="5352" b="0"/>
          <a:stretch/>
        </p:blipFill>
        <p:spPr bwMode="auto">
          <a:xfrm>
            <a:off x="358368" y="2811891"/>
            <a:ext cx="9517827" cy="1079700"/>
          </a:xfrm>
          <a:prstGeom prst="rect">
            <a:avLst/>
          </a:prstGeom>
        </p:spPr>
      </p:pic>
      <p:cxnSp>
        <p:nvCxnSpPr>
          <p:cNvPr id="7" name="Connecteur droit 6"/>
          <p:cNvCxnSpPr>
            <a:cxnSpLocks/>
          </p:cNvCxnSpPr>
          <p:nvPr/>
        </p:nvCxnSpPr>
        <p:spPr bwMode="auto">
          <a:xfrm>
            <a:off x="7591425" y="3506779"/>
            <a:ext cx="0" cy="2225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 bwMode="auto">
          <a:xfrm>
            <a:off x="7591425" y="3433379"/>
            <a:ext cx="179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2 fichiers à la fois</a:t>
            </a:r>
            <a:endParaRPr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rcRect l="756" t="0" r="0" b="0"/>
          <a:stretch/>
        </p:blipFill>
        <p:spPr bwMode="auto">
          <a:xfrm>
            <a:off x="358368" y="4043009"/>
            <a:ext cx="1125060" cy="200053"/>
          </a:xfrm>
          <a:prstGeom prst="rect">
            <a:avLst/>
          </a:prstGeom>
          <a:ln w="19050">
            <a:solidFill>
              <a:srgbClr val="C55A11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58368" y="6563086"/>
            <a:ext cx="1133633" cy="181000"/>
          </a:xfrm>
          <a:prstGeom prst="rect">
            <a:avLst/>
          </a:prstGeom>
          <a:ln w="19050">
            <a:solidFill>
              <a:srgbClr val="C55A1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 bwMode="auto">
          <a:xfrm>
            <a:off x="504203" y="688885"/>
            <a:ext cx="615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b="1"/>
              <a:t>Modifier les paramètres de découpe des </a:t>
            </a:r>
            <a:r>
              <a:rPr lang="fr-FR" sz="2400" b="1"/>
              <a:t>T.Wav</a:t>
            </a:r>
            <a:endParaRPr lang="fr-FR" sz="2400"/>
          </a:p>
        </p:txBody>
      </p:sp>
      <p:sp>
        <p:nvSpPr>
          <p:cNvPr id="9" name="ZoneTexte 8"/>
          <p:cNvSpPr txBox="1"/>
          <p:nvPr/>
        </p:nvSpPr>
        <p:spPr bwMode="auto">
          <a:xfrm>
            <a:off x="504203" y="1150550"/>
            <a:ext cx="8401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FF0000"/>
                </a:solidFill>
              </a:rPr>
              <a:t>Attention, à ne </a:t>
            </a:r>
            <a:r>
              <a:rPr lang="fr-FR" b="1">
                <a:solidFill>
                  <a:srgbClr val="FF0000"/>
                </a:solidFill>
              </a:rPr>
              <a:t>PAS</a:t>
            </a:r>
            <a:r>
              <a:rPr lang="fr-FR">
                <a:solidFill>
                  <a:srgbClr val="FF0000"/>
                </a:solidFill>
              </a:rPr>
              <a:t> faire si vous souhaiter déposer vos données sur le portail Vigie-</a:t>
            </a:r>
            <a:r>
              <a:rPr lang="fr-FR">
                <a:solidFill>
                  <a:srgbClr val="FF0000"/>
                </a:solidFill>
              </a:rPr>
              <a:t>Chrio</a:t>
            </a:r>
            <a:endParaRPr lang="fr-FR">
              <a:solidFill>
                <a:srgbClr val="FF0000"/>
              </a:solidFill>
            </a:endParaRPr>
          </a:p>
          <a:p>
            <a:pPr>
              <a:defRPr/>
            </a:pPr>
            <a:r>
              <a:rPr lang="fr-FR">
                <a:solidFill>
                  <a:srgbClr val="FF0000"/>
                </a:solidFill>
              </a:rPr>
              <a:t>Par défaut les paramètres sont réglés selon la norme Vigie-Chiro comme ci-dessous :</a:t>
            </a:r>
            <a:endParaRPr/>
          </a:p>
        </p:txBody>
      </p:sp>
      <p:grpSp>
        <p:nvGrpSpPr>
          <p:cNvPr id="11" name="Groupe 10"/>
          <p:cNvGrpSpPr/>
          <p:nvPr/>
        </p:nvGrpSpPr>
        <p:grpSpPr bwMode="auto">
          <a:xfrm>
            <a:off x="504202" y="2020765"/>
            <a:ext cx="3959297" cy="4541960"/>
            <a:chOff x="5876925" y="507205"/>
            <a:chExt cx="5113626" cy="5866163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5876925" y="507205"/>
              <a:ext cx="5113626" cy="5866163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</p:pic>
        <p:sp>
          <p:nvSpPr>
            <p:cNvPr id="13" name="Ellipse 12"/>
            <p:cNvSpPr/>
            <p:nvPr/>
          </p:nvSpPr>
          <p:spPr bwMode="auto">
            <a:xfrm>
              <a:off x="9207374" y="905346"/>
              <a:ext cx="977775" cy="2987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Ellipse 13"/>
            <p:cNvSpPr/>
            <p:nvPr/>
          </p:nvSpPr>
          <p:spPr bwMode="auto">
            <a:xfrm>
              <a:off x="7849355" y="1584356"/>
              <a:ext cx="371192" cy="5884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10500795" y="1348964"/>
              <a:ext cx="271604" cy="2716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</p:grpSp>
      <p:cxnSp>
        <p:nvCxnSpPr>
          <p:cNvPr id="3" name="Connecteur droit avec flèche 2"/>
          <p:cNvCxnSpPr>
            <a:cxnSpLocks/>
          </p:cNvCxnSpPr>
          <p:nvPr/>
        </p:nvCxnSpPr>
        <p:spPr bwMode="auto">
          <a:xfrm>
            <a:off x="3962400" y="2436529"/>
            <a:ext cx="1562100" cy="0"/>
          </a:xfrm>
          <a:prstGeom prst="straightConnector1">
            <a:avLst/>
          </a:prstGeom>
          <a:ln>
            <a:solidFill>
              <a:srgbClr val="00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 bwMode="auto">
          <a:xfrm>
            <a:off x="5524500" y="2290803"/>
            <a:ext cx="64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 b="0" i="1" u="none" strike="noStrike" cap="none">
                <a:ln>
                  <a:noFill/>
                </a:ln>
              </a:rPr>
              <a:t>expansionType </a:t>
            </a:r>
            <a:r>
              <a:rPr lang="fr-FR" sz="1400" b="0" u="none" strike="noStrike" cap="none">
                <a:ln>
                  <a:noFill/>
                </a:ln>
              </a:rPr>
              <a:t>(</a:t>
            </a:r>
            <a:r>
              <a:rPr lang="fr-FR" sz="1400" b="1" u="none" strike="noStrike" cap="none">
                <a:ln>
                  <a:noFill/>
                </a:ln>
                <a:solidFill>
                  <a:srgbClr val="00CCFF"/>
                </a:solidFill>
              </a:rPr>
              <a:t>-e</a:t>
            </a:r>
            <a:r>
              <a:rPr lang="fr-FR" sz="1400" b="0" u="none" strike="noStrike" cap="none">
                <a:ln>
                  <a:noFill/>
                </a:ln>
              </a:rPr>
              <a:t>) : le découpage peut se baser sur une durée ou sur les évènements</a:t>
            </a:r>
            <a:endParaRPr lang="fr-FR" sz="1400" i="1"/>
          </a:p>
        </p:txBody>
      </p:sp>
      <p:cxnSp>
        <p:nvCxnSpPr>
          <p:cNvPr id="7" name="Connecteur droit avec flèche 6"/>
          <p:cNvCxnSpPr>
            <a:cxnSpLocks/>
          </p:cNvCxnSpPr>
          <p:nvPr/>
        </p:nvCxnSpPr>
        <p:spPr bwMode="auto">
          <a:xfrm>
            <a:off x="4336782" y="3000886"/>
            <a:ext cx="118771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 bwMode="auto">
          <a:xfrm>
            <a:off x="5524500" y="2846997"/>
            <a:ext cx="64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 b="0" i="1" u="none" strike="noStrike" cap="none">
                <a:ln>
                  <a:noFill/>
                </a:ln>
              </a:rPr>
              <a:t>maximumFileDuration </a:t>
            </a:r>
            <a:r>
              <a:rPr lang="fr-FR" sz="1400" b="0" u="none" strike="noStrike" cap="none">
                <a:ln>
                  <a:noFill/>
                </a:ln>
              </a:rPr>
              <a:t>(</a:t>
            </a:r>
            <a:r>
              <a:rPr lang="fr-FR" sz="1400" b="1" u="none" strike="noStrike" cap="none">
                <a:ln>
                  <a:noFill/>
                </a:ln>
                <a:solidFill>
                  <a:srgbClr val="7030A0"/>
                </a:solidFill>
              </a:rPr>
              <a:t>-d</a:t>
            </a:r>
            <a:r>
              <a:rPr lang="fr-FR" sz="1400" b="0" u="none" strike="noStrike" cap="none">
                <a:ln>
                  <a:noFill/>
                </a:ln>
              </a:rPr>
              <a:t>) : </a:t>
            </a:r>
            <a:r>
              <a:rPr lang="fr-FR" sz="1400" b="0" i="0" u="none" strike="noStrike" cap="none">
                <a:ln>
                  <a:noFill/>
                </a:ln>
                <a:solidFill>
                  <a:srgbClr val="000000"/>
                </a:solidFill>
              </a:rPr>
              <a:t>durée maximale des fichiers en secondes</a:t>
            </a:r>
            <a:endParaRPr lang="fr-FR" sz="1400" i="1"/>
          </a:p>
        </p:txBody>
      </p:sp>
      <p:cxnSp>
        <p:nvCxnSpPr>
          <p:cNvPr id="27" name="Connecteur droit avec flèche 26"/>
          <p:cNvCxnSpPr>
            <a:cxnSpLocks/>
          </p:cNvCxnSpPr>
          <p:nvPr/>
        </p:nvCxnSpPr>
        <p:spPr bwMode="auto">
          <a:xfrm>
            <a:off x="4336782" y="3429000"/>
            <a:ext cx="1187718" cy="0"/>
          </a:xfrm>
          <a:prstGeom prst="straightConnector1">
            <a:avLst/>
          </a:prstGeom>
          <a:ln>
            <a:solidFill>
              <a:srgbClr val="00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 bwMode="auto">
          <a:xfrm>
            <a:off x="5524500" y="3275111"/>
            <a:ext cx="643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 b="0" i="1" u="none" strike="noStrike" cap="none">
                <a:ln>
                  <a:noFill/>
                </a:ln>
              </a:rPr>
              <a:t>alignToSecondsTransition </a:t>
            </a:r>
            <a:r>
              <a:rPr lang="fr-FR" sz="1400" b="0" u="none" strike="noStrike" cap="none">
                <a:ln>
                  <a:noFill/>
                </a:ln>
              </a:rPr>
              <a:t>(</a:t>
            </a:r>
            <a:r>
              <a:rPr lang="fr-FR" sz="1400" b="1" u="none" strike="noStrike" cap="none">
                <a:ln>
                  <a:noFill/>
                </a:ln>
                <a:solidFill>
                  <a:srgbClr val="006699"/>
                </a:solidFill>
              </a:rPr>
              <a:t>-a</a:t>
            </a:r>
            <a:r>
              <a:rPr lang="fr-FR" sz="1400" b="0" u="none" strike="noStrike" cap="none">
                <a:ln>
                  <a:noFill/>
                </a:ln>
              </a:rPr>
              <a:t>) : </a:t>
            </a:r>
            <a:r>
              <a:rPr lang="fr-FR" sz="1400" b="0" i="0" u="none" strike="noStrike" cap="none">
                <a:ln>
                  <a:noFill/>
                </a:ln>
                <a:solidFill>
                  <a:srgbClr val="000000"/>
                </a:solidFill>
              </a:rPr>
              <a:t>ajout de silences avant les évènements pour que les audios débutent pile à la seconde</a:t>
            </a:r>
            <a:endParaRPr lang="fr-FR" sz="1400" i="1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3"/>
          <a:srcRect l="0" t="16442" r="0" b="0"/>
          <a:stretch/>
        </p:blipFill>
        <p:spPr bwMode="auto">
          <a:xfrm>
            <a:off x="4930641" y="5361446"/>
            <a:ext cx="2889656" cy="10025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cteur droit avec flèche 30"/>
          <p:cNvCxnSpPr>
            <a:cxnSpLocks/>
          </p:cNvCxnSpPr>
          <p:nvPr/>
        </p:nvCxnSpPr>
        <p:spPr bwMode="auto">
          <a:xfrm>
            <a:off x="4336782" y="5057416"/>
            <a:ext cx="1187718" cy="0"/>
          </a:xfrm>
          <a:prstGeom prst="straightConnector1">
            <a:avLst/>
          </a:prstGeom>
          <a:ln>
            <a:solidFill>
              <a:srgbClr val="FFCC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 bwMode="auto">
          <a:xfrm>
            <a:off x="5524500" y="4903527"/>
            <a:ext cx="643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 b="0" i="1" u="none" strike="noStrike" cap="none">
                <a:ln>
                  <a:noFill/>
                </a:ln>
              </a:rPr>
              <a:t>Add_prefix </a:t>
            </a:r>
            <a:r>
              <a:rPr lang="fr-FR" sz="1400" b="0" u="none" strike="noStrike" cap="none">
                <a:ln>
                  <a:noFill/>
                </a:ln>
              </a:rPr>
              <a:t>(</a:t>
            </a:r>
            <a:r>
              <a:rPr lang="fr-FR" sz="1400" b="1" u="none" strike="noStrike" cap="none">
                <a:ln>
                  <a:noFill/>
                </a:ln>
                <a:solidFill>
                  <a:srgbClr val="FFCC30"/>
                </a:solidFill>
              </a:rPr>
              <a:t>-p</a:t>
            </a:r>
            <a:r>
              <a:rPr lang="fr-FR" sz="1400" b="0" u="none" strike="noStrike" cap="none">
                <a:ln>
                  <a:noFill/>
                </a:ln>
              </a:rPr>
              <a:t>) : ajout d’un préfixe devant tous les fichiers .</a:t>
            </a:r>
            <a:r>
              <a:rPr lang="fr-FR" sz="1400" b="0" u="none" strike="noStrike" cap="none">
                <a:ln>
                  <a:noFill/>
                </a:ln>
              </a:rPr>
              <a:t>Wav</a:t>
            </a:r>
            <a:r>
              <a:rPr lang="fr-FR" sz="1400" b="0" u="none" strike="noStrike" cap="none">
                <a:ln>
                  <a:noFill/>
                </a:ln>
              </a:rPr>
              <a:t> découpés </a:t>
            </a:r>
            <a:endParaRPr lang="fr-FR" sz="1400" i="1"/>
          </a:p>
        </p:txBody>
      </p:sp>
      <p:cxnSp>
        <p:nvCxnSpPr>
          <p:cNvPr id="33" name="Connecteur droit avec flèche 32"/>
          <p:cNvCxnSpPr>
            <a:cxnSpLocks/>
          </p:cNvCxnSpPr>
          <p:nvPr/>
        </p:nvCxnSpPr>
        <p:spPr bwMode="auto">
          <a:xfrm>
            <a:off x="7718209" y="6193393"/>
            <a:ext cx="640930" cy="0"/>
          </a:xfrm>
          <a:prstGeom prst="straightConnector1">
            <a:avLst/>
          </a:prstGeom>
          <a:ln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 bwMode="auto">
          <a:xfrm>
            <a:off x="8359140" y="5824061"/>
            <a:ext cx="3596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400" b="0" i="1" u="none" strike="noStrike" cap="none">
                <a:ln>
                  <a:noFill/>
                </a:ln>
              </a:rPr>
              <a:t>generateSilentFiles</a:t>
            </a:r>
            <a:r>
              <a:rPr lang="fr-FR" sz="1400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400" b="0" u="none" strike="noStrike" cap="none">
                <a:ln>
                  <a:noFill/>
                </a:ln>
              </a:rPr>
              <a:t>(</a:t>
            </a:r>
            <a:r>
              <a:rPr lang="fr-FR" sz="1400" b="1" u="none" strike="noStrike" cap="none">
                <a:ln>
                  <a:noFill/>
                </a:ln>
                <a:solidFill>
                  <a:srgbClr val="CC0066"/>
                </a:solidFill>
              </a:rPr>
              <a:t>-s</a:t>
            </a:r>
            <a:r>
              <a:rPr lang="fr-FR" sz="1400" b="0" u="none" strike="noStrike" cap="none">
                <a:ln>
                  <a:noFill/>
                </a:ln>
              </a:rPr>
              <a:t>) :</a:t>
            </a:r>
            <a:br>
              <a:rPr lang="fr-FR" sz="1400" b="0" u="none" strike="noStrike" cap="none">
                <a:ln>
                  <a:noFill/>
                </a:ln>
              </a:rPr>
            </a:br>
            <a:r>
              <a:rPr lang="fr-FR" sz="1400" b="0" u="none" strike="noStrike" cap="none">
                <a:ln>
                  <a:noFill/>
                </a:ln>
              </a:rPr>
              <a:t>ajout des périodes de silence non enregistrées car inférieure au seuil d’amplitude</a:t>
            </a:r>
            <a:endParaRPr lang="fr-FR" sz="1400" i="1"/>
          </a:p>
        </p:txBody>
      </p:sp>
      <p:sp>
        <p:nvSpPr>
          <p:cNvPr id="2" name="Ellipse 1"/>
          <p:cNvSpPr/>
          <p:nvPr/>
        </p:nvSpPr>
        <p:spPr bwMode="auto">
          <a:xfrm>
            <a:off x="5301781" y="5363762"/>
            <a:ext cx="757056" cy="2313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0729" y="4711822"/>
            <a:ext cx="11050542" cy="1362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ZoneTexte 7"/>
          <p:cNvSpPr txBox="1"/>
          <p:nvPr/>
        </p:nvSpPr>
        <p:spPr bwMode="auto">
          <a:xfrm>
            <a:off x="504203" y="688885"/>
            <a:ext cx="615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2400" b="1"/>
              <a:t>Modifier les paramètres de découpe des </a:t>
            </a:r>
            <a:r>
              <a:rPr lang="fr-FR" sz="2400" b="1"/>
              <a:t>T.Wav</a:t>
            </a:r>
            <a:endParaRPr lang="fr-FR" sz="2400"/>
          </a:p>
        </p:txBody>
      </p:sp>
      <p:sp>
        <p:nvSpPr>
          <p:cNvPr id="9" name="ZoneTexte 8"/>
          <p:cNvSpPr txBox="1"/>
          <p:nvPr/>
        </p:nvSpPr>
        <p:spPr bwMode="auto">
          <a:xfrm>
            <a:off x="504203" y="1150550"/>
            <a:ext cx="8401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rgbClr val="FF0000"/>
                </a:solidFill>
              </a:rPr>
              <a:t>Attention, à ne </a:t>
            </a:r>
            <a:r>
              <a:rPr lang="fr-FR" b="1">
                <a:solidFill>
                  <a:srgbClr val="FF0000"/>
                </a:solidFill>
              </a:rPr>
              <a:t>PAS</a:t>
            </a:r>
            <a:r>
              <a:rPr lang="fr-FR">
                <a:solidFill>
                  <a:srgbClr val="FF0000"/>
                </a:solidFill>
              </a:rPr>
              <a:t> faire si vous souhaiter déposer vos données sur le portail Vigie-</a:t>
            </a:r>
            <a:r>
              <a:rPr lang="fr-FR">
                <a:solidFill>
                  <a:srgbClr val="FF0000"/>
                </a:solidFill>
              </a:rPr>
              <a:t>Chrio</a:t>
            </a:r>
            <a:endParaRPr lang="fr-FR">
              <a:solidFill>
                <a:srgbClr val="FF0000"/>
              </a:solidFill>
            </a:endParaRPr>
          </a:p>
          <a:p>
            <a:pPr>
              <a:defRPr/>
            </a:pPr>
            <a:r>
              <a:rPr lang="fr-FR">
                <a:solidFill>
                  <a:srgbClr val="FF0000"/>
                </a:solidFill>
              </a:rPr>
              <a:t>Pour modifier un ou plusieurs paramètres</a:t>
            </a:r>
            <a:r>
              <a:rPr lang="fr-FR">
                <a:solidFill>
                  <a:srgbClr val="FF0000"/>
                </a:solidFill>
              </a:rPr>
              <a:t>, procédez ainsi :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70729" y="1883540"/>
            <a:ext cx="10451505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b="0" i="0" u="none" strike="noStrike" cap="none">
                <a:ln>
                  <a:noFill/>
                </a:ln>
                <a:solidFill>
                  <a:srgbClr val="28A745"/>
                </a:solidFill>
              </a:rPr>
              <a:t>En plus de la commande de base qui utilise les paramètres par défaut…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TWAV_Splitter.py </a:t>
            </a:r>
            <a:r>
              <a:rPr lang="fr-FR" b="1" i="0" u="none" strike="noStrike" cap="none">
                <a:ln>
                  <a:noFill/>
                </a:ln>
                <a:solidFill>
                  <a:srgbClr val="000000"/>
                </a:solidFill>
              </a:rPr>
              <a:t>-i </a:t>
            </a:r>
            <a:r>
              <a:rPr lang="fr-FR" b="0" i="0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(inputdirectory</a:t>
            </a:r>
            <a:r>
              <a:rPr lang="fr-FR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b="0" i="0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b="1" i="0" u="none" strike="noStrike" cap="none">
                <a:ln>
                  <a:noFill/>
                </a:ln>
                <a:solidFill>
                  <a:srgbClr val="000000"/>
                </a:solidFill>
              </a:rPr>
              <a:t>-o </a:t>
            </a:r>
            <a:r>
              <a:rPr lang="fr-FR" b="0" i="0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(outputdirectory)</a:t>
            </a:r>
            <a:endParaRPr lang="fr-FR">
              <a:solidFill>
                <a:schemeClr val="bg1">
                  <a:lumMod val="65000"/>
                </a:schemeClr>
              </a:solidFill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b="0" i="0" u="none" strike="noStrike" cap="none">
                <a:ln>
                  <a:noFill/>
                </a:ln>
                <a:solidFill>
                  <a:srgbClr val="28A745"/>
                </a:solidFill>
              </a:rPr>
              <a:t>…Il est possible de modifier la valeur de ces paramètres en ajoutant [Espace] [-][paramètre] [espace] [valeur] :</a:t>
            </a:r>
            <a:endParaRPr/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b="1" i="0" u="none" strike="noStrike" cap="none">
                <a:ln>
                  <a:noFill/>
                </a:ln>
                <a:solidFill>
                  <a:srgbClr val="EE853E"/>
                </a:solidFill>
              </a:rPr>
              <a:t>-n 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(nombre de processus - </a:t>
            </a:r>
            <a:r>
              <a:rPr lang="fr-FR" b="0" i="1" u="sng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  <a:hlinkClick r:id="rId3" action="ppaction://hlinksldjump" tooltip="ppaction://hlinksldjumpslide6"/>
              </a:rPr>
              <a:t>étape 5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 -) 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: traitement simultané de plusieurs fichiers (par défaut </a:t>
            </a:r>
            <a:r>
              <a:rPr lang="fr-FR" b="1" i="0" u="none" strike="noStrike" cap="none">
                <a:ln>
                  <a:noFill/>
                </a:ln>
                <a:solidFill>
                  <a:srgbClr val="000000"/>
                </a:solidFill>
              </a:rPr>
              <a:t>2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)</a:t>
            </a:r>
            <a:endParaRPr/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b="1" i="0" u="none" strike="noStrike" cap="none">
                <a:ln>
                  <a:noFill/>
                </a:ln>
                <a:solidFill>
                  <a:srgbClr val="FFCC30"/>
                </a:solidFill>
              </a:rPr>
              <a:t>-p 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(Add_prefix</a:t>
            </a:r>
            <a:r>
              <a:rPr lang="fr-FR" i="1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: chaine de caractères à ajouter comme préfixe des noms des fichiers (par défaut </a:t>
            </a:r>
            <a:r>
              <a:rPr lang="fr-FR" b="1" i="0" u="none" strike="noStrike" cap="none">
                <a:ln>
                  <a:noFill/>
                </a:ln>
                <a:solidFill>
                  <a:srgbClr val="000000"/>
                </a:solidFill>
              </a:rPr>
              <a:t>‘’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) </a:t>
            </a:r>
            <a:endParaRPr/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b="1" i="0" u="none" strike="noStrike" cap="none">
                <a:ln>
                  <a:noFill/>
                </a:ln>
                <a:solidFill>
                  <a:srgbClr val="00CCFF"/>
                </a:solidFill>
              </a:rPr>
              <a:t>-e 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(expansionType</a:t>
            </a:r>
            <a:r>
              <a:rPr lang="fr-FR" i="1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: 'EVENT' ou 'DURATION' (par défaut </a:t>
            </a:r>
            <a:r>
              <a:rPr lang="fr-FR" b="1" i="0" u="none" strike="noStrike" cap="none">
                <a:ln>
                  <a:noFill/>
                </a:ln>
                <a:solidFill>
                  <a:srgbClr val="000000"/>
                </a:solidFill>
              </a:rPr>
              <a:t>'EVENT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’) </a:t>
            </a:r>
            <a:endParaRPr/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b="1" i="0" u="none" strike="noStrike" cap="none">
                <a:ln>
                  <a:noFill/>
                </a:ln>
                <a:solidFill>
                  <a:srgbClr val="7030A0"/>
                </a:solidFill>
              </a:rPr>
              <a:t>-d 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(maximumFileDuration</a:t>
            </a:r>
            <a:r>
              <a:rPr lang="fr-FR" i="1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: durée maximale des fichiers en secondes (par défaut </a:t>
            </a:r>
            <a:r>
              <a:rPr lang="fr-FR" b="1" i="0" u="none" strike="noStrike" cap="none">
                <a:ln>
                  <a:noFill/>
                </a:ln>
                <a:solidFill>
                  <a:srgbClr val="000000"/>
                </a:solidFill>
              </a:rPr>
              <a:t>5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)</a:t>
            </a:r>
            <a:endParaRPr/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b="1" i="0" u="none" strike="noStrike" cap="none">
                <a:ln>
                  <a:noFill/>
                </a:ln>
                <a:solidFill>
                  <a:srgbClr val="CC0066"/>
                </a:solidFill>
              </a:rPr>
              <a:t>-s 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(generateSilentFiles</a:t>
            </a:r>
            <a:r>
              <a:rPr lang="fr-FR" i="1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: True ou False (par défaut </a:t>
            </a:r>
            <a:r>
              <a:rPr lang="fr-FR" b="1" i="0" u="none" strike="noStrike" cap="none">
                <a:ln>
                  <a:noFill/>
                </a:ln>
                <a:solidFill>
                  <a:srgbClr val="000000"/>
                </a:solidFill>
              </a:rPr>
              <a:t>False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)</a:t>
            </a:r>
            <a:r>
              <a:rPr lang="fr-FR" sz="1200" b="0" i="0" u="none" strike="noStrike" cap="none">
                <a:ln>
                  <a:noFill/>
                </a:ln>
                <a:solidFill>
                  <a:srgbClr val="000000"/>
                </a:solidFill>
              </a:rPr>
              <a:t> </a:t>
            </a:r>
            <a:r>
              <a:rPr lang="fr-FR" sz="1200" b="0" i="1" u="none" strike="noStrike" cap="none">
                <a:ln>
                  <a:noFill/>
                </a:ln>
                <a:solidFill>
                  <a:srgbClr val="000000"/>
                </a:solidFill>
              </a:rPr>
              <a:t>// uniquement utilisable avec expansionType = ‘</a:t>
            </a:r>
            <a:r>
              <a:rPr lang="fr-FR" sz="1200" b="0" i="1" u="none" strike="noStrike" cap="none">
                <a:ln>
                  <a:noFill/>
                </a:ln>
                <a:solidFill>
                  <a:srgbClr val="00CCFF"/>
                </a:solidFill>
              </a:rPr>
              <a:t>DURATION</a:t>
            </a:r>
            <a:r>
              <a:rPr lang="fr-FR" sz="1200" b="0" i="1" u="none" strike="noStrike" cap="none">
                <a:ln>
                  <a:noFill/>
                </a:ln>
                <a:solidFill>
                  <a:srgbClr val="000000"/>
                </a:solidFill>
              </a:rPr>
              <a:t>’</a:t>
            </a:r>
            <a:endParaRPr/>
          </a:p>
          <a:p>
            <a:pPr marL="171450" marR="0" lvl="0" indent="-1714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b="1" i="0" u="none" strike="noStrike" cap="none">
                <a:ln>
                  <a:noFill/>
                </a:ln>
                <a:solidFill>
                  <a:srgbClr val="006699"/>
                </a:solidFill>
              </a:rPr>
              <a:t>-a 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(alignToSecondsTransition</a:t>
            </a:r>
            <a:r>
              <a:rPr lang="fr-FR" i="1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fr-FR" b="0" i="1" u="none" strike="noStrike" cap="none">
                <a:ln>
                  <a:noFill/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: True ou False (par défaut </a:t>
            </a:r>
            <a:r>
              <a:rPr lang="fr-FR" b="1" i="0" u="none" strike="noStrike" cap="none">
                <a:ln>
                  <a:noFill/>
                </a:ln>
                <a:solidFill>
                  <a:srgbClr val="000000"/>
                </a:solidFill>
              </a:rPr>
              <a:t>False</a:t>
            </a:r>
            <a:r>
              <a:rPr lang="fr-FR" b="0" i="0" u="none" strike="noStrike" cap="none">
                <a:ln>
                  <a:noFill/>
                </a:ln>
                <a:solidFill>
                  <a:srgbClr val="000000"/>
                </a:solidFill>
              </a:rPr>
              <a:t>)</a:t>
            </a:r>
            <a:r>
              <a:rPr lang="fr-FR" b="0" i="0" u="none" strike="noStrike" cap="none">
                <a:ln>
                  <a:noFill/>
                </a:ln>
                <a:solidFill>
                  <a:srgbClr val="067D17"/>
                </a:solidFill>
              </a:rPr>
              <a:t> </a:t>
            </a:r>
            <a:r>
              <a:rPr lang="fr-FR" sz="1200" b="0" i="1" u="none" strike="noStrike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+mn-ea"/>
                <a:cs typeface="+mn-cs"/>
              </a:rPr>
              <a:t>// uniquement utilisable avec expansionType = ‘</a:t>
            </a:r>
            <a:r>
              <a:rPr lang="fr-FR" sz="1200" b="0" i="1" u="none" strike="noStrike" cap="none" spc="0">
                <a:ln>
                  <a:noFill/>
                </a:ln>
                <a:solidFill>
                  <a:srgbClr val="00CCFF"/>
                </a:solidFill>
                <a:latin typeface="Calibri"/>
                <a:ea typeface="+mn-ea"/>
                <a:cs typeface="+mn-cs"/>
              </a:rPr>
              <a:t>EVENT</a:t>
            </a:r>
            <a:r>
              <a:rPr lang="fr-FR" sz="1200" b="0" i="1" u="none" strike="noStrike" cap="none" spc="0">
                <a:ln>
                  <a:noFill/>
                </a:ln>
                <a:solidFill>
                  <a:srgbClr val="000000"/>
                </a:solidFill>
                <a:latin typeface="Calibri"/>
                <a:ea typeface="+mn-ea"/>
                <a:cs typeface="+mn-cs"/>
              </a:rPr>
              <a:t>’</a:t>
            </a:r>
            <a:endParaRPr lang="fr-FR" sz="1800" b="0" i="1" u="none" strike="noStrike" cap="none" spc="0">
              <a:ln>
                <a:noFill/>
              </a:ln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e 10"/>
          <p:cNvGrpSpPr/>
          <p:nvPr/>
        </p:nvGrpSpPr>
        <p:grpSpPr bwMode="auto">
          <a:xfrm>
            <a:off x="12954772" y="41185"/>
            <a:ext cx="5465688" cy="6270036"/>
            <a:chOff x="5876925" y="507205"/>
            <a:chExt cx="5113626" cy="5866163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5876925" y="507205"/>
              <a:ext cx="5113626" cy="5866163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</p:pic>
        <p:sp>
          <p:nvSpPr>
            <p:cNvPr id="13" name="Ellipse 12"/>
            <p:cNvSpPr/>
            <p:nvPr/>
          </p:nvSpPr>
          <p:spPr bwMode="auto">
            <a:xfrm>
              <a:off x="9207374" y="905346"/>
              <a:ext cx="977775" cy="2987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Ellipse 13"/>
            <p:cNvSpPr/>
            <p:nvPr/>
          </p:nvSpPr>
          <p:spPr bwMode="auto">
            <a:xfrm>
              <a:off x="7849355" y="1584356"/>
              <a:ext cx="371192" cy="5884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10500795" y="1348964"/>
              <a:ext cx="271604" cy="2716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7" name="ZoneTexte 16"/>
          <p:cNvSpPr txBox="1"/>
          <p:nvPr/>
        </p:nvSpPr>
        <p:spPr bwMode="auto">
          <a:xfrm>
            <a:off x="570729" y="6074087"/>
            <a:ext cx="11050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800">
                <a:solidFill>
                  <a:schemeClr val="bg1">
                    <a:lumMod val="65000"/>
                  </a:schemeClr>
                </a:solidFill>
              </a:rPr>
              <a:t>Exemple pour 6 fichiers traités simultanément, avec l’ajout du préfixe ‘</a:t>
            </a:r>
            <a:r>
              <a:rPr lang="fr-FR" sz="1800">
                <a:solidFill>
                  <a:schemeClr val="bg1">
                    <a:lumMod val="65000"/>
                  </a:schemeClr>
                </a:solidFill>
              </a:rPr>
              <a:t>test_prefix</a:t>
            </a:r>
            <a:r>
              <a:rPr lang="fr-FR" sz="1800">
                <a:solidFill>
                  <a:schemeClr val="bg1">
                    <a:lumMod val="65000"/>
                  </a:schemeClr>
                </a:solidFill>
              </a:rPr>
              <a:t>’ aux fichiers .</a:t>
            </a:r>
            <a:r>
              <a:rPr lang="fr-FR" sz="1800">
                <a:solidFill>
                  <a:schemeClr val="bg1">
                    <a:lumMod val="65000"/>
                  </a:schemeClr>
                </a:solidFill>
              </a:rPr>
              <a:t>Wav</a:t>
            </a:r>
            <a:r>
              <a:rPr lang="fr-FR" sz="1800">
                <a:solidFill>
                  <a:schemeClr val="bg1">
                    <a:lumMod val="65000"/>
                  </a:schemeClr>
                </a:solidFill>
              </a:rPr>
              <a:t>, en utilisant la méthode basée sur une durée de 15 secondes max et en ajoutant les silences </a:t>
            </a:r>
            <a:endParaRPr/>
          </a:p>
        </p:txBody>
      </p:sp>
      <p:sp>
        <p:nvSpPr>
          <p:cNvPr id="18" name="Rectangle 17"/>
          <p:cNvSpPr/>
          <p:nvPr/>
        </p:nvSpPr>
        <p:spPr bwMode="auto">
          <a:xfrm>
            <a:off x="570730" y="5907489"/>
            <a:ext cx="403996" cy="153988"/>
          </a:xfrm>
          <a:prstGeom prst="rect">
            <a:avLst/>
          </a:prstGeom>
          <a:noFill/>
          <a:ln>
            <a:solidFill>
              <a:srgbClr val="EE8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" name="Rectangle 18"/>
          <p:cNvSpPr/>
          <p:nvPr/>
        </p:nvSpPr>
        <p:spPr bwMode="auto">
          <a:xfrm>
            <a:off x="1029719" y="5907489"/>
            <a:ext cx="1218182" cy="153988"/>
          </a:xfrm>
          <a:prstGeom prst="rect">
            <a:avLst/>
          </a:prstGeom>
          <a:noFill/>
          <a:ln>
            <a:solidFill>
              <a:srgbClr val="FFCC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Rectangle 19"/>
          <p:cNvSpPr/>
          <p:nvPr/>
        </p:nvSpPr>
        <p:spPr bwMode="auto">
          <a:xfrm>
            <a:off x="3398789" y="5907489"/>
            <a:ext cx="398512" cy="1539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1" name="Rectangle 20"/>
          <p:cNvSpPr/>
          <p:nvPr/>
        </p:nvSpPr>
        <p:spPr bwMode="auto">
          <a:xfrm>
            <a:off x="2331244" y="5907489"/>
            <a:ext cx="977107" cy="153988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" name="Rectangle 21"/>
          <p:cNvSpPr/>
          <p:nvPr/>
        </p:nvSpPr>
        <p:spPr bwMode="auto">
          <a:xfrm>
            <a:off x="3859934" y="5907489"/>
            <a:ext cx="534266" cy="153988"/>
          </a:xfrm>
          <a:prstGeom prst="rect">
            <a:avLst/>
          </a:prstGeom>
          <a:noFill/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Grand écran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matthieu Iodice</dc:creator>
  <cp:keywords/>
  <dc:description/>
  <dc:identifier/>
  <dc:language/>
  <cp:lastModifiedBy/>
  <cp:revision>33</cp:revision>
  <dcterms:created xsi:type="dcterms:W3CDTF">2023-04-26T14:10:32Z</dcterms:created>
  <dcterms:modified xsi:type="dcterms:W3CDTF">2023-06-20T12:22:57Z</dcterms:modified>
  <cp:category/>
  <cp:contentStatus/>
  <cp:version/>
</cp:coreProperties>
</file>