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3E8E5B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3C964-AE37-FCA1-1D4F-99FB18E4D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C10AB0-1CF4-9157-F4FF-0834D369E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2BBF57-2160-3693-6BC8-120634AC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BCD7EF-CF60-796B-B25E-D451772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1F4F54-82FD-FE72-28BE-73A2E008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6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D33AA-A8E5-2490-20D2-402DB187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91088A-9008-302F-CACC-E6CD1C0A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07A90E-E760-728D-A6E9-32EF4A36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81686-8B7C-E708-2E76-3521ACCA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1D2CE1-7E18-042A-4BF3-8F8AEB63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58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6BA7BA-794B-A974-E059-93948FC85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612035-7BCE-C748-2320-ED1A98B7A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ACD7C2-8598-968D-F006-259988C5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470E26-9635-2776-3D32-A31E6C6C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9223D3-F108-1207-B732-ED703E90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16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5A0A6-3ABB-A9F9-923A-6837D440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084C1-2958-301B-3F76-9DC8420FE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0103B0-B4B9-0AD4-39A2-9AD9223E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509C03-1405-4385-770D-6041F343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7EA2C5-038A-0974-E830-DF374084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0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720F3-3E3A-3345-DBDB-92F2F0E7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A7088-ADD1-E6D3-57D8-65789FF33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7109B9-6699-E175-D0B1-6ED9B726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38519-6A1C-8586-8477-A841054E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A08A40-B5DA-7B11-1EA5-E03989D6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54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E48FD-D568-2744-B6E2-53F76380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4FEEA-616D-BA26-B33C-3E629EA20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A709E6-C923-275C-5FB8-E7AB33A70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E6DD6A-AD9F-A96B-B4B2-CACD8529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1F37BB-3CDF-49C1-7A7C-B40949FF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9AD20A-F74C-5CD0-1962-0CF2C588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9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AD8CB-8652-4369-B15D-47DFD7C3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366CC4-1926-1313-BB3C-2CCBF67B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9B22D4-3CD2-90C3-52E7-08C248CE8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4159C5-224C-58C9-A5DF-5D109978A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74C379-785B-DDE4-1508-411D06DCA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BBA88D-54D4-C70E-A3F8-16943F85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26381C-5EEC-28CC-E547-581DEAE0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59EBD2-4B56-198A-B336-317476BF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71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1E74F-C0C1-9901-C97F-C62A2ABE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04BB1F-1BE1-9525-CFF2-0634E59F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BA64A5-E743-EE36-62D6-F3F4AE21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38D40F-88E0-DC5A-5F3B-CA963B77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83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304C4F-DB58-8DF9-13E7-C49B4691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9AADB0-628E-3937-0958-178D83B0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146D6C-C421-5610-3E3A-AC3F93AB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4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C0109-1942-BD93-30DB-7FB73970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89DA20-487E-2AA4-719E-B2B077E3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711573-279C-E5D0-80F6-F962076E0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B8454C-8D50-FA5C-C990-315C3399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C4C03B-F5F6-A44A-7E7A-AF2D69A0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5B6B2D-B398-90FC-BE64-5A4FB158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44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677B2-7BBC-4E20-E951-5E98C9D7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046D05-B4AB-1FCE-02B7-2ADEF91C3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733BCA-C955-4B83-585C-7B0A0284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009394-AF8B-9275-595B-44875293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6D1732-B6A3-8AD0-55F4-865EC85D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5C9181-946E-68CA-73FF-75B2E23F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93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16637B-C0E2-6F45-A7EB-63F5C45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2F749A-7015-4BBB-8724-8A0209B7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D4ECA-E86A-4162-F71F-AC3AEE91F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F47B-E7C1-4F23-BE41-37F7E26DCCF7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9B088-4386-C636-06D7-233503CD5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2EAA13-BA02-7B09-377D-4E58357AA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5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cousticDevices/audiomoth-util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ominique.Bessonneau@cerema.f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odejs.org/en/downloa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udioMoth – Applications sur Google Play">
            <a:extLst>
              <a:ext uri="{FF2B5EF4-FFF2-40B4-BE49-F238E27FC236}">
                <a16:creationId xmlns:a16="http://schemas.microsoft.com/office/drawing/2014/main" id="{C8AB8872-9BF4-2FE8-CF14-C3BA1A81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15" y="396052"/>
            <a:ext cx="784370" cy="78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C2B482F-6202-7B2A-6269-C08D2EE639B5}"/>
              </a:ext>
            </a:extLst>
          </p:cNvPr>
          <p:cNvSpPr txBox="1"/>
          <p:nvPr/>
        </p:nvSpPr>
        <p:spPr>
          <a:xfrm>
            <a:off x="1357357" y="1428042"/>
            <a:ext cx="94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Script pour le découpage des fichiers AudioMoth</a:t>
            </a:r>
            <a:br>
              <a:rPr lang="fr-FR" sz="2800" b="1" dirty="0"/>
            </a:br>
            <a:r>
              <a:rPr lang="fr-FR" sz="2800" b="1" dirty="0"/>
              <a:t>de plusieurs sous-dossiers (T.Wav </a:t>
            </a:r>
            <a:r>
              <a:rPr lang="fr-FR" sz="2800" b="1" dirty="0">
                <a:sym typeface="Wingdings" panose="05000000000000000000" pitchFamily="2" charset="2"/>
              </a:rPr>
              <a:t> .Wav)</a:t>
            </a:r>
            <a:endParaRPr lang="fr-FR" sz="28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4B70C1-CB3B-CE73-C41D-BDB6521623FD}"/>
              </a:ext>
            </a:extLst>
          </p:cNvPr>
          <p:cNvSpPr txBox="1"/>
          <p:nvPr/>
        </p:nvSpPr>
        <p:spPr>
          <a:xfrm>
            <a:off x="797979" y="2860962"/>
            <a:ext cx="101110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Objectif du script :</a:t>
            </a:r>
          </a:p>
          <a:p>
            <a:r>
              <a:rPr lang="fr-FR" dirty="0"/>
              <a:t>L’application AudioMoth ne détecte pas les enregistrements T.Wav qui sont rangés dans des sous-dossiers.</a:t>
            </a:r>
            <a:br>
              <a:rPr lang="fr-FR" dirty="0"/>
            </a:br>
            <a:r>
              <a:rPr lang="fr-FR" dirty="0"/>
              <a:t>Ce script permet de découper les T.Wav en .</a:t>
            </a:r>
            <a:r>
              <a:rPr lang="fr-FR" dirty="0" err="1"/>
              <a:t>Wav</a:t>
            </a:r>
            <a:r>
              <a:rPr lang="fr-FR" dirty="0"/>
              <a:t> quelle que soit l’arborescence de vos dossiers.</a:t>
            </a:r>
          </a:p>
          <a:p>
            <a:r>
              <a:rPr lang="fr-FR" dirty="0"/>
              <a:t>Il évite donc de devoir traiter chaque sous-dossier un par un sur l’application AudioMoth.</a:t>
            </a:r>
          </a:p>
          <a:p>
            <a:r>
              <a:rPr lang="fr-FR" dirty="0"/>
              <a:t>Le script copie l’arborescence des dossiers contenant des fichiers </a:t>
            </a:r>
            <a:r>
              <a:rPr lang="fr-FR" dirty="0" err="1"/>
              <a:t>T.Wav</a:t>
            </a:r>
            <a:r>
              <a:rPr lang="fr-FR" dirty="0"/>
              <a:t> et les remplace par des .</a:t>
            </a:r>
            <a:r>
              <a:rPr lang="fr-FR" dirty="0" err="1"/>
              <a:t>Wav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9085C75-0126-D584-42BE-CD4868A6079A}"/>
              </a:ext>
            </a:extLst>
          </p:cNvPr>
          <p:cNvSpPr txBox="1"/>
          <p:nvPr/>
        </p:nvSpPr>
        <p:spPr>
          <a:xfrm>
            <a:off x="797979" y="4525967"/>
            <a:ext cx="111990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Remerciements et sources :</a:t>
            </a:r>
          </a:p>
          <a:p>
            <a:r>
              <a:rPr lang="fr-FR" dirty="0"/>
              <a:t>La découpe des fichiers se base sur le script Open Source d’AudioMoth :</a:t>
            </a:r>
          </a:p>
          <a:p>
            <a:r>
              <a:rPr lang="fr-FR" dirty="0">
                <a:hlinkClick r:id="rId3"/>
              </a:rPr>
              <a:t>https://github.com/OpenAcousticDevices/audiomoth-utils</a:t>
            </a:r>
            <a:endParaRPr lang="fr-FR" dirty="0"/>
          </a:p>
          <a:p>
            <a:r>
              <a:rPr lang="fr-FR" dirty="0"/>
              <a:t>L’automatisation de la découpe des fichiers T.Wav pour tous les sous-dossiers a été codé par Dominique BESSONNEAU</a:t>
            </a:r>
          </a:p>
          <a:p>
            <a:r>
              <a:rPr lang="fr-FR" dirty="0">
                <a:hlinkClick r:id="rId4"/>
              </a:rPr>
              <a:t>Dominique.Bessonneau@cerema.fr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903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udioMoth – Applications sur Google Play">
            <a:extLst>
              <a:ext uri="{FF2B5EF4-FFF2-40B4-BE49-F238E27FC236}">
                <a16:creationId xmlns:a16="http://schemas.microsoft.com/office/drawing/2014/main" id="{C8AB8872-9BF4-2FE8-CF14-C3BA1A81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15" y="396052"/>
            <a:ext cx="784370" cy="78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4A916C0-FE2C-7C13-2526-5459F9AF48DF}"/>
              </a:ext>
            </a:extLst>
          </p:cNvPr>
          <p:cNvSpPr txBox="1"/>
          <p:nvPr/>
        </p:nvSpPr>
        <p:spPr>
          <a:xfrm>
            <a:off x="797979" y="2860962"/>
            <a:ext cx="111902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Prérequis :</a:t>
            </a:r>
          </a:p>
          <a:p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Télécharger Python 3 (nécessaire pour faire tourner le script) : </a:t>
            </a:r>
            <a:r>
              <a:rPr lang="fr-FR" dirty="0">
                <a:hlinkClick r:id="rId3"/>
              </a:rPr>
              <a:t>https://www.python.org/downloads/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Télécharger Node.js (nécessaire pour faire tourner le script) : </a:t>
            </a:r>
            <a:r>
              <a:rPr lang="fr-FR" dirty="0">
                <a:hlinkClick r:id="rId4"/>
              </a:rPr>
              <a:t>https://nodejs.org/en/download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Télécharger le dossier « TWAV_splitter » (350 Mo) : </a:t>
            </a:r>
            <a:r>
              <a:rPr lang="fr-FR" dirty="0" err="1">
                <a:solidFill>
                  <a:srgbClr val="0563C1"/>
                </a:solidFill>
              </a:rPr>
              <a:t>lien_github</a:t>
            </a:r>
            <a:endParaRPr lang="fr-FR" dirty="0">
              <a:solidFill>
                <a:srgbClr val="0563C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Avoir un </a:t>
            </a:r>
            <a:r>
              <a:rPr lang="fr-FR" b="1" dirty="0">
                <a:solidFill>
                  <a:srgbClr val="3E8E5B"/>
                </a:solidFill>
              </a:rPr>
              <a:t>dossier source </a:t>
            </a:r>
            <a:r>
              <a:rPr lang="fr-FR" dirty="0"/>
              <a:t>qui contient tous les fichiers </a:t>
            </a:r>
            <a:r>
              <a:rPr lang="fr-FR" dirty="0" err="1"/>
              <a:t>T.Wav</a:t>
            </a:r>
            <a:r>
              <a:rPr lang="fr-FR" dirty="0"/>
              <a:t> </a:t>
            </a:r>
            <a:r>
              <a:rPr lang="fr-FR" b="1" dirty="0"/>
              <a:t>(ne pas mettre d’espace dans le nom du dossier !)</a:t>
            </a:r>
          </a:p>
          <a:p>
            <a:pPr marL="1257300" lvl="2" indent="-342900">
              <a:buFont typeface="Calibri" panose="020F0502020204030204" pitchFamily="34" charset="0"/>
              <a:buChar char="»"/>
            </a:pPr>
            <a:r>
              <a:rPr lang="fr-FR" dirty="0"/>
              <a:t>Ce dossier peut contenir des sous dossiers ainsi que des fichiers autres que les T.Wav</a:t>
            </a:r>
          </a:p>
          <a:p>
            <a:pPr marL="1257300" lvl="2" indent="-342900">
              <a:buFont typeface="Calibri" panose="020F0502020204030204" pitchFamily="34" charset="0"/>
              <a:buChar char="»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un nouveau dossier vide où seront stockés les fichiers .Wav : le </a:t>
            </a:r>
            <a:r>
              <a:rPr lang="fr-FR" b="1" dirty="0">
                <a:solidFill>
                  <a:srgbClr val="3E8E5B"/>
                </a:solidFill>
              </a:rPr>
              <a:t>dossier de sortie </a:t>
            </a:r>
            <a:r>
              <a:rPr lang="fr-FR" b="1" dirty="0"/>
              <a:t>(nom sans espace !)</a:t>
            </a:r>
          </a:p>
          <a:p>
            <a:pPr lvl="1"/>
            <a:endParaRPr lang="fr-FR" b="1" dirty="0">
              <a:solidFill>
                <a:srgbClr val="3E8E5B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S’assurer d’avoir suffisamment d’espace de stockage</a:t>
            </a:r>
          </a:p>
          <a:p>
            <a:pPr marL="1257300" lvl="2" indent="-342900">
              <a:buFont typeface="Calibri" panose="020F0502020204030204" pitchFamily="34" charset="0"/>
              <a:buChar char="»"/>
            </a:pPr>
            <a:r>
              <a:rPr lang="fr-FR" dirty="0"/>
              <a:t>L’ensemble des fichiers .Wav fera environ la même taille que les fichiers T.Wav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CBC125-B267-7255-DA86-BC73900125CF}"/>
              </a:ext>
            </a:extLst>
          </p:cNvPr>
          <p:cNvSpPr txBox="1"/>
          <p:nvPr/>
        </p:nvSpPr>
        <p:spPr>
          <a:xfrm>
            <a:off x="1357357" y="1428042"/>
            <a:ext cx="94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Script pour le découpage des fichiers AudioMoth</a:t>
            </a:r>
            <a:br>
              <a:rPr lang="fr-FR" sz="2800" b="1" dirty="0"/>
            </a:br>
            <a:r>
              <a:rPr lang="fr-FR" sz="2800" b="1" dirty="0"/>
              <a:t>de plusieurs sous-dossiers (T.Wav </a:t>
            </a:r>
            <a:r>
              <a:rPr lang="fr-FR" sz="2800" b="1" dirty="0">
                <a:sym typeface="Wingdings" panose="05000000000000000000" pitchFamily="2" charset="2"/>
              </a:rPr>
              <a:t> .Wav)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57479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66E030AF-4FCA-AA85-8F24-A545383072DA}"/>
              </a:ext>
            </a:extLst>
          </p:cNvPr>
          <p:cNvGrpSpPr/>
          <p:nvPr/>
        </p:nvGrpSpPr>
        <p:grpSpPr>
          <a:xfrm>
            <a:off x="504203" y="3156726"/>
            <a:ext cx="5040963" cy="2343458"/>
            <a:chOff x="504203" y="1716014"/>
            <a:chExt cx="5040963" cy="2343458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39D4D46B-235D-2477-CCB7-1CE362341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203" y="1716014"/>
              <a:ext cx="5040963" cy="23434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4B491E4-77AC-889F-8C3B-33A820524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897" y="2115127"/>
              <a:ext cx="280141" cy="280141"/>
            </a:xfrm>
            <a:prstGeom prst="rect">
              <a:avLst/>
            </a:prstGeom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BE7E9142-4CA7-3DD9-6675-22A589BF34F2}"/>
              </a:ext>
            </a:extLst>
          </p:cNvPr>
          <p:cNvSpPr txBox="1"/>
          <p:nvPr/>
        </p:nvSpPr>
        <p:spPr>
          <a:xfrm>
            <a:off x="504203" y="5705386"/>
            <a:ext cx="504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Cliquer ici pour obtenir le chemin d’accès jusqu’au dossier « TWAV_splitter »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0462DDB-C674-B3D5-8479-D10720937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261" y="3156725"/>
            <a:ext cx="5044536" cy="2343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E621427-5222-37E0-522F-824E02C71150}"/>
              </a:ext>
            </a:extLst>
          </p:cNvPr>
          <p:cNvSpPr txBox="1"/>
          <p:nvPr/>
        </p:nvSpPr>
        <p:spPr>
          <a:xfrm>
            <a:off x="6643261" y="5705385"/>
            <a:ext cx="504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[Ctrl C] pour copier le chemin d’accès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2F30263-2387-4D8E-859D-C5EBC4C33433}"/>
              </a:ext>
            </a:extLst>
          </p:cNvPr>
          <p:cNvSpPr txBox="1"/>
          <p:nvPr/>
        </p:nvSpPr>
        <p:spPr>
          <a:xfrm>
            <a:off x="504203" y="688885"/>
            <a:ext cx="900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1. Récupérer le chemin d’accès au répertoire de travail TWAV_splitter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F9F927-8E7F-F605-35F1-A729B92DC1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460" t="17241" r="18251" b="16671"/>
          <a:stretch/>
        </p:blipFill>
        <p:spPr>
          <a:xfrm>
            <a:off x="504203" y="1646611"/>
            <a:ext cx="1352551" cy="96325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AF4FCA3-4F91-29B5-FE12-7D4B46D90F1D}"/>
              </a:ext>
            </a:extLst>
          </p:cNvPr>
          <p:cNvSpPr txBox="1"/>
          <p:nvPr/>
        </p:nvSpPr>
        <p:spPr>
          <a:xfrm>
            <a:off x="1938897" y="1989738"/>
            <a:ext cx="345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Ouvrir le dossier « TWAV_splitter »</a:t>
            </a:r>
          </a:p>
        </p:txBody>
      </p:sp>
    </p:spTree>
    <p:extLst>
      <p:ext uri="{BB962C8B-B14F-4D97-AF65-F5344CB8AC3E}">
        <p14:creationId xmlns:p14="http://schemas.microsoft.com/office/powerpoint/2010/main" val="313220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64181D5-3D5B-12A1-3772-AC7716CB8E58}"/>
              </a:ext>
            </a:extLst>
          </p:cNvPr>
          <p:cNvSpPr txBox="1"/>
          <p:nvPr/>
        </p:nvSpPr>
        <p:spPr>
          <a:xfrm>
            <a:off x="504203" y="688886"/>
            <a:ext cx="9960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2. Définir le chemin d’accès au répertoire de travail sur l’invite de commande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85C339C-C594-94BC-C36D-6973E1F77407}"/>
              </a:ext>
            </a:extLst>
          </p:cNvPr>
          <p:cNvGrpSpPr/>
          <p:nvPr/>
        </p:nvGrpSpPr>
        <p:grpSpPr>
          <a:xfrm>
            <a:off x="458839" y="1516491"/>
            <a:ext cx="4564287" cy="4194351"/>
            <a:chOff x="390488" y="1712957"/>
            <a:chExt cx="4771172" cy="4384467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3B0CDA2A-B9E1-6295-5F21-E98EBDE36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488" y="1712957"/>
              <a:ext cx="4771172" cy="43844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0F7624-F4DD-DCC3-77C5-207671929BE5}"/>
                </a:ext>
              </a:extLst>
            </p:cNvPr>
            <p:cNvSpPr/>
            <p:nvPr/>
          </p:nvSpPr>
          <p:spPr>
            <a:xfrm>
              <a:off x="654845" y="5886450"/>
              <a:ext cx="1550194" cy="2109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12C39CD-10A4-3ECB-1801-64206310CC50}"/>
                </a:ext>
              </a:extLst>
            </p:cNvPr>
            <p:cNvSpPr/>
            <p:nvPr/>
          </p:nvSpPr>
          <p:spPr>
            <a:xfrm>
              <a:off x="504203" y="3046276"/>
              <a:ext cx="1361562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ACD45E07-D5AE-4930-2C45-FDBC0C0C6BE0}"/>
              </a:ext>
            </a:extLst>
          </p:cNvPr>
          <p:cNvSpPr txBox="1"/>
          <p:nvPr/>
        </p:nvSpPr>
        <p:spPr>
          <a:xfrm>
            <a:off x="1267342" y="5799782"/>
            <a:ext cx="2947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Ouvrir l’invite de commandes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992C09E-0153-2E7A-F4ED-98B647100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051"/>
          <a:stretch/>
        </p:blipFill>
        <p:spPr>
          <a:xfrm>
            <a:off x="5939538" y="2009912"/>
            <a:ext cx="5793622" cy="1214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6534F37-B3BB-767D-3065-5AD69CCBDB43}"/>
              </a:ext>
            </a:extLst>
          </p:cNvPr>
          <p:cNvSpPr txBox="1"/>
          <p:nvPr/>
        </p:nvSpPr>
        <p:spPr>
          <a:xfrm>
            <a:off x="5939538" y="3224735"/>
            <a:ext cx="579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Écrire cd suivi d’un espace et du chemin d’accès [Ctrl V] puis appuyer sur la touche [Entrée] 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8C88A3A-E226-46DD-6FC5-0E5B02CB164A}"/>
              </a:ext>
            </a:extLst>
          </p:cNvPr>
          <p:cNvGrpSpPr/>
          <p:nvPr/>
        </p:nvGrpSpPr>
        <p:grpSpPr>
          <a:xfrm>
            <a:off x="5939540" y="4292324"/>
            <a:ext cx="5793621" cy="1179960"/>
            <a:chOff x="5939540" y="3641018"/>
            <a:chExt cx="5793621" cy="1179960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D9A821C0-6669-8A6F-8E8D-4E6B3ACFEE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8" b="35960"/>
            <a:stretch/>
          </p:blipFill>
          <p:spPr>
            <a:xfrm>
              <a:off x="5939540" y="3641018"/>
              <a:ext cx="5793621" cy="11799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1635A2-C91B-E6DA-D1DC-12606C2D1982}"/>
                </a:ext>
              </a:extLst>
            </p:cNvPr>
            <p:cNvSpPr/>
            <p:nvPr/>
          </p:nvSpPr>
          <p:spPr>
            <a:xfrm>
              <a:off x="7300913" y="4306843"/>
              <a:ext cx="752474" cy="2018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7D9FA73F-76F5-CE34-1BAE-7D1D2578C840}"/>
              </a:ext>
            </a:extLst>
          </p:cNvPr>
          <p:cNvSpPr txBox="1"/>
          <p:nvPr/>
        </p:nvSpPr>
        <p:spPr>
          <a:xfrm>
            <a:off x="5939538" y="5476616"/>
            <a:ext cx="579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« \TWAV_splitter&gt; » doit maintenant apparaître à la fin du chemin d’accès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9ADB9D-9604-2C80-C1C1-23C6297EDF89}"/>
              </a:ext>
            </a:extLst>
          </p:cNvPr>
          <p:cNvSpPr/>
          <p:nvPr/>
        </p:nvSpPr>
        <p:spPr>
          <a:xfrm>
            <a:off x="6908800" y="2468949"/>
            <a:ext cx="2280444" cy="20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96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26AA162-95AD-CBC2-B5F0-1D3AB49269BB}"/>
              </a:ext>
            </a:extLst>
          </p:cNvPr>
          <p:cNvSpPr txBox="1"/>
          <p:nvPr/>
        </p:nvSpPr>
        <p:spPr>
          <a:xfrm>
            <a:off x="504203" y="688885"/>
            <a:ext cx="4579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3. Exécuter le programme vigie.py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08F3690-D37A-7A77-C561-9551F30E17A3}"/>
              </a:ext>
            </a:extLst>
          </p:cNvPr>
          <p:cNvSpPr txBox="1"/>
          <p:nvPr/>
        </p:nvSpPr>
        <p:spPr>
          <a:xfrm>
            <a:off x="-1" y="5063638"/>
            <a:ext cx="121919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Écrire en respectant les espaces :</a:t>
            </a:r>
            <a:br>
              <a:rPr lang="fr-FR" dirty="0"/>
            </a:br>
            <a:r>
              <a:rPr lang="fr-FR" dirty="0"/>
              <a:t>vigie.py -i </a:t>
            </a:r>
            <a:r>
              <a:rPr lang="fr-FR" b="1" dirty="0"/>
              <a:t>coller le chemin d’accès au </a:t>
            </a:r>
            <a:r>
              <a:rPr lang="fr-FR" b="1" dirty="0">
                <a:solidFill>
                  <a:srgbClr val="3E8E5B"/>
                </a:solidFill>
              </a:rPr>
              <a:t>dossier source</a:t>
            </a:r>
            <a:r>
              <a:rPr lang="fr-FR" dirty="0">
                <a:solidFill>
                  <a:srgbClr val="3E8E5B"/>
                </a:solidFill>
              </a:rPr>
              <a:t> </a:t>
            </a:r>
            <a:r>
              <a:rPr lang="fr-FR" dirty="0"/>
              <a:t>-o </a:t>
            </a:r>
            <a:r>
              <a:rPr lang="fr-FR" b="1" dirty="0"/>
              <a:t>coller le chemin d’accès au </a:t>
            </a:r>
            <a:r>
              <a:rPr lang="fr-FR" b="1" dirty="0">
                <a:solidFill>
                  <a:srgbClr val="3E8E5B"/>
                </a:solidFill>
              </a:rPr>
              <a:t>dossier de sortie</a:t>
            </a:r>
            <a:endParaRPr lang="fr-FR" dirty="0"/>
          </a:p>
          <a:p>
            <a:pPr algn="ctr"/>
            <a:r>
              <a:rPr lang="fr-FR" sz="1200" dirty="0"/>
              <a:t>(Pour récupérer les chemins d’accès aux dossiers T.Wav et .Wav, suivre la méthode vu à l’étape 1 : Ouvrir le dossier » cliquer » Copier [Ctrl C] » Coller [Ctrl V])</a:t>
            </a:r>
          </a:p>
          <a:p>
            <a:pPr algn="ctr"/>
            <a:endParaRPr lang="fr-FR" sz="1400" dirty="0"/>
          </a:p>
          <a:p>
            <a:pPr algn="ctr"/>
            <a:r>
              <a:rPr lang="fr-FR" dirty="0"/>
              <a:t>Continuer avec l’étape 4 ou exécuter le programme en appuyant sur la touche [Entrée]</a:t>
            </a:r>
            <a:endParaRPr lang="fr-FR" b="1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E8F14A8-2D5F-296D-2B82-14A761B7C7E6}"/>
              </a:ext>
            </a:extLst>
          </p:cNvPr>
          <p:cNvGrpSpPr/>
          <p:nvPr/>
        </p:nvGrpSpPr>
        <p:grpSpPr>
          <a:xfrm>
            <a:off x="885099" y="1427148"/>
            <a:ext cx="10402750" cy="3230311"/>
            <a:chOff x="885099" y="1427148"/>
            <a:chExt cx="10402750" cy="3230311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F2C28478-71E1-D106-EBFE-449F3DE0D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1024" b="162"/>
            <a:stretch/>
          </p:blipFill>
          <p:spPr>
            <a:xfrm>
              <a:off x="904150" y="3550361"/>
              <a:ext cx="10383699" cy="11070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F98177F0-9782-8EC3-5E86-DFB1646401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39" b="65541"/>
            <a:stretch/>
          </p:blipFill>
          <p:spPr>
            <a:xfrm>
              <a:off x="904148" y="1427148"/>
              <a:ext cx="10383699" cy="2001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FFAEF32-8F37-1149-C8F4-663A7F9B6F36}"/>
                </a:ext>
              </a:extLst>
            </p:cNvPr>
            <p:cNvSpPr/>
            <p:nvPr/>
          </p:nvSpPr>
          <p:spPr>
            <a:xfrm>
              <a:off x="3920217" y="2352967"/>
              <a:ext cx="6785883" cy="2018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F8D95A1-6CBF-50B8-08E1-320682792AD2}"/>
                </a:ext>
              </a:extLst>
            </p:cNvPr>
            <p:cNvSpPr/>
            <p:nvPr/>
          </p:nvSpPr>
          <p:spPr>
            <a:xfrm>
              <a:off x="885099" y="4108659"/>
              <a:ext cx="1061812" cy="201826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FFA05D0-3B70-DC04-FE31-6E9BA00AFBDF}"/>
                </a:ext>
              </a:extLst>
            </p:cNvPr>
            <p:cNvSpPr txBox="1"/>
            <p:nvPr/>
          </p:nvSpPr>
          <p:spPr>
            <a:xfrm>
              <a:off x="2104686" y="4024906"/>
              <a:ext cx="3314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sym typeface="Wingdings" panose="05000000000000000000" pitchFamily="2" charset="2"/>
                </a:rPr>
                <a:t>durée d’exécution du programme</a:t>
              </a:r>
              <a:endParaRPr lang="fr-FR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B530253-D20B-DEBA-BED8-61BF3A22FEBE}"/>
                </a:ext>
              </a:extLst>
            </p:cNvPr>
            <p:cNvSpPr txBox="1"/>
            <p:nvPr/>
          </p:nvSpPr>
          <p:spPr>
            <a:xfrm>
              <a:off x="904148" y="324303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556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A6249991-E28A-AA45-7632-492BFB99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8" y="2819315"/>
            <a:ext cx="9717502" cy="10722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26AA162-95AD-CBC2-B5F0-1D3AB49269BB}"/>
              </a:ext>
            </a:extLst>
          </p:cNvPr>
          <p:cNvSpPr txBox="1"/>
          <p:nvPr/>
        </p:nvSpPr>
        <p:spPr>
          <a:xfrm>
            <a:off x="504203" y="688885"/>
            <a:ext cx="1092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4. Accélérer le traitement en précisant le nombre de processus simultanés </a:t>
            </a:r>
            <a:r>
              <a:rPr lang="fr-FR" sz="2400" dirty="0"/>
              <a:t>(facultatif)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5FDE47-91B8-F569-DA32-E98A8952B6EB}"/>
              </a:ext>
            </a:extLst>
          </p:cNvPr>
          <p:cNvSpPr txBox="1"/>
          <p:nvPr/>
        </p:nvSpPr>
        <p:spPr>
          <a:xfrm>
            <a:off x="0" y="115055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Ajouter en respectant les espaces :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vigie.py -i dossier source -o dossier de sortie</a:t>
            </a:r>
            <a:r>
              <a:rPr lang="fr-FR" dirty="0"/>
              <a:t> -n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X </a:t>
            </a:r>
            <a:r>
              <a:rPr lang="fr-FR" dirty="0"/>
              <a:t>: un chiffre entier ; 2 est la valeur par défaut ; 6 semble bien fonctionner</a:t>
            </a:r>
          </a:p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fr-FR" dirty="0"/>
              <a:t> est le nombre de fichiers T.Wav traité en même temps, vous pouvez le faire varier pour trouver ce qui fonctionne le mieux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5E816F5-F48F-28BB-5503-37C4168E25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"/>
          <a:stretch/>
        </p:blipFill>
        <p:spPr>
          <a:xfrm>
            <a:off x="358368" y="4041656"/>
            <a:ext cx="993735" cy="150789"/>
          </a:xfrm>
          <a:prstGeom prst="rect">
            <a:avLst/>
          </a:prstGeom>
          <a:ln w="19050">
            <a:solidFill>
              <a:srgbClr val="C55A11"/>
            </a:solidFill>
          </a:ln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340EFF1-3B07-2E35-C9AD-8C4CD30F7A3E}"/>
              </a:ext>
            </a:extLst>
          </p:cNvPr>
          <p:cNvSpPr txBox="1"/>
          <p:nvPr/>
        </p:nvSpPr>
        <p:spPr>
          <a:xfrm>
            <a:off x="358368" y="2447013"/>
            <a:ext cx="271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 défaut, 12.9 secondes :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1867B0-9988-4114-01FF-0006B71ABBD0}"/>
              </a:ext>
            </a:extLst>
          </p:cNvPr>
          <p:cNvSpPr txBox="1"/>
          <p:nvPr/>
        </p:nvSpPr>
        <p:spPr>
          <a:xfrm>
            <a:off x="306883" y="37277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03473D79-1F76-80E1-CC04-27B864C6C0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"/>
          <a:stretch/>
        </p:blipFill>
        <p:spPr>
          <a:xfrm>
            <a:off x="358369" y="4800009"/>
            <a:ext cx="9717502" cy="1625168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DF63F269-91D3-51CB-56CB-30FD60AB772C}"/>
              </a:ext>
            </a:extLst>
          </p:cNvPr>
          <p:cNvSpPr txBox="1"/>
          <p:nvPr/>
        </p:nvSpPr>
        <p:spPr>
          <a:xfrm>
            <a:off x="306883" y="62945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7469C8DC-89B1-1A32-C9E3-29B7A3513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68" y="6617720"/>
            <a:ext cx="993735" cy="171334"/>
          </a:xfrm>
          <a:prstGeom prst="rect">
            <a:avLst/>
          </a:prstGeom>
          <a:ln w="19050">
            <a:solidFill>
              <a:srgbClr val="C55A11"/>
            </a:solidFill>
          </a:ln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6807A695-3458-0692-87FE-F7C815821061}"/>
              </a:ext>
            </a:extLst>
          </p:cNvPr>
          <p:cNvSpPr txBox="1"/>
          <p:nvPr/>
        </p:nvSpPr>
        <p:spPr>
          <a:xfrm>
            <a:off x="358368" y="4430677"/>
            <a:ext cx="1179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Avec -n 6, on passe à 6.2 secondes soit plus de 2 fois plus rapide (peut être intéressant avec beaucoup de fichiers à traiter)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4DAC33-86D3-0493-D07F-249E3649AD75}"/>
              </a:ext>
            </a:extLst>
          </p:cNvPr>
          <p:cNvSpPr/>
          <p:nvPr/>
        </p:nvSpPr>
        <p:spPr>
          <a:xfrm>
            <a:off x="9584531" y="4800009"/>
            <a:ext cx="402432" cy="141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9EF2EE8-47B3-0BDE-442A-039BDF536617}"/>
              </a:ext>
            </a:extLst>
          </p:cNvPr>
          <p:cNvCxnSpPr>
            <a:cxnSpLocks/>
          </p:cNvCxnSpPr>
          <p:nvPr/>
        </p:nvCxnSpPr>
        <p:spPr>
          <a:xfrm>
            <a:off x="7041357" y="3507265"/>
            <a:ext cx="0" cy="22253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5F85A0DB-1794-B3DF-8B88-4B873CA1E84C}"/>
              </a:ext>
            </a:extLst>
          </p:cNvPr>
          <p:cNvSpPr txBox="1"/>
          <p:nvPr/>
        </p:nvSpPr>
        <p:spPr>
          <a:xfrm>
            <a:off x="7041357" y="3433865"/>
            <a:ext cx="179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2 fichiers à la fois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187AE8D-452C-557B-25B6-6A20C895FBA7}"/>
              </a:ext>
            </a:extLst>
          </p:cNvPr>
          <p:cNvCxnSpPr>
            <a:cxnSpLocks/>
          </p:cNvCxnSpPr>
          <p:nvPr/>
        </p:nvCxnSpPr>
        <p:spPr>
          <a:xfrm>
            <a:off x="7041357" y="5488980"/>
            <a:ext cx="0" cy="75247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0E8CBCBE-CD71-9069-5110-9891CC6BCCF1}"/>
              </a:ext>
            </a:extLst>
          </p:cNvPr>
          <p:cNvSpPr txBox="1"/>
          <p:nvPr/>
        </p:nvSpPr>
        <p:spPr>
          <a:xfrm>
            <a:off x="7041357" y="5680551"/>
            <a:ext cx="179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6 fichiers à la fois</a:t>
            </a:r>
          </a:p>
        </p:txBody>
      </p:sp>
    </p:spTree>
    <p:extLst>
      <p:ext uri="{BB962C8B-B14F-4D97-AF65-F5344CB8AC3E}">
        <p14:creationId xmlns:p14="http://schemas.microsoft.com/office/powerpoint/2010/main" val="40041821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634</Words>
  <Application>Microsoft Office PowerPoint</Application>
  <PresentationFormat>Grand écran</PresentationFormat>
  <Paragraphs>49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Iodice</dc:creator>
  <cp:lastModifiedBy>matthieu Iodice</cp:lastModifiedBy>
  <cp:revision>17</cp:revision>
  <dcterms:created xsi:type="dcterms:W3CDTF">2023-04-26T14:10:32Z</dcterms:created>
  <dcterms:modified xsi:type="dcterms:W3CDTF">2023-05-09T12:44:53Z</dcterms:modified>
</cp:coreProperties>
</file>