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8" r:id="rId5"/>
    <p:sldId id="257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FFFF"/>
    <a:srgbClr val="C55A11"/>
    <a:srgbClr val="3E8E5B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3C964-AE37-FCA1-1D4F-99FB18E4D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C10AB0-1CF4-9157-F4FF-0834D369E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2BBF57-2160-3693-6BC8-120634AC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BCD7EF-CF60-796B-B25E-D451772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F4F54-82FD-FE72-28BE-73A2E008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D33AA-A8E5-2490-20D2-402DB187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91088A-9008-302F-CACC-E6CD1C0A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07A90E-E760-728D-A6E9-32EF4A36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81686-8B7C-E708-2E76-3521ACCA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1D2CE1-7E18-042A-4BF3-8F8AEB63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58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6BA7BA-794B-A974-E059-93948FC85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612035-7BCE-C748-2320-ED1A98B7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ACD7C2-8598-968D-F006-259988C5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70E26-9635-2776-3D32-A31E6C6C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223D3-F108-1207-B732-ED703E90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6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5A0A6-3ABB-A9F9-923A-6837D44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084C1-2958-301B-3F76-9DC8420F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0103B0-B4B9-0AD4-39A2-9AD9223E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09C03-1405-4385-770D-6041F343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7EA2C5-038A-0974-E830-DF374084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0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720F3-3E3A-3345-DBDB-92F2F0E7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A7088-ADD1-E6D3-57D8-65789FF3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7109B9-6699-E175-D0B1-6ED9B72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38519-6A1C-8586-8477-A841054E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A08A40-B5DA-7B11-1EA5-E03989D6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54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E48FD-D568-2744-B6E2-53F76380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4FEEA-616D-BA26-B33C-3E629EA2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A709E6-C923-275C-5FB8-E7AB33A7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E6DD6A-AD9F-A96B-B4B2-CACD8529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1F37BB-3CDF-49C1-7A7C-B40949FF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9AD20A-F74C-5CD0-1962-0CF2C588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9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AD8CB-8652-4369-B15D-47DFD7C3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366CC4-1926-1313-BB3C-2CCBF67B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B22D4-3CD2-90C3-52E7-08C248CE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4159C5-224C-58C9-A5DF-5D109978A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74C379-785B-DDE4-1508-411D06DC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BBA88D-54D4-C70E-A3F8-16943F85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26381C-5EEC-28CC-E547-581DEAE0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59EBD2-4B56-198A-B336-317476BF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7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1E74F-C0C1-9901-C97F-C62A2ABE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4BB1F-1BE1-9525-CFF2-0634E59F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BA64A5-E743-EE36-62D6-F3F4AE21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38D40F-88E0-DC5A-5F3B-CA963B77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8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304C4F-DB58-8DF9-13E7-C49B4691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9AADB0-628E-3937-0958-178D83B0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146D6C-C421-5610-3E3A-AC3F93AB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C0109-1942-BD93-30DB-7FB73970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9DA20-487E-2AA4-719E-B2B077E3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711573-279C-E5D0-80F6-F962076E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8454C-8D50-FA5C-C990-315C3399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4C03B-F5F6-A44A-7E7A-AF2D69A0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B6B2D-B398-90FC-BE64-5A4FB158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44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677B2-7BBC-4E20-E951-5E98C9D7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046D05-B4AB-1FCE-02B7-2ADEF91C3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733BCA-C955-4B83-585C-7B0A0284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009394-AF8B-9275-595B-44875293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6D1732-B6A3-8AD0-55F4-865EC85D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C9181-946E-68CA-73FF-75B2E23F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3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16637B-C0E2-6F45-A7EB-63F5C45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2F749A-7015-4BBB-8724-8A0209B7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D4ECA-E86A-4162-F71F-AC3AEE91F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F47B-E7C1-4F23-BE41-37F7E26DCCF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9B088-4386-C636-06D7-233503CD5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EAA13-BA02-7B09-377D-4E58357AA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5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cousticDevices/audiomoth-uti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hyperlink" Target="mailto:Dominique.Bessonneau@cerema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en/downlo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EREMA/TWAV_split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udioMoth – Applications sur Google Play">
            <a:extLst>
              <a:ext uri="{FF2B5EF4-FFF2-40B4-BE49-F238E27FC236}">
                <a16:creationId xmlns:a16="http://schemas.microsoft.com/office/drawing/2014/main" id="{C8AB8872-9BF4-2FE8-CF14-C3BA1A81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15" y="396052"/>
            <a:ext cx="784370" cy="7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2B482F-6202-7B2A-6269-C08D2EE639B5}"/>
              </a:ext>
            </a:extLst>
          </p:cNvPr>
          <p:cNvSpPr txBox="1"/>
          <p:nvPr/>
        </p:nvSpPr>
        <p:spPr>
          <a:xfrm>
            <a:off x="1357357" y="1428042"/>
            <a:ext cx="94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Script pour le découpage des fichiers AudioMoth</a:t>
            </a:r>
            <a:br>
              <a:rPr lang="fr-FR" sz="2800" b="1" dirty="0"/>
            </a:br>
            <a:r>
              <a:rPr lang="fr-FR" sz="2800" b="1" dirty="0"/>
              <a:t>de plusieurs sous-dossiers (T.Wav </a:t>
            </a:r>
            <a:r>
              <a:rPr lang="fr-FR" sz="2800" b="1" dirty="0">
                <a:sym typeface="Wingdings" panose="05000000000000000000" pitchFamily="2" charset="2"/>
              </a:rPr>
              <a:t> .Wav)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4B70C1-CB3B-CE73-C41D-BDB6521623FD}"/>
              </a:ext>
            </a:extLst>
          </p:cNvPr>
          <p:cNvSpPr txBox="1"/>
          <p:nvPr/>
        </p:nvSpPr>
        <p:spPr>
          <a:xfrm>
            <a:off x="797979" y="2530728"/>
            <a:ext cx="1112843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Objectif du script :</a:t>
            </a:r>
          </a:p>
          <a:p>
            <a:r>
              <a:rPr lang="fr-FR" dirty="0"/>
              <a:t>L’application AudioMoth ne détecte pas les enregistrements T.Wav qui sont rangés dans des sous-dossiers.</a:t>
            </a:r>
            <a:br>
              <a:rPr lang="fr-FR" dirty="0"/>
            </a:br>
            <a:r>
              <a:rPr lang="fr-FR" dirty="0"/>
              <a:t>Ce script permet de découper les T.Wav en .</a:t>
            </a:r>
            <a:r>
              <a:rPr lang="fr-FR" dirty="0" err="1"/>
              <a:t>Wav</a:t>
            </a:r>
            <a:r>
              <a:rPr lang="fr-FR" dirty="0"/>
              <a:t> quelle que soit l’arborescence de vos dossiers.</a:t>
            </a:r>
          </a:p>
          <a:p>
            <a:r>
              <a:rPr lang="fr-FR" dirty="0"/>
              <a:t>Il évite donc de devoir traiter chaque sous-dossier un par un sur l’application AudioMoth.</a:t>
            </a:r>
          </a:p>
          <a:p>
            <a:r>
              <a:rPr lang="fr-FR" dirty="0"/>
              <a:t>Le script copie l’arborescence des dossiers contenant des fichiers T.Wav et les remplace par des .</a:t>
            </a:r>
            <a:r>
              <a:rPr lang="fr-FR" dirty="0" err="1"/>
              <a:t>Wav</a:t>
            </a:r>
            <a:endParaRPr lang="fr-FR" dirty="0"/>
          </a:p>
          <a:p>
            <a:r>
              <a:rPr lang="fr-FR" b="1" dirty="0"/>
              <a:t>Le découpage des T.Wav se fait selon la norme Vigie-Chiro </a:t>
            </a:r>
            <a:r>
              <a:rPr lang="fr-FR" dirty="0"/>
              <a:t>; les paramètres sont cependant modifiables dans le script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085C75-0126-D584-42BE-CD4868A6079A}"/>
              </a:ext>
            </a:extLst>
          </p:cNvPr>
          <p:cNvSpPr txBox="1"/>
          <p:nvPr/>
        </p:nvSpPr>
        <p:spPr>
          <a:xfrm>
            <a:off x="797979" y="4525967"/>
            <a:ext cx="11199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Remerciements et sources :</a:t>
            </a:r>
          </a:p>
          <a:p>
            <a:r>
              <a:rPr lang="fr-FR" dirty="0"/>
              <a:t>La découpe des fichiers se base sur le script Open Source d’AudioMoth :</a:t>
            </a:r>
          </a:p>
          <a:p>
            <a:r>
              <a:rPr lang="fr-FR" dirty="0">
                <a:hlinkClick r:id="rId3"/>
              </a:rPr>
              <a:t>https://github.com/OpenAcousticDevices/audiomoth-utils</a:t>
            </a:r>
            <a:endParaRPr lang="fr-FR" dirty="0"/>
          </a:p>
          <a:p>
            <a:r>
              <a:rPr lang="fr-FR" dirty="0"/>
              <a:t>L’automatisation de la découpe des fichiers T.Wav pour tous les sous-dossiers a été codé par Dominique BESSONNEAU</a:t>
            </a:r>
          </a:p>
          <a:p>
            <a:r>
              <a:rPr lang="fr-FR" dirty="0">
                <a:hlinkClick r:id="rId4"/>
              </a:rPr>
              <a:t>Dominique.Bessonneau@cerema.fr</a:t>
            </a:r>
            <a:r>
              <a:rPr lang="fr-FR" dirty="0"/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0AB4D4-AF96-0E92-0734-81BCCF0DB0D6}"/>
              </a:ext>
            </a:extLst>
          </p:cNvPr>
          <p:cNvSpPr txBox="1"/>
          <p:nvPr/>
        </p:nvSpPr>
        <p:spPr>
          <a:xfrm>
            <a:off x="10686968" y="4279745"/>
            <a:ext cx="1239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- </a:t>
            </a:r>
            <a:r>
              <a:rPr lang="fr-FR" sz="1000" dirty="0">
                <a:hlinkClick r:id="rId5" action="ppaction://hlinksldjump"/>
              </a:rPr>
              <a:t>cf. dernière diapo</a:t>
            </a:r>
            <a:r>
              <a:rPr lang="fr-FR" sz="10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4903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udioMoth – Applications sur Google Play">
            <a:extLst>
              <a:ext uri="{FF2B5EF4-FFF2-40B4-BE49-F238E27FC236}">
                <a16:creationId xmlns:a16="http://schemas.microsoft.com/office/drawing/2014/main" id="{C8AB8872-9BF4-2FE8-CF14-C3BA1A81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15" y="396052"/>
            <a:ext cx="784370" cy="7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A916C0-FE2C-7C13-2526-5459F9AF48DF}"/>
              </a:ext>
            </a:extLst>
          </p:cNvPr>
          <p:cNvSpPr txBox="1"/>
          <p:nvPr/>
        </p:nvSpPr>
        <p:spPr>
          <a:xfrm>
            <a:off x="797979" y="2860962"/>
            <a:ext cx="1119024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Prérequis :</a:t>
            </a:r>
          </a:p>
          <a:p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Python 3 (nécessaire pour faire tourner le script) : </a:t>
            </a:r>
            <a:r>
              <a:rPr lang="fr-FR" dirty="0">
                <a:hlinkClick r:id="rId3"/>
              </a:rPr>
              <a:t>https://www.python.org/downloads/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Node.js (nécessaire pour faire tourner le script) : </a:t>
            </a:r>
            <a:r>
              <a:rPr lang="fr-FR" dirty="0">
                <a:hlinkClick r:id="rId4"/>
              </a:rPr>
              <a:t>https://nodejs.org/en/download</a:t>
            </a:r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Avoir un </a:t>
            </a:r>
            <a:r>
              <a:rPr lang="fr-FR" b="1" dirty="0">
                <a:solidFill>
                  <a:srgbClr val="3E8E5B"/>
                </a:solidFill>
              </a:rPr>
              <a:t>dossier source </a:t>
            </a:r>
            <a:r>
              <a:rPr lang="fr-FR" dirty="0"/>
              <a:t>qui contient tous les fichiers T.Wav </a:t>
            </a:r>
            <a:r>
              <a:rPr lang="fr-FR" b="1" dirty="0"/>
              <a:t>(ne pas mettre d’espace dans le nom du dossier !)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r>
              <a:rPr lang="fr-FR" dirty="0"/>
              <a:t>Ce dossier peut contenir des sous dossiers ainsi que des fichiers autres que les T.Wav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 nouveau dossier vide où seront stockés les fichiers .Wav : le </a:t>
            </a:r>
            <a:r>
              <a:rPr lang="fr-FR" b="1" dirty="0">
                <a:solidFill>
                  <a:srgbClr val="3E8E5B"/>
                </a:solidFill>
              </a:rPr>
              <a:t>dossier de sortie </a:t>
            </a:r>
            <a:r>
              <a:rPr lang="fr-FR" b="1" dirty="0"/>
              <a:t>(nom sans espace !)</a:t>
            </a:r>
          </a:p>
          <a:p>
            <a:pPr lvl="1"/>
            <a:endParaRPr lang="fr-FR" b="1" dirty="0">
              <a:solidFill>
                <a:srgbClr val="3E8E5B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S’assurer d’avoir suffisamment d’espace de stockage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r>
              <a:rPr lang="fr-FR" dirty="0"/>
              <a:t>L’ensemble des fichiers .Wav fera environ la même taille que les fichiers T.Wav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CBC125-B267-7255-DA86-BC73900125CF}"/>
              </a:ext>
            </a:extLst>
          </p:cNvPr>
          <p:cNvSpPr txBox="1"/>
          <p:nvPr/>
        </p:nvSpPr>
        <p:spPr>
          <a:xfrm>
            <a:off x="1357357" y="1428042"/>
            <a:ext cx="94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Script pour le découpage des fichiers AudioMoth</a:t>
            </a:r>
            <a:br>
              <a:rPr lang="fr-FR" sz="2800" b="1" dirty="0"/>
            </a:br>
            <a:r>
              <a:rPr lang="fr-FR" sz="2800" b="1" dirty="0"/>
              <a:t>de plusieurs sous-dossiers (T.Wav </a:t>
            </a:r>
            <a:r>
              <a:rPr lang="fr-FR" sz="2800" b="1" dirty="0">
                <a:sym typeface="Wingdings" panose="05000000000000000000" pitchFamily="2" charset="2"/>
              </a:rPr>
              <a:t> .Wav)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57479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7B338AB-5BD3-10FD-5BC4-C19462AA0371}"/>
              </a:ext>
            </a:extLst>
          </p:cNvPr>
          <p:cNvSpPr txBox="1"/>
          <p:nvPr/>
        </p:nvSpPr>
        <p:spPr>
          <a:xfrm>
            <a:off x="504203" y="688885"/>
            <a:ext cx="7583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1. Télécharger le script « TWAV_splitter-main » sur GitHub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2A2EB6-AAD3-A287-CBAE-B9551BA5A115}"/>
              </a:ext>
            </a:extLst>
          </p:cNvPr>
          <p:cNvSpPr txBox="1"/>
          <p:nvPr/>
        </p:nvSpPr>
        <p:spPr>
          <a:xfrm>
            <a:off x="504203" y="1471548"/>
            <a:ext cx="428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Rendez-vous sur le site : </a:t>
            </a:r>
            <a:br>
              <a:rPr lang="fr-FR" dirty="0"/>
            </a:br>
            <a:r>
              <a:rPr lang="fr-FR" dirty="0">
                <a:hlinkClick r:id="rId2"/>
              </a:rPr>
              <a:t>https://github.com/CEREMA/TWAV_splitter</a:t>
            </a:r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F64A28C-EC00-F834-E863-6D0902CA901E}"/>
              </a:ext>
            </a:extLst>
          </p:cNvPr>
          <p:cNvGrpSpPr/>
          <p:nvPr/>
        </p:nvGrpSpPr>
        <p:grpSpPr>
          <a:xfrm>
            <a:off x="504203" y="2438877"/>
            <a:ext cx="5496547" cy="3259547"/>
            <a:chOff x="504203" y="2161878"/>
            <a:chExt cx="6751176" cy="400356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289F919-470A-1969-EA24-EF20920E8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203" y="2161878"/>
              <a:ext cx="6751176" cy="400356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41C381-ADF5-F6C6-06DE-8F213A8C96CD}"/>
                </a:ext>
              </a:extLst>
            </p:cNvPr>
            <p:cNvSpPr/>
            <p:nvPr/>
          </p:nvSpPr>
          <p:spPr>
            <a:xfrm>
              <a:off x="4852988" y="3590925"/>
              <a:ext cx="519906" cy="233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552A64C-B7C5-2772-4A6E-FB668394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159" y="5316273"/>
              <a:ext cx="280141" cy="280141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C4D68A35-73B2-9204-0B13-A15FF1CBE16B}"/>
              </a:ext>
            </a:extLst>
          </p:cNvPr>
          <p:cNvSpPr txBox="1"/>
          <p:nvPr/>
        </p:nvSpPr>
        <p:spPr>
          <a:xfrm>
            <a:off x="627686" y="5808166"/>
            <a:ext cx="524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Cliquer sur le bouton vert Code puis sur Download ZIP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AAA7A9-7188-710B-910F-3B79EF17B71F}"/>
              </a:ext>
            </a:extLst>
          </p:cNvPr>
          <p:cNvSpPr txBox="1"/>
          <p:nvPr/>
        </p:nvSpPr>
        <p:spPr>
          <a:xfrm>
            <a:off x="6407183" y="1471548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Extraire les fichiers du ZIP :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137CDD8-E265-2867-00CA-8DE2D4940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318" y="2038156"/>
            <a:ext cx="2991581" cy="10919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2E95AD2-0AD9-8F7E-04A2-7004E48AEAD7}"/>
              </a:ext>
            </a:extLst>
          </p:cNvPr>
          <p:cNvSpPr/>
          <p:nvPr/>
        </p:nvSpPr>
        <p:spPr>
          <a:xfrm>
            <a:off x="7281862" y="2931320"/>
            <a:ext cx="642935" cy="217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EE82A0D-C99B-1EE1-1068-FF5364080055}"/>
              </a:ext>
            </a:extLst>
          </p:cNvPr>
          <p:cNvSpPr txBox="1"/>
          <p:nvPr/>
        </p:nvSpPr>
        <p:spPr>
          <a:xfrm>
            <a:off x="9591672" y="4063237"/>
            <a:ext cx="251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Choisissez où extraire les fichiers et appuyer sur le bouton extraire. 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D53F370-40A0-AD84-E4B0-E249D9D3F6CF}"/>
              </a:ext>
            </a:extLst>
          </p:cNvPr>
          <p:cNvGrpSpPr/>
          <p:nvPr/>
        </p:nvGrpSpPr>
        <p:grpSpPr>
          <a:xfrm>
            <a:off x="6495318" y="3354467"/>
            <a:ext cx="2991581" cy="2340870"/>
            <a:chOff x="6495318" y="3260185"/>
            <a:chExt cx="2991581" cy="2340870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55E0AAF8-9B33-156C-2356-A47AB673F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5318" y="3260185"/>
              <a:ext cx="2991581" cy="234087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688ACDC-BADB-E2CC-9C9F-E4FA2743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538464" y="5356915"/>
              <a:ext cx="228080" cy="2280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BF8ED3-9357-A567-69A3-EB3FCFF5374C}"/>
                </a:ext>
              </a:extLst>
            </p:cNvPr>
            <p:cNvSpPr/>
            <p:nvPr/>
          </p:nvSpPr>
          <p:spPr>
            <a:xfrm>
              <a:off x="8858250" y="4190042"/>
              <a:ext cx="426244" cy="1842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459BE84-620B-2E7A-EDB7-C0CAFD143E56}"/>
              </a:ext>
            </a:extLst>
          </p:cNvPr>
          <p:cNvSpPr txBox="1"/>
          <p:nvPr/>
        </p:nvSpPr>
        <p:spPr>
          <a:xfrm>
            <a:off x="9591672" y="2260953"/>
            <a:ext cx="251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Clic droit sur le dossier puis Extraire tout…</a:t>
            </a:r>
          </a:p>
        </p:txBody>
      </p:sp>
    </p:spTree>
    <p:extLst>
      <p:ext uri="{BB962C8B-B14F-4D97-AF65-F5344CB8AC3E}">
        <p14:creationId xmlns:p14="http://schemas.microsoft.com/office/powerpoint/2010/main" val="37848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BE7E9142-4CA7-3DD9-6675-22A589BF34F2}"/>
              </a:ext>
            </a:extLst>
          </p:cNvPr>
          <p:cNvSpPr txBox="1"/>
          <p:nvPr/>
        </p:nvSpPr>
        <p:spPr>
          <a:xfrm>
            <a:off x="504203" y="5705386"/>
            <a:ext cx="504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Cliquer ici pour obtenir le chemin d’accès jusqu’au dossier « </a:t>
            </a:r>
            <a:r>
              <a:rPr lang="fr-FR" dirty="0" err="1"/>
              <a:t>TWAV_splitter</a:t>
            </a:r>
            <a:r>
              <a:rPr lang="fr-FR" dirty="0"/>
              <a:t>-main »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621427-5222-37E0-522F-824E02C71150}"/>
              </a:ext>
            </a:extLst>
          </p:cNvPr>
          <p:cNvSpPr txBox="1"/>
          <p:nvPr/>
        </p:nvSpPr>
        <p:spPr>
          <a:xfrm>
            <a:off x="6643261" y="5705385"/>
            <a:ext cx="504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[Ctrl C] pour copier le chemin d’accès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2F30263-2387-4D8E-859D-C5EBC4C33433}"/>
              </a:ext>
            </a:extLst>
          </p:cNvPr>
          <p:cNvSpPr txBox="1"/>
          <p:nvPr/>
        </p:nvSpPr>
        <p:spPr>
          <a:xfrm>
            <a:off x="504203" y="688885"/>
            <a:ext cx="900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2. Récupérer le chemin d’accès au répertoire de travail TWAV_splitter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F4FCA3-4F91-29B5-FE12-7D4B46D90F1D}"/>
              </a:ext>
            </a:extLst>
          </p:cNvPr>
          <p:cNvSpPr txBox="1"/>
          <p:nvPr/>
        </p:nvSpPr>
        <p:spPr>
          <a:xfrm>
            <a:off x="1938897" y="1659486"/>
            <a:ext cx="9745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Ouvrir le dossier « TWAV_splitter-main »</a:t>
            </a:r>
            <a:br>
              <a:rPr lang="fr-FR" dirty="0"/>
            </a:b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Il se peut que l’extraction des fichiers ait créé un autre dossier du même nom qui contient le dossier « TWAV_splitter-main » ; ouvrez le dernier des deux pour voir tous les fichiers comme ci-dessous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B9CFEB-3864-DD99-E7FD-63BA774D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3" y="1523004"/>
            <a:ext cx="1288941" cy="130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0B4DC0-CA2C-3ABB-4C60-DC85148A7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"/>
          <a:stretch/>
        </p:blipFill>
        <p:spPr>
          <a:xfrm>
            <a:off x="632229" y="3156725"/>
            <a:ext cx="4784909" cy="2337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FF28F05-B8D5-EC8A-2DA8-100270B09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4" y="3505039"/>
            <a:ext cx="280141" cy="28014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45764B6-E4B1-05B6-9A4D-AA84FCD4B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864" y="3156623"/>
            <a:ext cx="4784910" cy="2337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20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64181D5-3D5B-12A1-3772-AC7716CB8E58}"/>
              </a:ext>
            </a:extLst>
          </p:cNvPr>
          <p:cNvSpPr txBox="1"/>
          <p:nvPr/>
        </p:nvSpPr>
        <p:spPr>
          <a:xfrm>
            <a:off x="504203" y="688886"/>
            <a:ext cx="9960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3. Définir le chemin d’accès au répertoire de travail sur l’invite de commande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85C339C-C594-94BC-C36D-6973E1F77407}"/>
              </a:ext>
            </a:extLst>
          </p:cNvPr>
          <p:cNvGrpSpPr/>
          <p:nvPr/>
        </p:nvGrpSpPr>
        <p:grpSpPr>
          <a:xfrm>
            <a:off x="458839" y="1516491"/>
            <a:ext cx="4564287" cy="4194351"/>
            <a:chOff x="390488" y="1712957"/>
            <a:chExt cx="4771172" cy="438446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B0CDA2A-B9E1-6295-5F21-E98EBDE36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488" y="1712957"/>
              <a:ext cx="4771172" cy="4384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0F7624-F4DD-DCC3-77C5-207671929BE5}"/>
                </a:ext>
              </a:extLst>
            </p:cNvPr>
            <p:cNvSpPr/>
            <p:nvPr/>
          </p:nvSpPr>
          <p:spPr>
            <a:xfrm>
              <a:off x="654845" y="5886450"/>
              <a:ext cx="1550194" cy="210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2C39CD-10A4-3ECB-1801-64206310CC50}"/>
                </a:ext>
              </a:extLst>
            </p:cNvPr>
            <p:cNvSpPr/>
            <p:nvPr/>
          </p:nvSpPr>
          <p:spPr>
            <a:xfrm>
              <a:off x="504203" y="3046276"/>
              <a:ext cx="1361562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CD45E07-D5AE-4930-2C45-FDBC0C0C6BE0}"/>
              </a:ext>
            </a:extLst>
          </p:cNvPr>
          <p:cNvSpPr txBox="1"/>
          <p:nvPr/>
        </p:nvSpPr>
        <p:spPr>
          <a:xfrm>
            <a:off x="1267342" y="5799782"/>
            <a:ext cx="294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Ouvrir l’invite de commandes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6534F37-B3BB-767D-3065-5AD69CCBDB43}"/>
              </a:ext>
            </a:extLst>
          </p:cNvPr>
          <p:cNvSpPr txBox="1"/>
          <p:nvPr/>
        </p:nvSpPr>
        <p:spPr>
          <a:xfrm>
            <a:off x="5939538" y="3105834"/>
            <a:ext cx="57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Écrire cd suivi d’un espace et du chemin d’accès [Ctrl V] puis appuyer sur la touche [Entrée]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9FA73F-76F5-CE34-1BAE-7D1D2578C840}"/>
              </a:ext>
            </a:extLst>
          </p:cNvPr>
          <p:cNvSpPr txBox="1"/>
          <p:nvPr/>
        </p:nvSpPr>
        <p:spPr>
          <a:xfrm>
            <a:off x="5939538" y="5476616"/>
            <a:ext cx="57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« \TWAV_splitter-main&gt; » doit maintenant apparaître à la fin du chemin d’accès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2C4A13-5AEB-80B8-415B-8632BC23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538" y="1738175"/>
            <a:ext cx="5793622" cy="1290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D5BC9B-E7D7-B71B-D66D-864E3EA78EE0}"/>
              </a:ext>
            </a:extLst>
          </p:cNvPr>
          <p:cNvSpPr/>
          <p:nvPr/>
        </p:nvSpPr>
        <p:spPr>
          <a:xfrm>
            <a:off x="7434263" y="2391033"/>
            <a:ext cx="3698557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0C29F4-9898-A270-56D5-F143E2C53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711"/>
          <a:stretch/>
        </p:blipFill>
        <p:spPr>
          <a:xfrm>
            <a:off x="5939845" y="4174656"/>
            <a:ext cx="5793314" cy="1297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4F0ED20-EFAD-2D6E-F818-05AFF1F0A950}"/>
              </a:ext>
            </a:extLst>
          </p:cNvPr>
          <p:cNvSpPr/>
          <p:nvPr/>
        </p:nvSpPr>
        <p:spPr>
          <a:xfrm>
            <a:off x="7961313" y="5123120"/>
            <a:ext cx="1468437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96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26AA162-95AD-CBC2-B5F0-1D3AB49269BB}"/>
              </a:ext>
            </a:extLst>
          </p:cNvPr>
          <p:cNvSpPr txBox="1"/>
          <p:nvPr/>
        </p:nvSpPr>
        <p:spPr>
          <a:xfrm>
            <a:off x="504203" y="688885"/>
            <a:ext cx="4579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4. Exécuter le programme vigie.py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08F3690-D37A-7A77-C561-9551F30E17A3}"/>
              </a:ext>
            </a:extLst>
          </p:cNvPr>
          <p:cNvSpPr txBox="1"/>
          <p:nvPr/>
        </p:nvSpPr>
        <p:spPr>
          <a:xfrm>
            <a:off x="-1" y="5063638"/>
            <a:ext cx="12191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Écrire en respectant les espaces et les majuscules :</a:t>
            </a:r>
            <a:br>
              <a:rPr lang="fr-FR" dirty="0"/>
            </a:br>
            <a:r>
              <a:rPr lang="fr-FR" dirty="0"/>
              <a:t>TWAV_Splitter.py -i </a:t>
            </a:r>
            <a:r>
              <a:rPr lang="fr-FR" b="1" dirty="0"/>
              <a:t>coller le chemin d’accès au </a:t>
            </a:r>
            <a:r>
              <a:rPr lang="fr-FR" b="1" dirty="0">
                <a:solidFill>
                  <a:srgbClr val="3E8E5B"/>
                </a:solidFill>
              </a:rPr>
              <a:t>dossier source</a:t>
            </a:r>
            <a:r>
              <a:rPr lang="fr-FR" dirty="0">
                <a:solidFill>
                  <a:srgbClr val="3E8E5B"/>
                </a:solidFill>
              </a:rPr>
              <a:t> </a:t>
            </a:r>
            <a:r>
              <a:rPr lang="fr-FR" dirty="0"/>
              <a:t>-o </a:t>
            </a:r>
            <a:r>
              <a:rPr lang="fr-FR" b="1" dirty="0"/>
              <a:t>coller le chemin d’accès au </a:t>
            </a:r>
            <a:r>
              <a:rPr lang="fr-FR" b="1" dirty="0">
                <a:solidFill>
                  <a:srgbClr val="3E8E5B"/>
                </a:solidFill>
              </a:rPr>
              <a:t>dossier de sortie</a:t>
            </a:r>
            <a:endParaRPr lang="fr-FR" dirty="0"/>
          </a:p>
          <a:p>
            <a:pPr algn="ctr"/>
            <a:r>
              <a:rPr lang="fr-FR" sz="1200" dirty="0"/>
              <a:t>(Pour récupérer les chemins d’accès aux dossiers T.Wav (</a:t>
            </a:r>
            <a:r>
              <a:rPr lang="fr-FR" sz="1200" dirty="0">
                <a:solidFill>
                  <a:srgbClr val="3E8E5B"/>
                </a:solidFill>
              </a:rPr>
              <a:t>source</a:t>
            </a:r>
            <a:r>
              <a:rPr lang="fr-FR" sz="1200" dirty="0"/>
              <a:t>) et .Wav (</a:t>
            </a:r>
            <a:r>
              <a:rPr lang="fr-FR" sz="1200" dirty="0">
                <a:solidFill>
                  <a:srgbClr val="3E8E5B"/>
                </a:solidFill>
              </a:rPr>
              <a:t>de sortie</a:t>
            </a:r>
            <a:r>
              <a:rPr lang="fr-FR" sz="1200" dirty="0"/>
              <a:t>), suivre la méthode vu à l’étape 1 : Ouvrir le dossier » cliquer » Copier [Ctrl C] » Coller [Ctrl V])</a:t>
            </a:r>
          </a:p>
          <a:p>
            <a:pPr algn="ctr"/>
            <a:endParaRPr lang="fr-FR" sz="1400" dirty="0"/>
          </a:p>
          <a:p>
            <a:pPr algn="ctr"/>
            <a:r>
              <a:rPr lang="fr-FR" dirty="0"/>
              <a:t>Continuer avec l’étape 5 ou exécuter le programme en appuyant sur la touche [Entrée]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6FE0C4-44C0-4D54-CF5C-B98755F2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9" y="1418953"/>
            <a:ext cx="10421802" cy="18941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43D0C3-418F-6323-649A-102C801DA51B}"/>
              </a:ext>
            </a:extLst>
          </p:cNvPr>
          <p:cNvSpPr/>
          <p:nvPr/>
        </p:nvSpPr>
        <p:spPr>
          <a:xfrm>
            <a:off x="4002881" y="2281776"/>
            <a:ext cx="6703219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DD5BAC-2620-C092-601F-A4385786692D}"/>
              </a:ext>
            </a:extLst>
          </p:cNvPr>
          <p:cNvSpPr txBox="1"/>
          <p:nvPr/>
        </p:nvSpPr>
        <p:spPr>
          <a:xfrm>
            <a:off x="885098" y="3259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F2E08B2-742D-B1C6-391A-2546D3D2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8" y="3668086"/>
            <a:ext cx="10421803" cy="10405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A62301-ADF7-6A22-9B66-BFBDA92B67DD}"/>
              </a:ext>
            </a:extLst>
          </p:cNvPr>
          <p:cNvSpPr/>
          <p:nvPr/>
        </p:nvSpPr>
        <p:spPr>
          <a:xfrm>
            <a:off x="885098" y="4217471"/>
            <a:ext cx="1061812" cy="2018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6978C69-D1B5-0048-9E50-265C5570EC1D}"/>
              </a:ext>
            </a:extLst>
          </p:cNvPr>
          <p:cNvSpPr txBox="1"/>
          <p:nvPr/>
        </p:nvSpPr>
        <p:spPr>
          <a:xfrm>
            <a:off x="2026349" y="4133718"/>
            <a:ext cx="33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durée d’exécution du programme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6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08136B92-EF90-AFFB-4471-93D4CD15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8" y="4807433"/>
            <a:ext cx="9717502" cy="14784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26AA162-95AD-CBC2-B5F0-1D3AB49269BB}"/>
              </a:ext>
            </a:extLst>
          </p:cNvPr>
          <p:cNvSpPr txBox="1"/>
          <p:nvPr/>
        </p:nvSpPr>
        <p:spPr>
          <a:xfrm>
            <a:off x="504203" y="688885"/>
            <a:ext cx="1092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5. Accélérer le traitement en précisant le nombre de processus simultanés </a:t>
            </a:r>
            <a:r>
              <a:rPr lang="fr-FR" sz="2400" dirty="0"/>
              <a:t>(facultatif)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5FDE47-91B8-F569-DA32-E98A8952B6EB}"/>
              </a:ext>
            </a:extLst>
          </p:cNvPr>
          <p:cNvSpPr txBox="1"/>
          <p:nvPr/>
        </p:nvSpPr>
        <p:spPr>
          <a:xfrm>
            <a:off x="0" y="115055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Ajouter en respectant les espaces :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vigie.py -i dossier source -o dossier de sortie</a:t>
            </a:r>
            <a:r>
              <a:rPr lang="fr-FR" dirty="0"/>
              <a:t> -n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fr-FR" dirty="0"/>
              <a:t>: un chiffre entier ; 2 est la valeur par défaut ; 6 semble bien fonctionner</a:t>
            </a:r>
          </a:p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fr-FR" dirty="0"/>
              <a:t> est le nombre de fichiers T.Wav traité en même temps, vous pouvez le faire varier pour trouver ce qui fonctionne le mieux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340EFF1-3B07-2E35-C9AD-8C4CD30F7A3E}"/>
              </a:ext>
            </a:extLst>
          </p:cNvPr>
          <p:cNvSpPr txBox="1"/>
          <p:nvPr/>
        </p:nvSpPr>
        <p:spPr>
          <a:xfrm>
            <a:off x="358368" y="2447013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 défaut, 36.8 secondes :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1867B0-9988-4114-01FF-0006B71ABBD0}"/>
              </a:ext>
            </a:extLst>
          </p:cNvPr>
          <p:cNvSpPr txBox="1"/>
          <p:nvPr/>
        </p:nvSpPr>
        <p:spPr>
          <a:xfrm>
            <a:off x="306883" y="37277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F63F269-91D3-51CB-56CB-30FD60AB772C}"/>
              </a:ext>
            </a:extLst>
          </p:cNvPr>
          <p:cNvSpPr txBox="1"/>
          <p:nvPr/>
        </p:nvSpPr>
        <p:spPr>
          <a:xfrm>
            <a:off x="306883" y="61937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807A695-3458-0692-87FE-F7C815821061}"/>
              </a:ext>
            </a:extLst>
          </p:cNvPr>
          <p:cNvSpPr txBox="1"/>
          <p:nvPr/>
        </p:nvSpPr>
        <p:spPr>
          <a:xfrm>
            <a:off x="358368" y="4430677"/>
            <a:ext cx="1179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-n 6, on passe à 17.9 secondes soit plus de 2 fois plus rapide (peut être intéressant avec beaucoup de fichiers à traiter)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4DAC33-86D3-0493-D07F-249E3649AD75}"/>
              </a:ext>
            </a:extLst>
          </p:cNvPr>
          <p:cNvSpPr/>
          <p:nvPr/>
        </p:nvSpPr>
        <p:spPr>
          <a:xfrm>
            <a:off x="9628981" y="4798737"/>
            <a:ext cx="402432" cy="141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187AE8D-452C-557B-25B6-6A20C895FBA7}"/>
              </a:ext>
            </a:extLst>
          </p:cNvPr>
          <p:cNvCxnSpPr>
            <a:cxnSpLocks/>
          </p:cNvCxnSpPr>
          <p:nvPr/>
        </p:nvCxnSpPr>
        <p:spPr>
          <a:xfrm>
            <a:off x="7438232" y="5407033"/>
            <a:ext cx="0" cy="7524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E8CBCBE-CD71-9069-5110-9891CC6BCCF1}"/>
              </a:ext>
            </a:extLst>
          </p:cNvPr>
          <p:cNvSpPr txBox="1"/>
          <p:nvPr/>
        </p:nvSpPr>
        <p:spPr>
          <a:xfrm>
            <a:off x="7438232" y="5598604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6 fichiers à la fois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D32E2A-0B53-8B07-41F5-65D431A70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48" r="5353"/>
          <a:stretch/>
        </p:blipFill>
        <p:spPr>
          <a:xfrm>
            <a:off x="358368" y="2811891"/>
            <a:ext cx="9517827" cy="10797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410EAD6-CCF7-D889-EA4C-EDF3C61A93C1}"/>
              </a:ext>
            </a:extLst>
          </p:cNvPr>
          <p:cNvCxnSpPr>
            <a:cxnSpLocks/>
          </p:cNvCxnSpPr>
          <p:nvPr/>
        </p:nvCxnSpPr>
        <p:spPr>
          <a:xfrm>
            <a:off x="7591425" y="3506779"/>
            <a:ext cx="0" cy="2225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E358E8B-1917-6827-028A-27D3C5BB6A43}"/>
              </a:ext>
            </a:extLst>
          </p:cNvPr>
          <p:cNvSpPr txBox="1"/>
          <p:nvPr/>
        </p:nvSpPr>
        <p:spPr>
          <a:xfrm>
            <a:off x="7591425" y="3433379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2 fichiers à la fois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AF649B-24F9-A660-2526-8E0EEE281B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6"/>
          <a:stretch/>
        </p:blipFill>
        <p:spPr>
          <a:xfrm>
            <a:off x="358368" y="4043009"/>
            <a:ext cx="1125060" cy="200053"/>
          </a:xfrm>
          <a:prstGeom prst="rect">
            <a:avLst/>
          </a:prstGeom>
          <a:ln w="19050">
            <a:solidFill>
              <a:srgbClr val="C55A1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FCD21E3-A56B-4187-9D0F-740548D05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68" y="6563086"/>
            <a:ext cx="1133633" cy="181000"/>
          </a:xfrm>
          <a:prstGeom prst="rect">
            <a:avLst/>
          </a:prstGeom>
          <a:ln w="19050">
            <a:solidFill>
              <a:srgbClr val="C55A11"/>
            </a:solidFill>
          </a:ln>
        </p:spPr>
      </p:pic>
    </p:spTree>
    <p:extLst>
      <p:ext uri="{BB962C8B-B14F-4D97-AF65-F5344CB8AC3E}">
        <p14:creationId xmlns:p14="http://schemas.microsoft.com/office/powerpoint/2010/main" val="400418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ZoneTexte 47">
            <a:extLst>
              <a:ext uri="{FF2B5EF4-FFF2-40B4-BE49-F238E27FC236}">
                <a16:creationId xmlns:a16="http://schemas.microsoft.com/office/drawing/2014/main" id="{1271ACF4-9CF5-59BC-FE29-C43464A37A2F}"/>
              </a:ext>
            </a:extLst>
          </p:cNvPr>
          <p:cNvSpPr txBox="1"/>
          <p:nvPr/>
        </p:nvSpPr>
        <p:spPr>
          <a:xfrm>
            <a:off x="6618286" y="1706106"/>
            <a:ext cx="493072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Si vous avez besoin d’utiliser d’autres paramètres, il faudra alors modifier le script :</a:t>
            </a:r>
          </a:p>
          <a:p>
            <a:pPr algn="just"/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Appliquer les prérequis et l’étape 1 (</a:t>
            </a:r>
            <a:r>
              <a:rPr lang="fr-FR" dirty="0">
                <a:hlinkClick r:id="rId2" action="ppaction://hlinksldjump"/>
              </a:rPr>
              <a:t>diapos 2-3</a:t>
            </a:r>
            <a:r>
              <a:rPr lang="fr-FR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Ouvrez le dossier « </a:t>
            </a:r>
            <a:r>
              <a:rPr lang="fr-FR" dirty="0" err="1"/>
              <a:t>TWAV_splitter</a:t>
            </a:r>
            <a:r>
              <a:rPr lang="fr-FR" dirty="0"/>
              <a:t>-main 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Ouvrez le dossier « AudioMoth-</a:t>
            </a:r>
            <a:r>
              <a:rPr lang="fr-FR" dirty="0" err="1"/>
              <a:t>Utils</a:t>
            </a:r>
            <a:r>
              <a:rPr lang="fr-FR" dirty="0"/>
              <a:t>-master 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Ouvrez le fichier JavaScript « _Expand.js » avec NotePade++, un équivalent ou le Bloc Notes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Vers la fin du script (ligne 46) vous trouverez les variables à modifier : 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à noter que generateSilentFiles ne peut être utiliser qu’avec ‘DURATION’ et aligToSecondTransitions qu’avec ‘EVENT’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Sauvegarder au format JavaScript (.</a:t>
            </a:r>
            <a:r>
              <a:rPr lang="fr-FR" dirty="0" err="1"/>
              <a:t>js</a:t>
            </a:r>
            <a:r>
              <a:rPr lang="fr-FR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Reprenez à partir de l’étape 2 (</a:t>
            </a:r>
            <a:r>
              <a:rPr lang="fr-FR" dirty="0">
                <a:hlinkClick r:id="rId3" action="ppaction://hlinksldjump"/>
              </a:rPr>
              <a:t>diapo 4</a:t>
            </a:r>
            <a:r>
              <a:rPr lang="fr-FR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C0B41D-2DB7-BE19-9438-27951A996382}"/>
              </a:ext>
            </a:extLst>
          </p:cNvPr>
          <p:cNvSpPr txBox="1"/>
          <p:nvPr/>
        </p:nvSpPr>
        <p:spPr>
          <a:xfrm>
            <a:off x="504203" y="688885"/>
            <a:ext cx="615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Modifier les paramètres de découpe des </a:t>
            </a:r>
            <a:r>
              <a:rPr lang="fr-FR" sz="2400" b="1" dirty="0" err="1"/>
              <a:t>T.Wav</a:t>
            </a:r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79C51D9-AE43-745A-A800-837076E435BF}"/>
              </a:ext>
            </a:extLst>
          </p:cNvPr>
          <p:cNvSpPr txBox="1"/>
          <p:nvPr/>
        </p:nvSpPr>
        <p:spPr>
          <a:xfrm>
            <a:off x="504203" y="1150550"/>
            <a:ext cx="753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Attention, à ne </a:t>
            </a:r>
            <a:r>
              <a:rPr lang="fr-FR" b="1" dirty="0">
                <a:solidFill>
                  <a:srgbClr val="FF0000"/>
                </a:solidFill>
              </a:rPr>
              <a:t>PAS</a:t>
            </a:r>
            <a:r>
              <a:rPr lang="fr-FR" dirty="0">
                <a:solidFill>
                  <a:srgbClr val="FF0000"/>
                </a:solidFill>
              </a:rPr>
              <a:t> faire si vous souhaiter déposer vos données sur Vigie-</a:t>
            </a:r>
            <a:r>
              <a:rPr lang="fr-FR" dirty="0" err="1">
                <a:solidFill>
                  <a:srgbClr val="FF0000"/>
                </a:solidFill>
              </a:rPr>
              <a:t>Chrio</a:t>
            </a:r>
            <a:endParaRPr lang="fr-FR" dirty="0">
              <a:solidFill>
                <a:srgbClr val="FF0000"/>
              </a:solidFill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CF602F4-6025-11A9-9CDA-4A7BBC22333B}"/>
              </a:ext>
            </a:extLst>
          </p:cNvPr>
          <p:cNvGrpSpPr/>
          <p:nvPr/>
        </p:nvGrpSpPr>
        <p:grpSpPr>
          <a:xfrm>
            <a:off x="1289504" y="1706106"/>
            <a:ext cx="3429622" cy="3934336"/>
            <a:chOff x="5876925" y="507205"/>
            <a:chExt cx="5113626" cy="5866163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1861ECE-05E1-67B7-AF05-99A02456E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6925" y="507205"/>
              <a:ext cx="5113626" cy="5866163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</p:pic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DB64434-093A-3E87-1D83-F773F38A8F84}"/>
                </a:ext>
              </a:extLst>
            </p:cNvPr>
            <p:cNvSpPr/>
            <p:nvPr/>
          </p:nvSpPr>
          <p:spPr>
            <a:xfrm>
              <a:off x="9207374" y="905346"/>
              <a:ext cx="977775" cy="2987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95402DD9-83F6-0F2A-3092-BFA4CED75FB3}"/>
                </a:ext>
              </a:extLst>
            </p:cNvPr>
            <p:cNvSpPr/>
            <p:nvPr/>
          </p:nvSpPr>
          <p:spPr>
            <a:xfrm>
              <a:off x="7849355" y="1584356"/>
              <a:ext cx="371192" cy="5884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1992D3D-FD11-0BC5-7737-BF2905A24B52}"/>
                </a:ext>
              </a:extLst>
            </p:cNvPr>
            <p:cNvSpPr/>
            <p:nvPr/>
          </p:nvSpPr>
          <p:spPr>
            <a:xfrm>
              <a:off x="10500795" y="1348964"/>
              <a:ext cx="271604" cy="2716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E1E5016F-33AD-73A3-696F-0EAFA992AD06}"/>
              </a:ext>
            </a:extLst>
          </p:cNvPr>
          <p:cNvSpPr txBox="1"/>
          <p:nvPr/>
        </p:nvSpPr>
        <p:spPr>
          <a:xfrm>
            <a:off x="1142378" y="5743330"/>
            <a:ext cx="3723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Voici les paramètres de l’application utilisés par défaut par le script.</a:t>
            </a:r>
          </a:p>
          <a:p>
            <a:pPr algn="ctr"/>
            <a:r>
              <a:rPr lang="fr-FR" dirty="0"/>
              <a:t>Ce sont ceux indiqués par Vigie-Chiro.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E040753-A4EF-6BCC-D664-F89AE78280C4}"/>
              </a:ext>
            </a:extLst>
          </p:cNvPr>
          <p:cNvCxnSpPr>
            <a:cxnSpLocks/>
          </p:cNvCxnSpPr>
          <p:nvPr/>
        </p:nvCxnSpPr>
        <p:spPr>
          <a:xfrm>
            <a:off x="6096000" y="1973132"/>
            <a:ext cx="0" cy="4341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>
            <a:extLst>
              <a:ext uri="{FF2B5EF4-FFF2-40B4-BE49-F238E27FC236}">
                <a16:creationId xmlns:a16="http://schemas.microsoft.com/office/drawing/2014/main" id="{A210DDDE-B629-F222-B628-21A58EE370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86" b="-1"/>
          <a:stretch/>
        </p:blipFill>
        <p:spPr>
          <a:xfrm>
            <a:off x="6338730" y="5115953"/>
            <a:ext cx="5489835" cy="6568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C275149-938F-BE01-FDFD-03966F6EF5D4}"/>
              </a:ext>
            </a:extLst>
          </p:cNvPr>
          <p:cNvCxnSpPr>
            <a:cxnSpLocks/>
          </p:cNvCxnSpPr>
          <p:nvPr/>
        </p:nvCxnSpPr>
        <p:spPr>
          <a:xfrm>
            <a:off x="4572815" y="4341019"/>
            <a:ext cx="2242323" cy="86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6BB645A-660F-5023-D8C2-9FCB7940A4F4}"/>
              </a:ext>
            </a:extLst>
          </p:cNvPr>
          <p:cNvCxnSpPr>
            <a:cxnSpLocks/>
          </p:cNvCxnSpPr>
          <p:nvPr/>
        </p:nvCxnSpPr>
        <p:spPr>
          <a:xfrm>
            <a:off x="4521070" y="2946993"/>
            <a:ext cx="2294068" cy="2750486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A671BC2-7560-DED2-3FA5-94FB85BAB665}"/>
              </a:ext>
            </a:extLst>
          </p:cNvPr>
          <p:cNvCxnSpPr>
            <a:cxnSpLocks/>
          </p:cNvCxnSpPr>
          <p:nvPr/>
        </p:nvCxnSpPr>
        <p:spPr>
          <a:xfrm>
            <a:off x="3045619" y="2195791"/>
            <a:ext cx="3769519" cy="313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A4609CB-10B4-5A33-A118-ECD36BA084AB}"/>
              </a:ext>
            </a:extLst>
          </p:cNvPr>
          <p:cNvCxnSpPr>
            <a:cxnSpLocks/>
          </p:cNvCxnSpPr>
          <p:nvPr/>
        </p:nvCxnSpPr>
        <p:spPr>
          <a:xfrm>
            <a:off x="2870955" y="2760769"/>
            <a:ext cx="3944183" cy="26835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56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912</Words>
  <Application>Microsoft Office PowerPoint</Application>
  <PresentationFormat>Grand écran</PresentationFormat>
  <Paragraphs>74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Iodice</dc:creator>
  <cp:lastModifiedBy>matthieu Iodice</cp:lastModifiedBy>
  <cp:revision>24</cp:revision>
  <dcterms:created xsi:type="dcterms:W3CDTF">2023-04-26T14:10:32Z</dcterms:created>
  <dcterms:modified xsi:type="dcterms:W3CDTF">2023-06-09T08:56:05Z</dcterms:modified>
</cp:coreProperties>
</file>