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5" r:id="rId3"/>
    <p:sldId id="306" r:id="rId4"/>
    <p:sldId id="307" r:id="rId5"/>
    <p:sldId id="294" r:id="rId6"/>
    <p:sldId id="296" r:id="rId7"/>
    <p:sldId id="297" r:id="rId8"/>
    <p:sldId id="295" r:id="rId9"/>
    <p:sldId id="290" r:id="rId10"/>
    <p:sldId id="304" r:id="rId11"/>
    <p:sldId id="299" r:id="rId12"/>
    <p:sldId id="300" r:id="rId13"/>
    <p:sldId id="301" r:id="rId14"/>
    <p:sldId id="291" r:id="rId15"/>
    <p:sldId id="292" r:id="rId16"/>
    <p:sldId id="288" r:id="rId17"/>
    <p:sldId id="308" r:id="rId18"/>
    <p:sldId id="303" r:id="rId19"/>
    <p:sldId id="289" r:id="rId20"/>
    <p:sldId id="287" r:id="rId21"/>
    <p:sldId id="259" r:id="rId22"/>
    <p:sldId id="258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4" r:id="rId35"/>
    <p:sldId id="273" r:id="rId36"/>
    <p:sldId id="286" r:id="rId37"/>
    <p:sldId id="275" r:id="rId38"/>
    <p:sldId id="277" r:id="rId39"/>
    <p:sldId id="280" r:id="rId40"/>
    <p:sldId id="279" r:id="rId41"/>
    <p:sldId id="284" r:id="rId42"/>
    <p:sldId id="298" r:id="rId43"/>
    <p:sldId id="281" r:id="rId44"/>
    <p:sldId id="283" r:id="rId45"/>
    <p:sldId id="28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1FEC5-2E4D-4A2B-82FE-AB961FB6C94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A8169-A1BC-4DBE-9EDB-970950F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8169-A1BC-4DBE-9EDB-970950F99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7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8169-A1BC-4DBE-9EDB-970950F99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3EE1-08F0-49FE-94F3-21E4A60A8D70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0530-EE59-47D0-BDF9-164187FBA008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AF62-9ECD-49C3-941C-048865448D2B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0CBD-6FC3-4111-9DBB-814FCA66AB6C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234-916A-4F44-B4B1-6D1D1D2B184C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A099-F504-4B58-B8C8-183EDF5EA541}" type="datetime1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7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54CC-4588-43FB-90F6-3B94B516CDC0}" type="datetime1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5E2-FC3E-4D17-AE2A-D6F84D4B18C6}" type="datetime1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9F54-ADAF-411B-9E08-A23F4BC2869E}" type="datetime1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89AF-CD55-4A93-9604-93B3E8463F0D}" type="datetime1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210-1DB7-4242-8FCF-BE1162881DB4}" type="datetime1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584F-2122-4641-BE39-FD0D265D562D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0134D-C72A-4F6E-8331-D2144800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3390"/>
            <a:ext cx="9144000" cy="2627213"/>
          </a:xfrm>
        </p:spPr>
        <p:txBody>
          <a:bodyPr>
            <a:normAutofit/>
          </a:bodyPr>
          <a:lstStyle/>
          <a:p>
            <a:r>
              <a:rPr lang="en-US" b="1" dirty="0" smtClean="0"/>
              <a:t>ENISA Trainings</a:t>
            </a:r>
            <a:br>
              <a:rPr lang="en-US" b="1" dirty="0" smtClean="0"/>
            </a:br>
            <a:r>
              <a:rPr lang="en-US" sz="5400" b="1" dirty="0" smtClean="0"/>
              <a:t>Windows malware analysis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4200" dirty="0" smtClean="0"/>
              <a:t>Investigation - Infection #1</a:t>
            </a:r>
            <a:endParaRPr lang="en-US" sz="4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Sysmon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20" y="1489097"/>
            <a:ext cx="6975361" cy="45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8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Sysmon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“It provides detailed information about process creations, network connections, and changes to file creation time</a:t>
            </a:r>
            <a:r>
              <a:rPr lang="en-US" dirty="0"/>
              <a:t>.” – from official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Works as a Windows system service and device driver</a:t>
            </a:r>
          </a:p>
          <a:p>
            <a:r>
              <a:rPr lang="en-US" dirty="0" smtClean="0"/>
              <a:t>Once </a:t>
            </a:r>
            <a:r>
              <a:rPr lang="en-US" dirty="0"/>
              <a:t>installed on a system, remains resident across system reboots to monitor and log system activity to the Windows event </a:t>
            </a:r>
            <a:r>
              <a:rPr lang="en-US" dirty="0" smtClean="0"/>
              <a:t>log</a:t>
            </a:r>
          </a:p>
          <a:p>
            <a:r>
              <a:rPr lang="en-US" dirty="0" smtClean="0"/>
              <a:t>All logged events are stored </a:t>
            </a:r>
            <a:r>
              <a:rPr lang="en-US" dirty="0"/>
              <a:t>in </a:t>
            </a:r>
            <a:r>
              <a:rPr lang="en-US" b="1" dirty="0" smtClean="0"/>
              <a:t>Applications </a:t>
            </a:r>
            <a:r>
              <a:rPr lang="en-US" b="1" dirty="0"/>
              <a:t>and Services </a:t>
            </a:r>
            <a:r>
              <a:rPr lang="en-US" b="1" dirty="0" smtClean="0"/>
              <a:t>Logs/Microsoft/Windows/</a:t>
            </a:r>
            <a:r>
              <a:rPr lang="en-US" b="1" dirty="0" err="1" smtClean="0"/>
              <a:t>Sysmon</a:t>
            </a:r>
            <a:r>
              <a:rPr lang="en-US" b="1" dirty="0" smtClean="0"/>
              <a:t>/Operational</a:t>
            </a:r>
            <a:endParaRPr lang="en-US" b="1" dirty="0"/>
          </a:p>
          <a:p>
            <a:pPr marL="0" indent="0">
              <a:buNone/>
            </a:pPr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9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Sysmon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monitor </a:t>
            </a:r>
            <a:r>
              <a:rPr lang="en-US" dirty="0" smtClean="0">
                <a:solidFill>
                  <a:srgbClr val="FF0000"/>
                </a:solidFill>
              </a:rPr>
              <a:t>network connections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hashes (MD5, SHA1) </a:t>
            </a:r>
            <a:r>
              <a:rPr lang="en-US" dirty="0" smtClean="0"/>
              <a:t>for created processes:</a:t>
            </a:r>
            <a:endParaRPr lang="en-US" dirty="0"/>
          </a:p>
          <a:p>
            <a:r>
              <a:rPr lang="pt-BR" sz="2700" dirty="0">
                <a:latin typeface="Consolas" panose="020B0609020204030204" pitchFamily="49" charset="0"/>
                <a:cs typeface="Consolas" panose="020B0609020204030204" pitchFamily="49" charset="0"/>
              </a:rPr>
              <a:t>sysmon </a:t>
            </a:r>
            <a:r>
              <a:rPr lang="pt-BR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–accepteula</a:t>
            </a:r>
            <a:r>
              <a:rPr lang="pt-BR" sz="2700" dirty="0">
                <a:latin typeface="Consolas" panose="020B0609020204030204" pitchFamily="49" charset="0"/>
                <a:cs typeface="Consolas" panose="020B0609020204030204" pitchFamily="49" charset="0"/>
              </a:rPr>
              <a:t> –i</a:t>
            </a:r>
            <a:r>
              <a:rPr lang="pt-BR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pt-BR" sz="2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pt-BR" sz="27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–h md5,sha1</a:t>
            </a:r>
          </a:p>
          <a:p>
            <a:endParaRPr lang="pt-B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cs typeface="Consolas" panose="020B0609020204030204" pitchFamily="49" charset="0"/>
              </a:rPr>
              <a:t>To monitor </a:t>
            </a:r>
            <a:r>
              <a:rPr lang="pt-BR" dirty="0" smtClean="0">
                <a:solidFill>
                  <a:srgbClr val="92D050"/>
                </a:solidFill>
                <a:cs typeface="Consolas" panose="020B0609020204030204" pitchFamily="49" charset="0"/>
              </a:rPr>
              <a:t>lsass.exe</a:t>
            </a:r>
            <a:r>
              <a:rPr lang="pt-BR" dirty="0" smtClean="0">
                <a:cs typeface="Consolas" panose="020B0609020204030204" pitchFamily="49" charset="0"/>
              </a:rPr>
              <a:t> process with all </a:t>
            </a:r>
            <a:r>
              <a:rPr lang="pt-BR" dirty="0" smtClean="0">
                <a:solidFill>
                  <a:srgbClr val="0070C0"/>
                </a:solidFill>
                <a:cs typeface="Consolas" panose="020B0609020204030204" pitchFamily="49" charset="0"/>
              </a:rPr>
              <a:t>hashes</a:t>
            </a:r>
            <a:r>
              <a:rPr lang="pt-BR" dirty="0" smtClean="0">
                <a:cs typeface="Consolas" panose="020B0609020204030204" pitchFamily="49" charset="0"/>
              </a:rPr>
              <a:t>:</a:t>
            </a:r>
          </a:p>
          <a:p>
            <a:r>
              <a:rPr lang="pt-BR" sz="2700" dirty="0">
                <a:latin typeface="Consolas" panose="020B0609020204030204" pitchFamily="49" charset="0"/>
                <a:cs typeface="Consolas" panose="020B0609020204030204" pitchFamily="49" charset="0"/>
              </a:rPr>
              <a:t>sysmon –accepteula –i </a:t>
            </a:r>
            <a:r>
              <a:rPr lang="pt-BR" sz="27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lsass.exe</a:t>
            </a:r>
            <a:r>
              <a:rPr lang="pt-BR" sz="27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–h </a:t>
            </a:r>
            <a:r>
              <a:rPr lang="pt-BR" sz="27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pt-BR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Sysmon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</a:t>
            </a:r>
            <a:r>
              <a:rPr lang="en-US" dirty="0" smtClean="0"/>
              <a:t>provided log </a:t>
            </a:r>
            <a:r>
              <a:rPr lang="en-US" dirty="0"/>
              <a:t>contains events from infected workstation about:</a:t>
            </a:r>
          </a:p>
          <a:p>
            <a:r>
              <a:rPr lang="en-US" dirty="0"/>
              <a:t>Process creation &amp; termination (with file / image hashes)</a:t>
            </a:r>
          </a:p>
          <a:p>
            <a:r>
              <a:rPr lang="en-US" dirty="0"/>
              <a:t>Network </a:t>
            </a:r>
            <a:r>
              <a:rPr lang="en-US" dirty="0" smtClean="0"/>
              <a:t>connections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exercise context the most interesting things for us are process creation events - </a:t>
            </a:r>
            <a:r>
              <a:rPr lang="en-US" b="1" dirty="0" smtClean="0"/>
              <a:t>potential malicious code execution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#2.0 – </a:t>
            </a:r>
            <a:r>
              <a:rPr lang="en-US" b="1" dirty="0" err="1" smtClean="0"/>
              <a:t>Sysmon</a:t>
            </a:r>
            <a:r>
              <a:rPr lang="en-US" b="1" dirty="0" smtClean="0"/>
              <a:t> </a:t>
            </a:r>
            <a:r>
              <a:rPr lang="en-US" b="1" dirty="0"/>
              <a:t>log analysis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Quick tips before start:</a:t>
            </a:r>
          </a:p>
          <a:p>
            <a:r>
              <a:rPr lang="en-US" dirty="0" smtClean="0"/>
              <a:t>Check </a:t>
            </a:r>
            <a:r>
              <a:rPr lang="en-US" b="1" dirty="0" smtClean="0"/>
              <a:t>MISP</a:t>
            </a:r>
            <a:r>
              <a:rPr lang="en-US" dirty="0" smtClean="0"/>
              <a:t> for possible </a:t>
            </a:r>
            <a:r>
              <a:rPr lang="en-US" dirty="0" err="1" smtClean="0"/>
              <a:t>IoCs</a:t>
            </a:r>
            <a:r>
              <a:rPr lang="en-US" dirty="0" smtClean="0"/>
              <a:t> and threat actor information</a:t>
            </a:r>
          </a:p>
          <a:p>
            <a:r>
              <a:rPr lang="en-US" dirty="0" smtClean="0"/>
              <a:t>Open </a:t>
            </a:r>
            <a:r>
              <a:rPr lang="en-US" b="1" dirty="0" smtClean="0"/>
              <a:t>HIVE</a:t>
            </a:r>
            <a:r>
              <a:rPr lang="en-US" dirty="0" smtClean="0"/>
              <a:t> in new tab</a:t>
            </a:r>
          </a:p>
          <a:p>
            <a:r>
              <a:rPr lang="en-US" dirty="0" smtClean="0"/>
              <a:t>Take notes for them before start of your analysis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#2.1 – </a:t>
            </a:r>
            <a:r>
              <a:rPr lang="en-US" b="1" dirty="0" err="1" smtClean="0"/>
              <a:t>Sysmon</a:t>
            </a:r>
            <a:r>
              <a:rPr lang="en-US" b="1" dirty="0" smtClean="0"/>
              <a:t> </a:t>
            </a:r>
            <a:r>
              <a:rPr lang="en-US" b="1" dirty="0"/>
              <a:t>log analysis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have some </a:t>
            </a:r>
            <a:r>
              <a:rPr lang="en-US" dirty="0" err="1" smtClean="0"/>
              <a:t>IoCs</a:t>
            </a:r>
            <a:r>
              <a:rPr lang="en-US" dirty="0" smtClean="0"/>
              <a:t> – time to check logs for them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Process (image) names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Hashes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Domains</a:t>
            </a:r>
          </a:p>
          <a:p>
            <a:r>
              <a:rPr lang="en-US" dirty="0" smtClean="0"/>
              <a:t>Quick and dirty </a:t>
            </a:r>
            <a:r>
              <a:rPr lang="en-US" dirty="0" smtClean="0"/>
              <a:t>check for confirmed malicious hashes</a:t>
            </a:r>
            <a:endParaRPr lang="en-US" dirty="0" smtClean="0"/>
          </a:p>
          <a:p>
            <a:pPr lvl="1"/>
            <a:r>
              <a:rPr lang="en-US" dirty="0" smtClean="0"/>
              <a:t>On Linux machine in Terminal: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 sysmon_logs.txt | grep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hash_from_MISP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If exists – analyzed system is infected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4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3390"/>
            <a:ext cx="9144000" cy="2627213"/>
          </a:xfrm>
        </p:spPr>
        <p:txBody>
          <a:bodyPr>
            <a:normAutofit/>
          </a:bodyPr>
          <a:lstStyle/>
          <a:p>
            <a:r>
              <a:rPr lang="en-US" b="1" dirty="0" smtClean="0"/>
              <a:t>ENISA Trainings</a:t>
            </a:r>
            <a:br>
              <a:rPr lang="en-US" b="1" dirty="0" smtClean="0"/>
            </a:br>
            <a:r>
              <a:rPr lang="en-US" sz="5400" b="1" dirty="0" smtClean="0"/>
              <a:t>Windows malware analysis</a:t>
            </a:r>
            <a:br>
              <a:rPr lang="en-US" sz="5400" b="1" dirty="0" smtClean="0"/>
            </a:br>
            <a:r>
              <a:rPr lang="en-US" sz="4200" dirty="0"/>
              <a:t>Investigation - Infection </a:t>
            </a:r>
            <a:r>
              <a:rPr lang="en-US" sz="4200" dirty="0" smtClean="0"/>
              <a:t>#2</a:t>
            </a:r>
            <a:endParaRPr lang="en-US" sz="4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Section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 malware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malware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Malware </a:t>
            </a:r>
            <a:r>
              <a:rPr lang="en-US" dirty="0" err="1" smtClean="0"/>
              <a:t>decompilation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0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Before we start…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24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Is good to know:</a:t>
            </a:r>
          </a:p>
          <a:p>
            <a:r>
              <a:rPr lang="en-US" dirty="0"/>
              <a:t>Add all necessary information to </a:t>
            </a:r>
            <a:r>
              <a:rPr lang="en-US" dirty="0" smtClean="0"/>
              <a:t>Hive</a:t>
            </a:r>
            <a:endParaRPr lang="en-US" dirty="0" smtClean="0"/>
          </a:p>
          <a:p>
            <a:r>
              <a:rPr lang="en-US" dirty="0" smtClean="0"/>
              <a:t>Malware </a:t>
            </a:r>
            <a:r>
              <a:rPr lang="en-US" dirty="0"/>
              <a:t>very often try to hide with names of system’s executables or </a:t>
            </a:r>
            <a:r>
              <a:rPr lang="en-US" dirty="0" smtClean="0"/>
              <a:t>random names in %APPDATA% folders’</a:t>
            </a:r>
          </a:p>
          <a:p>
            <a:r>
              <a:rPr lang="en-US" dirty="0" smtClean="0"/>
              <a:t>At the beginning of analysis is worth to check </a:t>
            </a:r>
            <a:r>
              <a:rPr lang="en-US" dirty="0" err="1" smtClean="0"/>
              <a:t>autostart</a:t>
            </a:r>
            <a:r>
              <a:rPr lang="en-US" dirty="0" smtClean="0"/>
              <a:t> entries with, for example, </a:t>
            </a:r>
            <a:r>
              <a:rPr lang="en-US" dirty="0" err="1" smtClean="0"/>
              <a:t>Autoruns</a:t>
            </a:r>
            <a:r>
              <a:rPr lang="en-US" dirty="0" smtClean="0"/>
              <a:t> or Task Manager and run: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Process Monitor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Wireshark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Process Explorer				All will be introduced later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(If malicious binary found) </a:t>
            </a:r>
            <a:r>
              <a:rPr lang="en-US" dirty="0" err="1" smtClean="0"/>
              <a:t>pestudio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782540" y="4757453"/>
            <a:ext cx="426128" cy="1509204"/>
          </a:xfrm>
          <a:prstGeom prst="rightBrace">
            <a:avLst>
              <a:gd name="adj1" fmla="val 8333"/>
              <a:gd name="adj2" fmla="val 558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9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Little reminder: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Spear-phishing with malicious invoice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Malware #1 – mostly log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Infected </a:t>
            </a:r>
            <a:r>
              <a:rPr lang="en-US" dirty="0" err="1" smtClean="0"/>
              <a:t>Wordpress</a:t>
            </a:r>
            <a:r>
              <a:rPr lang="en-US" dirty="0" smtClean="0"/>
              <a:t> instance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Malware #2 (</a:t>
            </a:r>
            <a:r>
              <a:rPr lang="en-US" b="1" dirty="0" smtClean="0"/>
              <a:t>We are here!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Section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 of network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 of system (</a:t>
            </a:r>
            <a:r>
              <a:rPr lang="en-US" dirty="0" err="1" smtClean="0"/>
              <a:t>sysmon</a:t>
            </a:r>
            <a:r>
              <a:rPr lang="en-US" dirty="0" smtClean="0"/>
              <a:t>) logs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5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Must-Have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err="1" smtClean="0"/>
              <a:t>Sysinternals</a:t>
            </a:r>
            <a:r>
              <a:rPr lang="en-US" dirty="0" smtClean="0"/>
              <a:t> suite</a:t>
            </a:r>
          </a:p>
          <a:p>
            <a:r>
              <a:rPr lang="en-US" dirty="0" err="1" smtClean="0"/>
              <a:t>Pestudio</a:t>
            </a:r>
            <a:endParaRPr lang="en-US" dirty="0" smtClean="0"/>
          </a:p>
          <a:p>
            <a:r>
              <a:rPr lang="en-US" dirty="0" smtClean="0"/>
              <a:t>Wireshark</a:t>
            </a:r>
          </a:p>
          <a:p>
            <a:r>
              <a:rPr lang="en-US" dirty="0" smtClean="0"/>
              <a:t>Loki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Windows </a:t>
            </a:r>
            <a:r>
              <a:rPr lang="en-US" b="1" dirty="0" err="1" smtClean="0"/>
              <a:t>Sysinternals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“Whether you’re an IT Pro or a developer, you’ll find </a:t>
            </a:r>
            <a:r>
              <a:rPr lang="en-US" dirty="0" err="1" smtClean="0"/>
              <a:t>Sysinternals</a:t>
            </a:r>
            <a:r>
              <a:rPr lang="en-US" dirty="0" smtClean="0"/>
              <a:t> utilities to help you manage, troubleshoot and diagnose your Windows systems and applications” – from official site.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Most useful tools for </a:t>
            </a:r>
            <a:r>
              <a:rPr lang="en-US" u="sng" dirty="0" smtClean="0"/>
              <a:t>initial</a:t>
            </a:r>
            <a:r>
              <a:rPr lang="en-US" dirty="0" smtClean="0"/>
              <a:t> Windows’ malware research:</a:t>
            </a:r>
            <a:endParaRPr lang="en-US" dirty="0"/>
          </a:p>
          <a:p>
            <a:r>
              <a:rPr lang="en-US" dirty="0" smtClean="0"/>
              <a:t>Process Monitor</a:t>
            </a:r>
          </a:p>
          <a:p>
            <a:r>
              <a:rPr lang="en-US" dirty="0" smtClean="0"/>
              <a:t>Process Explorer</a:t>
            </a:r>
          </a:p>
          <a:p>
            <a:r>
              <a:rPr lang="en-US" dirty="0" err="1" smtClean="0"/>
              <a:t>Autoruns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6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Monitor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23" y="1511741"/>
            <a:ext cx="7819355" cy="48288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6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dvanced monitoring tool for Windows that shows real-time file system, registry, network and process / thread activity</a:t>
            </a:r>
          </a:p>
          <a:p>
            <a:r>
              <a:rPr lang="en-US" dirty="0" smtClean="0"/>
              <a:t>Output: lots of Windows internal mechanism information</a:t>
            </a:r>
          </a:p>
          <a:p>
            <a:pPr lvl="1"/>
            <a:r>
              <a:rPr lang="en-US" dirty="0" smtClean="0"/>
              <a:t>Loaded libraries</a:t>
            </a:r>
          </a:p>
          <a:p>
            <a:pPr lvl="1"/>
            <a:r>
              <a:rPr lang="en-US" dirty="0" smtClean="0"/>
              <a:t>Process and thread stacks</a:t>
            </a:r>
          </a:p>
          <a:p>
            <a:pPr lvl="1"/>
            <a:r>
              <a:rPr lang="en-US" dirty="0" smtClean="0"/>
              <a:t>Operation status</a:t>
            </a:r>
          </a:p>
          <a:p>
            <a:r>
              <a:rPr lang="en-US" dirty="0" smtClean="0"/>
              <a:t>Unfortunately is difficult to use for beginners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Explorer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72" y="1462041"/>
            <a:ext cx="7383055" cy="48588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69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“Task manager on steroids”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Output:</a:t>
            </a:r>
          </a:p>
          <a:p>
            <a:pPr lvl="1"/>
            <a:r>
              <a:rPr lang="en-US" dirty="0" smtClean="0"/>
              <a:t>System resources statistics (CPU, memory,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Displays process's handles which includes: 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amed mutants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vents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ockets 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Registry keys</a:t>
            </a:r>
          </a:p>
          <a:p>
            <a:pPr lvl="1"/>
            <a:r>
              <a:rPr lang="en-US" dirty="0" smtClean="0"/>
              <a:t>Creates dump of process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Autoruns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22" y="1551086"/>
            <a:ext cx="7139356" cy="47501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Autoruns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b="1" dirty="0"/>
              <a:t>Shows you what programs are configured to run during system </a:t>
            </a:r>
            <a:r>
              <a:rPr lang="en-US" sz="2800" b="1" dirty="0" err="1"/>
              <a:t>bootup</a:t>
            </a:r>
            <a:r>
              <a:rPr lang="en-US" sz="2800" b="1" dirty="0"/>
              <a:t> or </a:t>
            </a:r>
            <a:r>
              <a:rPr lang="en-US" sz="2800" b="1" dirty="0" smtClean="0"/>
              <a:t>login</a:t>
            </a:r>
            <a:endParaRPr lang="en-US" sz="2800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Various Windows objects started at system boot:</a:t>
            </a:r>
          </a:p>
          <a:p>
            <a:pPr lvl="2"/>
            <a:r>
              <a:rPr lang="en-US" dirty="0" smtClean="0"/>
              <a:t>Codecs</a:t>
            </a:r>
          </a:p>
          <a:p>
            <a:pPr lvl="2"/>
            <a:r>
              <a:rPr lang="en-US" dirty="0" smtClean="0"/>
              <a:t>DLLs</a:t>
            </a:r>
          </a:p>
          <a:p>
            <a:pPr lvl="2"/>
            <a:r>
              <a:rPr lang="en-US" dirty="0" smtClean="0"/>
              <a:t>Services </a:t>
            </a:r>
          </a:p>
          <a:p>
            <a:pPr lvl="2"/>
            <a:r>
              <a:rPr lang="en-US" dirty="0" smtClean="0"/>
              <a:t>WMI objects</a:t>
            </a:r>
          </a:p>
          <a:p>
            <a:pPr lvl="2"/>
            <a:r>
              <a:rPr lang="en-US" dirty="0" smtClean="0"/>
              <a:t>Scheduled tasks</a:t>
            </a:r>
          </a:p>
          <a:p>
            <a:pPr lvl="2"/>
            <a:r>
              <a:rPr lang="en-US" dirty="0" smtClean="0"/>
              <a:t>Office sub-components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3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pestudio</a:t>
            </a: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13" y="1454146"/>
            <a:ext cx="7252375" cy="487300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pestudio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Initial malware assessment</a:t>
            </a:r>
          </a:p>
          <a:p>
            <a:r>
              <a:rPr lang="en-US" dirty="0" smtClean="0"/>
              <a:t>Input: Windows application binary file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VirusTotal</a:t>
            </a:r>
            <a:r>
              <a:rPr lang="en-US" dirty="0" smtClean="0"/>
              <a:t> report</a:t>
            </a:r>
          </a:p>
          <a:p>
            <a:pPr lvl="1"/>
            <a:r>
              <a:rPr lang="en-US" dirty="0" smtClean="0"/>
              <a:t>PE format </a:t>
            </a:r>
            <a:r>
              <a:rPr lang="en-US" dirty="0" err="1" smtClean="0"/>
              <a:t>informations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Imports / Exports</a:t>
            </a:r>
          </a:p>
          <a:p>
            <a:pPr lvl="2"/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Manifest</a:t>
            </a:r>
          </a:p>
          <a:p>
            <a:pPr lvl="2"/>
            <a:r>
              <a:rPr lang="en-US" dirty="0" smtClean="0"/>
              <a:t>Digital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 good to know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all necessary information to Hive</a:t>
            </a:r>
          </a:p>
          <a:p>
            <a:r>
              <a:rPr lang="en-US" dirty="0" smtClean="0"/>
              <a:t>Most of operating system events are noise (in this case):</a:t>
            </a:r>
          </a:p>
          <a:p>
            <a:pPr lvl="1"/>
            <a:r>
              <a:rPr lang="en-US" dirty="0" smtClean="0"/>
              <a:t>Performance data</a:t>
            </a:r>
          </a:p>
          <a:p>
            <a:pPr lvl="1"/>
            <a:r>
              <a:rPr lang="en-US" dirty="0" smtClean="0"/>
              <a:t>OS start / shutdown events</a:t>
            </a:r>
          </a:p>
          <a:p>
            <a:pPr lvl="1"/>
            <a:r>
              <a:rPr lang="en-US" dirty="0" smtClean="0"/>
              <a:t>WMI events</a:t>
            </a:r>
          </a:p>
          <a:p>
            <a:r>
              <a:rPr lang="en-US" dirty="0" smtClean="0"/>
              <a:t>Most </a:t>
            </a:r>
            <a:r>
              <a:rPr lang="en-US" dirty="0"/>
              <a:t>of network traffic is a noise:</a:t>
            </a:r>
          </a:p>
          <a:p>
            <a:pPr lvl="1"/>
            <a:r>
              <a:rPr lang="en-US" dirty="0"/>
              <a:t>Service &amp; routing protocols </a:t>
            </a:r>
          </a:p>
          <a:p>
            <a:pPr lvl="1"/>
            <a:r>
              <a:rPr lang="en-US" dirty="0"/>
              <a:t>Auto configuration protocols</a:t>
            </a:r>
          </a:p>
          <a:p>
            <a:pPr lvl="1"/>
            <a:r>
              <a:rPr lang="en-US" dirty="0"/>
              <a:t>Telemetry</a:t>
            </a:r>
          </a:p>
          <a:p>
            <a:pPr lvl="1"/>
            <a:r>
              <a:rPr lang="en-US" dirty="0"/>
              <a:t>Advertisement networks &amp; external service providers (in Web traffic analysis case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2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dnSpy</a:t>
            </a:r>
            <a:r>
              <a:rPr lang="en-US" b="1" dirty="0" smtClean="0"/>
              <a:t> &amp; </a:t>
            </a:r>
            <a:r>
              <a:rPr lang="en-US" b="1" dirty="0" err="1" smtClean="0"/>
              <a:t>ILspy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75" y="1474228"/>
            <a:ext cx="7672651" cy="481507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dnSpy</a:t>
            </a:r>
            <a:r>
              <a:rPr lang="en-US" b="1" dirty="0"/>
              <a:t> &amp; </a:t>
            </a:r>
            <a:r>
              <a:rPr lang="en-US" b="1" dirty="0" err="1"/>
              <a:t>ILspy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.NET assembly </a:t>
            </a:r>
            <a:r>
              <a:rPr lang="en-US" b="1" dirty="0" smtClean="0"/>
              <a:t>browsers </a:t>
            </a:r>
            <a:r>
              <a:rPr lang="en-US" b="1" dirty="0"/>
              <a:t>and </a:t>
            </a:r>
            <a:r>
              <a:rPr lang="en-US" b="1" dirty="0" err="1" smtClean="0"/>
              <a:t>decompilers</a:t>
            </a:r>
            <a:endParaRPr lang="en-US" b="1" dirty="0" smtClean="0"/>
          </a:p>
          <a:p>
            <a:r>
              <a:rPr lang="en-US" dirty="0"/>
              <a:t>Input: </a:t>
            </a:r>
            <a:r>
              <a:rPr lang="en-US" dirty="0" smtClean="0"/>
              <a:t>C# application </a:t>
            </a:r>
            <a:r>
              <a:rPr lang="en-US" dirty="0"/>
              <a:t>binary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Possible output: </a:t>
            </a:r>
          </a:p>
          <a:p>
            <a:pPr lvl="1"/>
            <a:r>
              <a:rPr lang="en-US" dirty="0" smtClean="0"/>
              <a:t>Editing </a:t>
            </a:r>
            <a:r>
              <a:rPr lang="en-US" dirty="0"/>
              <a:t>all metadata of types (classes), methods, properties, events, fields</a:t>
            </a:r>
          </a:p>
          <a:p>
            <a:pPr lvl="1"/>
            <a:r>
              <a:rPr lang="en-US" dirty="0" smtClean="0"/>
              <a:t>Adding, removing, renaming </a:t>
            </a:r>
            <a:r>
              <a:rPr lang="en-US" dirty="0"/>
              <a:t>any type (class), method, property, event, field</a:t>
            </a:r>
          </a:p>
          <a:p>
            <a:pPr lvl="1"/>
            <a:r>
              <a:rPr lang="en-US" dirty="0" smtClean="0"/>
              <a:t>Editing, adding, removing </a:t>
            </a:r>
            <a:r>
              <a:rPr lang="en-US" dirty="0"/>
              <a:t>.NET resources and </a:t>
            </a:r>
            <a:r>
              <a:rPr lang="en-US" dirty="0" smtClean="0"/>
              <a:t>saving </a:t>
            </a:r>
            <a:r>
              <a:rPr lang="en-US" dirty="0"/>
              <a:t>them to </a:t>
            </a:r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Debugging </a:t>
            </a:r>
            <a:r>
              <a:rPr lang="en-US" dirty="0"/>
              <a:t>any .NET assembly, no source code required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7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Wireshark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89" y="1641979"/>
            <a:ext cx="7868822" cy="43197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07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Wireshark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Wireshark is the world's foremost and widely-used network protocol </a:t>
            </a:r>
            <a:r>
              <a:rPr lang="en-US" b="1" dirty="0" smtClean="0"/>
              <a:t>analyzer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/>
              <a:t>Dumping traffic from a live network connection or read from a file of already-captured packets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display can be refined using a display </a:t>
            </a:r>
            <a:r>
              <a:rPr lang="en-US" dirty="0" smtClean="0"/>
              <a:t>filter (powerful!).</a:t>
            </a:r>
            <a:endParaRPr lang="en-US" dirty="0"/>
          </a:p>
          <a:p>
            <a:pPr lvl="1"/>
            <a:r>
              <a:rPr lang="en-US" dirty="0"/>
              <a:t>Plug-ins can be created for dissecting new </a:t>
            </a:r>
            <a:r>
              <a:rPr lang="en-US" dirty="0" smtClean="0"/>
              <a:t>protocols.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1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99138"/>
            <a:ext cx="9144000" cy="1059725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Exercise #1</a:t>
            </a:r>
            <a:br>
              <a:rPr lang="en-US" sz="5000" b="1" dirty="0" smtClean="0"/>
            </a:br>
            <a:r>
              <a:rPr lang="en-US" sz="5000" dirty="0" smtClean="0"/>
              <a:t>Check for Windows infection </a:t>
            </a:r>
            <a:endParaRPr lang="en-US" sz="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78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#1.0 – Monitoring Windows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Quick </a:t>
            </a:r>
            <a:r>
              <a:rPr lang="en-US" dirty="0" smtClean="0"/>
              <a:t>tips (once again):</a:t>
            </a:r>
          </a:p>
          <a:p>
            <a:r>
              <a:rPr lang="en-US" dirty="0" smtClean="0"/>
              <a:t>Check </a:t>
            </a:r>
            <a:r>
              <a:rPr lang="en-US" b="1" dirty="0" smtClean="0"/>
              <a:t>MISP</a:t>
            </a:r>
            <a:r>
              <a:rPr lang="en-US" dirty="0" smtClean="0"/>
              <a:t> for possible </a:t>
            </a:r>
            <a:r>
              <a:rPr lang="en-US" dirty="0" err="1" smtClean="0"/>
              <a:t>IoCs</a:t>
            </a:r>
            <a:r>
              <a:rPr lang="en-US" dirty="0" smtClean="0"/>
              <a:t> and threat actor information</a:t>
            </a:r>
          </a:p>
          <a:p>
            <a:r>
              <a:rPr lang="en-US" dirty="0" smtClean="0"/>
              <a:t>Open </a:t>
            </a:r>
            <a:r>
              <a:rPr lang="en-US" b="1" dirty="0" smtClean="0"/>
              <a:t>HIVE</a:t>
            </a:r>
            <a:r>
              <a:rPr lang="en-US" dirty="0" smtClean="0"/>
              <a:t> in new tab</a:t>
            </a:r>
          </a:p>
          <a:p>
            <a:r>
              <a:rPr lang="en-US" dirty="0" smtClean="0"/>
              <a:t>Take notes for them before start of your analysis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69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#</a:t>
            </a:r>
            <a:r>
              <a:rPr lang="en-US" b="1" dirty="0" smtClean="0"/>
              <a:t>1.1 – Monitoring Windows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b="1" dirty="0" smtClean="0"/>
              <a:t>MISP</a:t>
            </a:r>
            <a:r>
              <a:rPr lang="en-US" dirty="0" smtClean="0"/>
              <a:t> </a:t>
            </a:r>
            <a:r>
              <a:rPr lang="en-US" dirty="0" err="1" smtClean="0"/>
              <a:t>infromation</a:t>
            </a:r>
            <a:r>
              <a:rPr lang="en-US" dirty="0" smtClean="0"/>
              <a:t> about threat actors try to find malicious process on infected machine:</a:t>
            </a:r>
          </a:p>
          <a:p>
            <a:pPr lvl="1"/>
            <a:r>
              <a:rPr lang="en-US" dirty="0" smtClean="0"/>
              <a:t>Run</a:t>
            </a:r>
            <a:r>
              <a:rPr lang="en-US" b="1" dirty="0" smtClean="0"/>
              <a:t> </a:t>
            </a:r>
            <a:r>
              <a:rPr lang="en-US" b="1" dirty="0" err="1" smtClean="0"/>
              <a:t>ProcessExplorer</a:t>
            </a:r>
            <a:r>
              <a:rPr lang="en-US" b="1" dirty="0" smtClean="0"/>
              <a:t> </a:t>
            </a:r>
          </a:p>
          <a:p>
            <a:pPr lvl="2"/>
            <a:r>
              <a:rPr lang="en-US" dirty="0" smtClean="0"/>
              <a:t>Click on </a:t>
            </a:r>
            <a:r>
              <a:rPr lang="en-US" i="1" dirty="0" smtClean="0"/>
              <a:t>View</a:t>
            </a:r>
            <a:r>
              <a:rPr lang="en-US" dirty="0" smtClean="0"/>
              <a:t>, choose </a:t>
            </a:r>
            <a:r>
              <a:rPr lang="en-US" i="1" dirty="0" smtClean="0"/>
              <a:t>Select Columns…</a:t>
            </a:r>
          </a:p>
          <a:p>
            <a:pPr lvl="3"/>
            <a:r>
              <a:rPr lang="en-US" dirty="0" smtClean="0"/>
              <a:t>Tick checkbox: </a:t>
            </a:r>
            <a:r>
              <a:rPr lang="en-US" i="1" dirty="0" smtClean="0"/>
              <a:t>User Name</a:t>
            </a:r>
          </a:p>
          <a:p>
            <a:pPr lvl="2"/>
            <a:r>
              <a:rPr lang="en-US" dirty="0" smtClean="0"/>
              <a:t>Check all processes for </a:t>
            </a:r>
            <a:r>
              <a:rPr lang="en-US" i="1" dirty="0" smtClean="0"/>
              <a:t>User Name</a:t>
            </a:r>
          </a:p>
          <a:p>
            <a:pPr lvl="3"/>
            <a:r>
              <a:rPr lang="en-US" dirty="0" smtClean="0"/>
              <a:t>Is there any Windows binaries running on logged user rights?</a:t>
            </a:r>
          </a:p>
          <a:p>
            <a:pPr lvl="4"/>
            <a:r>
              <a:rPr lang="en-US" dirty="0" smtClean="0"/>
              <a:t>Hint: Column </a:t>
            </a:r>
            <a:r>
              <a:rPr lang="en-US" i="1" dirty="0" smtClean="0"/>
              <a:t>Company Name</a:t>
            </a:r>
          </a:p>
          <a:p>
            <a:pPr lvl="2"/>
            <a:r>
              <a:rPr lang="en-US" dirty="0" smtClean="0"/>
              <a:t>Open one or two processes properties and check if there is additional tabs</a:t>
            </a:r>
          </a:p>
          <a:p>
            <a:pPr lvl="3"/>
            <a:r>
              <a:rPr lang="en-US" i="1" dirty="0" smtClean="0"/>
              <a:t>.NET Assemblies</a:t>
            </a:r>
          </a:p>
          <a:p>
            <a:pPr lvl="3"/>
            <a:r>
              <a:rPr lang="en-US" i="1" dirty="0" smtClean="0"/>
              <a:t>.NET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4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#</a:t>
            </a:r>
            <a:r>
              <a:rPr lang="en-US" b="1" dirty="0" smtClean="0"/>
              <a:t>1.2 – Monitoring Windows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</a:t>
            </a:r>
            <a:r>
              <a:rPr lang="en-US" b="1" dirty="0" smtClean="0"/>
              <a:t> </a:t>
            </a:r>
            <a:r>
              <a:rPr lang="en-US" b="1" dirty="0" err="1" smtClean="0"/>
              <a:t>ProcessMonitor</a:t>
            </a:r>
            <a:endParaRPr lang="en-US" b="1" dirty="0"/>
          </a:p>
          <a:p>
            <a:pPr lvl="1"/>
            <a:r>
              <a:rPr lang="en-US" dirty="0" smtClean="0"/>
              <a:t>Wait </a:t>
            </a:r>
            <a:r>
              <a:rPr lang="en-US" dirty="0"/>
              <a:t>about 1-2 </a:t>
            </a:r>
            <a:r>
              <a:rPr lang="en-US" dirty="0" smtClean="0"/>
              <a:t>minutes</a:t>
            </a:r>
          </a:p>
          <a:p>
            <a:pPr lvl="1"/>
            <a:r>
              <a:rPr lang="en-US" dirty="0" smtClean="0"/>
              <a:t>Stop event capturing with keys: CTRL+X</a:t>
            </a:r>
          </a:p>
          <a:p>
            <a:r>
              <a:rPr lang="en-US" dirty="0" smtClean="0"/>
              <a:t>Filter Events</a:t>
            </a:r>
          </a:p>
          <a:p>
            <a:pPr lvl="1"/>
            <a:r>
              <a:rPr lang="en-US" dirty="0" smtClean="0"/>
              <a:t>Add filter for found process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/>
              <a:t>Registry activity</a:t>
            </a:r>
          </a:p>
          <a:p>
            <a:pPr lvl="2"/>
            <a:r>
              <a:rPr lang="en-US" dirty="0" smtClean="0"/>
              <a:t>Add another filter condition: </a:t>
            </a:r>
            <a:r>
              <a:rPr lang="en-US" i="1" dirty="0" smtClean="0"/>
              <a:t>Result</a:t>
            </a:r>
            <a:r>
              <a:rPr lang="en-US" dirty="0" smtClean="0"/>
              <a:t>  is </a:t>
            </a:r>
            <a:r>
              <a:rPr lang="en-US" i="1" dirty="0" smtClean="0"/>
              <a:t>Success</a:t>
            </a:r>
          </a:p>
          <a:p>
            <a:pPr lvl="1"/>
            <a:r>
              <a:rPr lang="en-US" dirty="0" smtClean="0"/>
              <a:t>File activity</a:t>
            </a:r>
          </a:p>
          <a:p>
            <a:pPr lvl="2"/>
            <a:r>
              <a:rPr lang="en-US" dirty="0" smtClean="0"/>
              <a:t>Add new filter: </a:t>
            </a:r>
            <a:r>
              <a:rPr lang="en-US" i="1" dirty="0" smtClean="0"/>
              <a:t>Operation</a:t>
            </a:r>
            <a:r>
              <a:rPr lang="en-US" dirty="0" smtClean="0"/>
              <a:t> is </a:t>
            </a:r>
            <a:r>
              <a:rPr lang="en-US" i="1" dirty="0" err="1" smtClean="0"/>
              <a:t>WriteFile</a:t>
            </a:r>
            <a:endParaRPr lang="en-US" i="1" dirty="0" smtClean="0"/>
          </a:p>
          <a:p>
            <a:pPr lvl="1"/>
            <a:r>
              <a:rPr lang="en-US" dirty="0" smtClean="0"/>
              <a:t>Network activity</a:t>
            </a:r>
          </a:p>
          <a:p>
            <a:pPr lvl="2"/>
            <a:r>
              <a:rPr lang="en-US" dirty="0"/>
              <a:t>Add new filter: </a:t>
            </a:r>
            <a:r>
              <a:rPr lang="en-US" i="1" dirty="0"/>
              <a:t>Operation</a:t>
            </a:r>
            <a:r>
              <a:rPr lang="en-US" dirty="0"/>
              <a:t> </a:t>
            </a:r>
            <a:r>
              <a:rPr lang="en-US" dirty="0" smtClean="0"/>
              <a:t>contains </a:t>
            </a:r>
            <a:r>
              <a:rPr lang="en-US" i="1" dirty="0" smtClean="0"/>
              <a:t>TCP</a:t>
            </a:r>
            <a:endParaRPr lang="en-US" i="1" dirty="0"/>
          </a:p>
          <a:p>
            <a:pPr lvl="2"/>
            <a:endParaRPr lang="en-US" dirty="0"/>
          </a:p>
          <a:p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4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#</a:t>
            </a:r>
            <a:r>
              <a:rPr lang="en-US" b="1" dirty="0" smtClean="0"/>
              <a:t>1.3 – Monitoring Windows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b="1" dirty="0" err="1"/>
              <a:t>moloch.enisa.ex</a:t>
            </a:r>
            <a:r>
              <a:rPr lang="en-US" dirty="0"/>
              <a:t> in web browser</a:t>
            </a:r>
          </a:p>
          <a:p>
            <a:pPr lvl="1"/>
            <a:r>
              <a:rPr lang="en-US" dirty="0"/>
              <a:t>Log to Moloch with credentials: </a:t>
            </a:r>
            <a:r>
              <a:rPr lang="en-US" i="1" dirty="0"/>
              <a:t>admin/MOLOCH</a:t>
            </a:r>
          </a:p>
          <a:p>
            <a:pPr lvl="1"/>
            <a:r>
              <a:rPr lang="en-US" dirty="0"/>
              <a:t>Navigate to </a:t>
            </a:r>
            <a:r>
              <a:rPr lang="en-US" i="1" dirty="0"/>
              <a:t>Sessions</a:t>
            </a:r>
            <a:r>
              <a:rPr lang="en-US" dirty="0"/>
              <a:t> tab</a:t>
            </a:r>
          </a:p>
          <a:p>
            <a:pPr lvl="2"/>
            <a:r>
              <a:rPr lang="en-US" dirty="0" smtClean="0"/>
              <a:t>In Search textbox type: </a:t>
            </a:r>
          </a:p>
          <a:p>
            <a:pPr lvl="3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dns.query.type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== A </a:t>
            </a:r>
            <a:r>
              <a:rPr lang="en-US" dirty="0">
                <a:cs typeface="Consolas" panose="020B0609020204030204" pitchFamily="49" charset="0"/>
              </a:rPr>
              <a:t>(All DNS requests</a:t>
            </a:r>
            <a:r>
              <a:rPr lang="en-US" dirty="0" smtClean="0">
                <a:cs typeface="Consolas" panose="020B0609020204030204" pitchFamily="49" charset="0"/>
              </a:rPr>
              <a:t>)</a:t>
            </a:r>
            <a:endParaRPr lang="en-US" dirty="0" smtClean="0"/>
          </a:p>
          <a:p>
            <a:pPr lvl="3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http.method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== POST </a:t>
            </a:r>
            <a:r>
              <a:rPr lang="en-US" dirty="0" smtClean="0">
                <a:cs typeface="Consolas" panose="020B0609020204030204" pitchFamily="49" charset="0"/>
              </a:rPr>
              <a:t>(All HTTP POST requests)</a:t>
            </a:r>
          </a:p>
          <a:p>
            <a:pPr lvl="3"/>
            <a:r>
              <a:rPr lang="en-US" b="1" dirty="0" err="1">
                <a:cs typeface="Consolas" panose="020B0609020204030204" pitchFamily="49" charset="0"/>
              </a:rPr>
              <a:t>http.bodymagic</a:t>
            </a:r>
            <a:r>
              <a:rPr lang="en-US" b="1" dirty="0">
                <a:cs typeface="Consolas" panose="020B0609020204030204" pitchFamily="49" charset="0"/>
              </a:rPr>
              <a:t> == </a:t>
            </a:r>
            <a:r>
              <a:rPr lang="en-US" b="1" dirty="0" smtClean="0">
                <a:cs typeface="Consolas" panose="020B0609020204030204" pitchFamily="49" charset="0"/>
              </a:rPr>
              <a:t>application/</a:t>
            </a:r>
            <a:r>
              <a:rPr lang="en-US" b="1" dirty="0" err="1" smtClean="0">
                <a:cs typeface="Consolas" panose="020B0609020204030204" pitchFamily="49" charset="0"/>
              </a:rPr>
              <a:t>json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(All </a:t>
            </a:r>
            <a:r>
              <a:rPr lang="en-US" dirty="0">
                <a:cs typeface="Consolas" panose="020B0609020204030204" pitchFamily="49" charset="0"/>
              </a:rPr>
              <a:t>HTTP </a:t>
            </a:r>
            <a:r>
              <a:rPr lang="en-US" dirty="0" smtClean="0">
                <a:cs typeface="Consolas" panose="020B0609020204030204" pitchFamily="49" charset="0"/>
              </a:rPr>
              <a:t>requests with JSONs)</a:t>
            </a:r>
            <a:endParaRPr lang="en-US" dirty="0">
              <a:cs typeface="Consolas" panose="020B0609020204030204" pitchFamily="49" charset="0"/>
            </a:endParaRPr>
          </a:p>
          <a:p>
            <a:pPr lvl="3"/>
            <a:endParaRPr lang="en-US" b="1" dirty="0" smtClean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99138"/>
            <a:ext cx="9144000" cy="1059725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Exercise #2</a:t>
            </a:r>
            <a:br>
              <a:rPr lang="en-US" sz="5000" b="1" dirty="0" smtClean="0"/>
            </a:br>
            <a:r>
              <a:rPr lang="en-US" sz="5000" dirty="0" smtClean="0"/>
              <a:t>Analyze malicious binary</a:t>
            </a:r>
            <a:endParaRPr lang="en-US" sz="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Spear-phishing with </a:t>
            </a:r>
            <a:r>
              <a:rPr lang="en-US" dirty="0"/>
              <a:t>malicious </a:t>
            </a:r>
            <a:r>
              <a:rPr lang="en-US" dirty="0" smtClean="0"/>
              <a:t>attachment: </a:t>
            </a:r>
            <a:r>
              <a:rPr lang="en-US" i="1" dirty="0" smtClean="0"/>
              <a:t>Invoice_no_89685958466.pdf.exe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only system logs &amp; network traffic from infected workstation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71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#2.1 </a:t>
            </a:r>
            <a:r>
              <a:rPr lang="en-US" b="1" dirty="0"/>
              <a:t>– Analyze malicious binary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b="1" dirty="0" err="1" smtClean="0"/>
              <a:t>pestudio</a:t>
            </a:r>
            <a:r>
              <a:rPr lang="en-US" b="1" dirty="0" smtClean="0"/>
              <a:t> </a:t>
            </a:r>
            <a:r>
              <a:rPr lang="en-US" dirty="0" smtClean="0"/>
              <a:t>and open found binary</a:t>
            </a:r>
          </a:p>
          <a:p>
            <a:r>
              <a:rPr lang="en-US" dirty="0" smtClean="0"/>
              <a:t>Click on tabs:</a:t>
            </a:r>
          </a:p>
          <a:p>
            <a:pPr lvl="1"/>
            <a:r>
              <a:rPr lang="en-US" dirty="0" smtClean="0"/>
              <a:t>Indicators</a:t>
            </a:r>
          </a:p>
          <a:p>
            <a:pPr lvl="1"/>
            <a:r>
              <a:rPr lang="en-US" dirty="0" err="1" smtClean="0"/>
              <a:t>VirusTotal</a:t>
            </a:r>
            <a:endParaRPr lang="en-US" dirty="0" smtClean="0"/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Version</a:t>
            </a:r>
          </a:p>
          <a:p>
            <a:r>
              <a:rPr lang="en-US" dirty="0" smtClean="0"/>
              <a:t>Is there any information about programming language in binary?</a:t>
            </a:r>
          </a:p>
          <a:p>
            <a:pPr lvl="1"/>
            <a:r>
              <a:rPr lang="en-US" dirty="0" smtClean="0"/>
              <a:t>C / C++</a:t>
            </a:r>
          </a:p>
          <a:p>
            <a:pPr lvl="1"/>
            <a:r>
              <a:rPr lang="en-US" dirty="0" smtClean="0"/>
              <a:t>C# / 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#2.2 </a:t>
            </a:r>
            <a:r>
              <a:rPr lang="en-US" b="1" dirty="0"/>
              <a:t>– Analyze malicious binary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know after quick look in previous tools?</a:t>
            </a:r>
          </a:p>
          <a:p>
            <a:pPr lvl="1"/>
            <a:r>
              <a:rPr lang="en-US" dirty="0" smtClean="0"/>
              <a:t>Command-and-control servers?</a:t>
            </a:r>
          </a:p>
          <a:p>
            <a:pPr lvl="1"/>
            <a:r>
              <a:rPr lang="en-US" dirty="0" smtClean="0"/>
              <a:t>Malware basic features?</a:t>
            </a:r>
          </a:p>
          <a:p>
            <a:pPr lvl="1"/>
            <a:r>
              <a:rPr lang="en-US" dirty="0" smtClean="0"/>
              <a:t>How the network traffic is generated?</a:t>
            </a:r>
          </a:p>
          <a:p>
            <a:pPr lvl="1"/>
            <a:r>
              <a:rPr lang="en-US" dirty="0" smtClean="0"/>
              <a:t>Persistence options?</a:t>
            </a:r>
          </a:p>
          <a:p>
            <a:pPr lvl="1"/>
            <a:r>
              <a:rPr lang="en-US" dirty="0" smtClean="0"/>
              <a:t>Crypto keys &amp; functions?</a:t>
            </a:r>
          </a:p>
          <a:p>
            <a:r>
              <a:rPr lang="en-US" dirty="0" smtClean="0"/>
              <a:t>Is this enough to create indicators of compromise?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94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99138"/>
            <a:ext cx="9144000" cy="1059725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(Optional) Exercise #3</a:t>
            </a:r>
            <a:r>
              <a:rPr lang="en-US" sz="5000" b="1" dirty="0"/>
              <a:t/>
            </a:r>
            <a:br>
              <a:rPr lang="en-US" sz="5000" b="1" dirty="0"/>
            </a:br>
            <a:r>
              <a:rPr lang="en-US" sz="5000" dirty="0" smtClean="0"/>
              <a:t>Malicious binary </a:t>
            </a:r>
            <a:r>
              <a:rPr lang="en-US" sz="5000" dirty="0" err="1" smtClean="0"/>
              <a:t>decompilation</a:t>
            </a:r>
            <a:endParaRPr lang="en-US" sz="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1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#3.1 </a:t>
            </a:r>
            <a:r>
              <a:rPr lang="en-US" b="1" dirty="0"/>
              <a:t>– Malicious binary </a:t>
            </a:r>
            <a:r>
              <a:rPr lang="en-US" b="1" dirty="0" err="1"/>
              <a:t>decompilation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b="1" dirty="0" err="1" smtClean="0"/>
              <a:t>dnSpy</a:t>
            </a:r>
            <a:r>
              <a:rPr lang="en-US" b="1" dirty="0" smtClean="0"/>
              <a:t> (C# </a:t>
            </a:r>
            <a:r>
              <a:rPr lang="en-US" b="1" dirty="0" err="1" smtClean="0"/>
              <a:t>decompiler</a:t>
            </a:r>
            <a:r>
              <a:rPr lang="en-US" b="1" dirty="0" smtClean="0"/>
              <a:t>)</a:t>
            </a:r>
            <a:r>
              <a:rPr lang="en-US" dirty="0" smtClean="0"/>
              <a:t> and open found binary</a:t>
            </a:r>
          </a:p>
          <a:p>
            <a:pPr lvl="1"/>
            <a:r>
              <a:rPr lang="en-US" dirty="0" smtClean="0"/>
              <a:t>Expand last position in menu (probably binary original 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7" y="2795109"/>
            <a:ext cx="3677163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8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#3.2 </a:t>
            </a:r>
            <a:r>
              <a:rPr lang="en-US" b="1" dirty="0"/>
              <a:t>– Malicious binary </a:t>
            </a:r>
            <a:r>
              <a:rPr lang="en-US" b="1" dirty="0" err="1"/>
              <a:t>decompilation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malware analysis tips &amp; tricks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err="1" smtClean="0"/>
              <a:t>autostart</a:t>
            </a:r>
            <a:r>
              <a:rPr lang="en-US" dirty="0" smtClean="0"/>
              <a:t> registry entry: </a:t>
            </a:r>
            <a:r>
              <a:rPr lang="en-US" b="1" dirty="0" smtClean="0"/>
              <a:t>HKCU\SOFTWARE\Microsoft\Windows\</a:t>
            </a:r>
            <a:r>
              <a:rPr lang="en-US" b="1" dirty="0" err="1" smtClean="0"/>
              <a:t>CurrentVersion</a:t>
            </a:r>
            <a:r>
              <a:rPr lang="en-US" b="1" dirty="0" smtClean="0"/>
              <a:t>\Run</a:t>
            </a:r>
          </a:p>
          <a:p>
            <a:pPr lvl="1"/>
            <a:r>
              <a:rPr lang="en-US" dirty="0" smtClean="0"/>
              <a:t>HTTP Requests</a:t>
            </a:r>
          </a:p>
          <a:p>
            <a:pPr lvl="2"/>
            <a:r>
              <a:rPr lang="en-US" dirty="0" smtClean="0"/>
              <a:t>Request </a:t>
            </a:r>
            <a:r>
              <a:rPr lang="en-US" dirty="0"/>
              <a:t>o</a:t>
            </a:r>
            <a:r>
              <a:rPr lang="en-US" dirty="0" smtClean="0"/>
              <a:t>bject creation: </a:t>
            </a:r>
            <a:r>
              <a:rPr lang="en-US" b="1" dirty="0" err="1" smtClean="0"/>
              <a:t>HttpWebRequest</a:t>
            </a:r>
            <a:r>
              <a:rPr lang="en-US" b="1" dirty="0"/>
              <a:t> </a:t>
            </a:r>
            <a:r>
              <a:rPr lang="en-US" b="1" dirty="0" err="1"/>
              <a:t>httpWebRequest</a:t>
            </a:r>
            <a:r>
              <a:rPr lang="en-US" b="1" dirty="0"/>
              <a:t> = (</a:t>
            </a:r>
            <a:r>
              <a:rPr lang="en-US" b="1" dirty="0" err="1" smtClean="0"/>
              <a:t>HttpWebRequest</a:t>
            </a:r>
            <a:r>
              <a:rPr lang="en-US" b="1" dirty="0" smtClean="0"/>
              <a:t>)</a:t>
            </a:r>
            <a:r>
              <a:rPr lang="en-US" b="1" dirty="0" err="1" smtClean="0"/>
              <a:t>WebRequest.Create</a:t>
            </a:r>
            <a:r>
              <a:rPr lang="en-US" b="1" dirty="0" smtClean="0"/>
              <a:t>(</a:t>
            </a:r>
            <a:r>
              <a:rPr lang="en-US" b="1" i="1" dirty="0" smtClean="0"/>
              <a:t>address</a:t>
            </a:r>
            <a:r>
              <a:rPr lang="en-US" b="1" dirty="0" smtClean="0"/>
              <a:t>);</a:t>
            </a:r>
            <a:endParaRPr lang="en-US" b="1" dirty="0"/>
          </a:p>
          <a:p>
            <a:pPr lvl="2"/>
            <a:r>
              <a:rPr lang="en-US" dirty="0" smtClean="0"/>
              <a:t>Selecting request method (GET / POST): </a:t>
            </a:r>
            <a:r>
              <a:rPr lang="en-US" b="1" dirty="0" err="1"/>
              <a:t>httpWebRequest.Method</a:t>
            </a:r>
            <a:r>
              <a:rPr lang="en-US" b="1" dirty="0"/>
              <a:t> = "POST";</a:t>
            </a:r>
            <a:endParaRPr lang="en-US" b="1" dirty="0" smtClean="0"/>
          </a:p>
          <a:p>
            <a:pPr lvl="2"/>
            <a:r>
              <a:rPr lang="en-US" dirty="0" smtClean="0"/>
              <a:t>Setting </a:t>
            </a:r>
            <a:r>
              <a:rPr lang="en-US" i="1" dirty="0" smtClean="0"/>
              <a:t>Content type</a:t>
            </a:r>
            <a:r>
              <a:rPr lang="en-US" dirty="0" smtClean="0"/>
              <a:t>: </a:t>
            </a:r>
            <a:r>
              <a:rPr lang="en-US" b="1" dirty="0" err="1"/>
              <a:t>httpWebRequest.ContentType</a:t>
            </a:r>
            <a:r>
              <a:rPr lang="en-US" b="1" dirty="0"/>
              <a:t> = "application/</a:t>
            </a:r>
            <a:r>
              <a:rPr lang="en-US" b="1" dirty="0" err="1"/>
              <a:t>json</a:t>
            </a:r>
            <a:r>
              <a:rPr lang="en-US" b="1" dirty="0"/>
              <a:t>";</a:t>
            </a:r>
            <a:r>
              <a:rPr lang="en-US" b="1" dirty="0" smtClean="0"/>
              <a:t> </a:t>
            </a:r>
          </a:p>
          <a:p>
            <a:pPr lvl="2"/>
            <a:r>
              <a:rPr lang="en-US" dirty="0" smtClean="0"/>
              <a:t>Dictionary object serialization: </a:t>
            </a:r>
            <a:r>
              <a:rPr lang="en-US" b="1" dirty="0"/>
              <a:t>string </a:t>
            </a:r>
            <a:r>
              <a:rPr lang="en-US" b="1" dirty="0" err="1" smtClean="0"/>
              <a:t>serialized_dict</a:t>
            </a:r>
            <a:r>
              <a:rPr lang="en-US" b="1" dirty="0"/>
              <a:t> = new </a:t>
            </a:r>
            <a:r>
              <a:rPr lang="en-US" b="1" dirty="0" err="1"/>
              <a:t>JavaScriptSerializer</a:t>
            </a:r>
            <a:r>
              <a:rPr lang="en-US" b="1" dirty="0"/>
              <a:t>().</a:t>
            </a:r>
            <a:r>
              <a:rPr lang="en-US" b="1" dirty="0" smtClean="0"/>
              <a:t>Serialize(</a:t>
            </a:r>
            <a:r>
              <a:rPr lang="en-US" b="1" dirty="0" err="1" smtClean="0"/>
              <a:t>dict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Quick tip: </a:t>
            </a:r>
            <a:r>
              <a:rPr lang="en-US" u="sng" dirty="0" smtClean="0"/>
              <a:t>Add this information to </a:t>
            </a:r>
            <a:r>
              <a:rPr lang="en-US" b="1" u="sng" dirty="0" smtClean="0"/>
              <a:t>HIVE</a:t>
            </a:r>
            <a:r>
              <a:rPr lang="en-US" u="sng" dirty="0" smtClean="0"/>
              <a:t> for further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16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#3.3 </a:t>
            </a:r>
            <a:r>
              <a:rPr lang="en-US" b="1" dirty="0"/>
              <a:t>– Malicious binary </a:t>
            </a:r>
            <a:r>
              <a:rPr lang="en-US" b="1" dirty="0" err="1"/>
              <a:t>decompilation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Click on </a:t>
            </a:r>
            <a:r>
              <a:rPr lang="en-US" i="1" dirty="0" smtClean="0"/>
              <a:t>Search Assemblies </a:t>
            </a:r>
            <a:r>
              <a:rPr lang="en-US" dirty="0" smtClean="0"/>
              <a:t>button (magnifier icon or CTRL+ Shift + K)</a:t>
            </a:r>
          </a:p>
          <a:p>
            <a:pPr lvl="2"/>
            <a:r>
              <a:rPr lang="en-US" dirty="0" smtClean="0"/>
              <a:t>In </a:t>
            </a:r>
            <a:r>
              <a:rPr lang="en-US" i="1" dirty="0" smtClean="0"/>
              <a:t>Options</a:t>
            </a:r>
            <a:r>
              <a:rPr lang="en-US" dirty="0" smtClean="0"/>
              <a:t>, disable: </a:t>
            </a:r>
            <a:r>
              <a:rPr lang="en-US" i="1" dirty="0" smtClean="0"/>
              <a:t>Search in GAC assemblies </a:t>
            </a:r>
          </a:p>
          <a:p>
            <a:pPr lvl="2"/>
            <a:r>
              <a:rPr lang="en-US" dirty="0" smtClean="0"/>
              <a:t>In </a:t>
            </a:r>
            <a:r>
              <a:rPr lang="en-US" i="1" dirty="0" smtClean="0"/>
              <a:t>Search For:</a:t>
            </a:r>
            <a:r>
              <a:rPr lang="en-US" dirty="0" smtClean="0"/>
              <a:t>, choose from list </a:t>
            </a:r>
            <a:r>
              <a:rPr lang="en-US" i="1" dirty="0" smtClean="0"/>
              <a:t>Number / Strings </a:t>
            </a:r>
            <a:r>
              <a:rPr lang="en-US" dirty="0" smtClean="0"/>
              <a:t>and </a:t>
            </a:r>
            <a:r>
              <a:rPr lang="en-US" i="1" dirty="0" smtClean="0"/>
              <a:t>Selected Type</a:t>
            </a:r>
          </a:p>
          <a:p>
            <a:pPr lvl="3"/>
            <a:r>
              <a:rPr lang="en-US" dirty="0" smtClean="0"/>
              <a:t>Type in search bar:</a:t>
            </a:r>
          </a:p>
          <a:p>
            <a:pPr lvl="4"/>
            <a:r>
              <a:rPr lang="en-US" dirty="0" smtClean="0"/>
              <a:t>Http</a:t>
            </a:r>
          </a:p>
          <a:p>
            <a:pPr lvl="4"/>
            <a:r>
              <a:rPr lang="en-US" dirty="0" smtClean="0"/>
              <a:t>GET</a:t>
            </a:r>
          </a:p>
          <a:p>
            <a:pPr lvl="4"/>
            <a:r>
              <a:rPr lang="en-US" dirty="0" smtClean="0"/>
              <a:t>POST</a:t>
            </a:r>
          </a:p>
          <a:p>
            <a:pPr lvl="4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Change </a:t>
            </a:r>
            <a:r>
              <a:rPr lang="en-US" i="1" dirty="0"/>
              <a:t>Search </a:t>
            </a:r>
            <a:r>
              <a:rPr lang="en-US" i="1" dirty="0" smtClean="0"/>
              <a:t>For: </a:t>
            </a:r>
            <a:r>
              <a:rPr lang="en-US" dirty="0" smtClean="0"/>
              <a:t>to </a:t>
            </a:r>
            <a:r>
              <a:rPr lang="en-US" i="1" dirty="0" smtClean="0"/>
              <a:t>All of the Above</a:t>
            </a:r>
          </a:p>
          <a:p>
            <a:pPr lvl="3"/>
            <a:r>
              <a:rPr lang="en-US" dirty="0" smtClean="0"/>
              <a:t>Type in search bar:</a:t>
            </a:r>
          </a:p>
          <a:p>
            <a:pPr lvl="4"/>
            <a:r>
              <a:rPr lang="en-US" dirty="0" smtClean="0"/>
              <a:t>crypto</a:t>
            </a:r>
          </a:p>
          <a:p>
            <a:pPr lvl="4"/>
            <a:r>
              <a:rPr lang="en-US" dirty="0" smtClean="0"/>
              <a:t>server</a:t>
            </a:r>
          </a:p>
          <a:p>
            <a:pPr lvl="3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99138"/>
            <a:ext cx="9144000" cy="1059725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Exercise #1</a:t>
            </a:r>
            <a:br>
              <a:rPr lang="en-US" sz="5000" b="1" dirty="0" smtClean="0"/>
            </a:br>
            <a:r>
              <a:rPr lang="en-US" sz="5000" dirty="0" smtClean="0"/>
              <a:t>Network flow analysis</a:t>
            </a:r>
            <a:endParaRPr lang="en-US" sz="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Moloch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69" y="1334377"/>
            <a:ext cx="7289462" cy="50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0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Moloch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Moloch </a:t>
            </a:r>
            <a:r>
              <a:rPr lang="en-US" dirty="0"/>
              <a:t>is an open source, large scale, full packet capturing, indexing, and database system. </a:t>
            </a:r>
            <a:endParaRPr lang="en-US" dirty="0" smtClean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Indexing all network traffic</a:t>
            </a:r>
          </a:p>
          <a:p>
            <a:pPr lvl="1"/>
            <a:r>
              <a:rPr lang="en-US" dirty="0" smtClean="0"/>
              <a:t>Displaying TCP &amp; UDP sessions</a:t>
            </a:r>
          </a:p>
          <a:p>
            <a:pPr lvl="1"/>
            <a:r>
              <a:rPr lang="en-US" dirty="0" err="1"/>
              <a:t>Stateful</a:t>
            </a:r>
            <a:r>
              <a:rPr lang="en-US" dirty="0"/>
              <a:t> packet </a:t>
            </a:r>
            <a:r>
              <a:rPr lang="en-US" dirty="0" smtClean="0"/>
              <a:t>inspection (SPI)</a:t>
            </a:r>
          </a:p>
          <a:p>
            <a:pPr lvl="1"/>
            <a:r>
              <a:rPr lang="en-US" dirty="0" smtClean="0"/>
              <a:t>API for third-party apps</a:t>
            </a:r>
          </a:p>
        </p:txBody>
      </p:sp>
    </p:spTree>
    <p:extLst>
      <p:ext uri="{BB962C8B-B14F-4D97-AF65-F5344CB8AC3E}">
        <p14:creationId xmlns:p14="http://schemas.microsoft.com/office/powerpoint/2010/main" val="2891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xercise #1.1 – </a:t>
            </a:r>
            <a:r>
              <a:rPr lang="en-US" b="1" dirty="0"/>
              <a:t>Network flow analysis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b="1" dirty="0" err="1"/>
              <a:t>moloch.enisa.ex</a:t>
            </a:r>
            <a:r>
              <a:rPr lang="en-US" dirty="0"/>
              <a:t> in web browser</a:t>
            </a:r>
          </a:p>
          <a:p>
            <a:pPr lvl="1"/>
            <a:r>
              <a:rPr lang="en-US" dirty="0"/>
              <a:t>Log to Moloch with credentials: </a:t>
            </a:r>
            <a:r>
              <a:rPr lang="en-US" i="1" dirty="0"/>
              <a:t>admin/MOLOCH</a:t>
            </a:r>
          </a:p>
          <a:p>
            <a:pPr lvl="1"/>
            <a:r>
              <a:rPr lang="en-US" dirty="0"/>
              <a:t>Navigate to </a:t>
            </a:r>
            <a:r>
              <a:rPr lang="en-US" i="1" dirty="0"/>
              <a:t>Sessions</a:t>
            </a:r>
            <a:r>
              <a:rPr lang="en-US" dirty="0"/>
              <a:t> tab</a:t>
            </a:r>
          </a:p>
          <a:p>
            <a:pPr lvl="2"/>
            <a:r>
              <a:rPr lang="en-US" dirty="0"/>
              <a:t>In Search textbox type: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dns.query.type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== A </a:t>
            </a:r>
            <a:r>
              <a:rPr lang="en-US" dirty="0">
                <a:cs typeface="Consolas" panose="020B0609020204030204" pitchFamily="49" charset="0"/>
              </a:rPr>
              <a:t>(All DNS requests</a:t>
            </a:r>
            <a:r>
              <a:rPr lang="en-US" dirty="0" smtClean="0"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Adding next condition (with AND) </a:t>
            </a:r>
            <a:r>
              <a:rPr lang="en-US" dirty="0">
                <a:cs typeface="Consolas" panose="020B0609020204030204" pitchFamily="49" charset="0"/>
              </a:rPr>
              <a:t>like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host.dns.cnt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smtClean="0">
                <a:cs typeface="Consolas" panose="020B0609020204030204" pitchFamily="49" charset="0"/>
              </a:rPr>
              <a:t>(number of server’s IP from request) could help with manual packet filtering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Any unusual or evil domains?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A lot of network traffic!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[DRAFT- CLASSIFIED]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3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99138"/>
            <a:ext cx="9144000" cy="1059725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Exercise #2</a:t>
            </a:r>
            <a:br>
              <a:rPr lang="en-US" sz="5000" b="1" dirty="0" smtClean="0"/>
            </a:br>
            <a:r>
              <a:rPr lang="en-US" sz="5000" dirty="0" smtClean="0"/>
              <a:t>Windows (</a:t>
            </a:r>
            <a:r>
              <a:rPr lang="en-US" sz="5000" dirty="0" err="1" smtClean="0"/>
              <a:t>Sysmon</a:t>
            </a:r>
            <a:r>
              <a:rPr lang="en-US" sz="5000" dirty="0" smtClean="0"/>
              <a:t>) log analysis</a:t>
            </a:r>
            <a:endParaRPr lang="en-US" sz="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[DRAFT- CLASSIFIED]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2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47575</TotalTime>
  <Words>1525</Words>
  <Application>Microsoft Office PowerPoint</Application>
  <PresentationFormat>Widescreen</PresentationFormat>
  <Paragraphs>293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</vt:lpstr>
      <vt:lpstr>Office Theme</vt:lpstr>
      <vt:lpstr>ENISA Trainings Windows malware analysis Investigation - Infection #1</vt:lpstr>
      <vt:lpstr>Section objectives</vt:lpstr>
      <vt:lpstr>Is good to know</vt:lpstr>
      <vt:lpstr>Context</vt:lpstr>
      <vt:lpstr>Exercise #1 Network flow analysis</vt:lpstr>
      <vt:lpstr>Moloch</vt:lpstr>
      <vt:lpstr>Moloch</vt:lpstr>
      <vt:lpstr>Exercise #1.1 – Network flow analysis</vt:lpstr>
      <vt:lpstr>Exercise #2 Windows (Sysmon) log analysis</vt:lpstr>
      <vt:lpstr>Sysmon</vt:lpstr>
      <vt:lpstr>Sysmon</vt:lpstr>
      <vt:lpstr>Sysmon</vt:lpstr>
      <vt:lpstr>Sysmon</vt:lpstr>
      <vt:lpstr>Exercise #2.0 – Sysmon log analysis</vt:lpstr>
      <vt:lpstr>Exercise #2.1 – Sysmon log analysis</vt:lpstr>
      <vt:lpstr>ENISA Trainings Windows malware analysis Investigation - Infection #2</vt:lpstr>
      <vt:lpstr>Section objectives</vt:lpstr>
      <vt:lpstr>Before we start…</vt:lpstr>
      <vt:lpstr>Context</vt:lpstr>
      <vt:lpstr>Must-Have Tools</vt:lpstr>
      <vt:lpstr>Windows Sysinternals</vt:lpstr>
      <vt:lpstr>Process Monitor</vt:lpstr>
      <vt:lpstr>Process Monitor</vt:lpstr>
      <vt:lpstr>Process Explorer</vt:lpstr>
      <vt:lpstr>Process Explorer</vt:lpstr>
      <vt:lpstr>Autoruns</vt:lpstr>
      <vt:lpstr>Autoruns</vt:lpstr>
      <vt:lpstr>pestudio</vt:lpstr>
      <vt:lpstr>pestudio</vt:lpstr>
      <vt:lpstr>dnSpy &amp; ILspy</vt:lpstr>
      <vt:lpstr>dnSpy &amp; ILspy</vt:lpstr>
      <vt:lpstr>Wireshark</vt:lpstr>
      <vt:lpstr>Wireshark</vt:lpstr>
      <vt:lpstr>Exercise #1 Check for Windows infection </vt:lpstr>
      <vt:lpstr>Exercise #1.0 – Monitoring Windows behavior</vt:lpstr>
      <vt:lpstr>Exercise #1.1 – Monitoring Windows behavior</vt:lpstr>
      <vt:lpstr>Exercise #1.2 – Monitoring Windows behavior</vt:lpstr>
      <vt:lpstr>Exercise #1.3 – Monitoring Windows behavior</vt:lpstr>
      <vt:lpstr>Exercise #2 Analyze malicious binary</vt:lpstr>
      <vt:lpstr>Exercise #2.1 – Analyze malicious binary</vt:lpstr>
      <vt:lpstr>Exercise #2.2 – Analyze malicious binary</vt:lpstr>
      <vt:lpstr>(Optional) Exercise #3 Malicious binary decompilation</vt:lpstr>
      <vt:lpstr>Exercise #3.1 – Malicious binary decompilation</vt:lpstr>
      <vt:lpstr>Exercise #3.2 – Malicious binary decompilation</vt:lpstr>
      <vt:lpstr>Exercise #3.3 – Malicious binary decompilation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[DRAFT] ENISA – Windows Malware analysis</dc:title>
  <dc:creator>Terry</dc:creator>
  <cp:lastModifiedBy>Terry</cp:lastModifiedBy>
  <cp:revision>191</cp:revision>
  <dcterms:created xsi:type="dcterms:W3CDTF">2017-07-05T07:27:21Z</dcterms:created>
  <dcterms:modified xsi:type="dcterms:W3CDTF">2017-08-30T13:44:20Z</dcterms:modified>
</cp:coreProperties>
</file>