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96" r:id="rId3"/>
    <p:sldId id="297" r:id="rId4"/>
    <p:sldId id="298" r:id="rId5"/>
    <p:sldId id="299" r:id="rId6"/>
    <p:sldId id="300" r:id="rId7"/>
    <p:sldId id="291" r:id="rId8"/>
    <p:sldId id="292" r:id="rId9"/>
    <p:sldId id="293" r:id="rId10"/>
    <p:sldId id="294" r:id="rId11"/>
    <p:sldId id="295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3"/>
    <a:srgbClr val="045481"/>
    <a:srgbClr val="A4A4A6"/>
    <a:srgbClr val="98989A"/>
    <a:srgbClr val="F0F0F0"/>
    <a:srgbClr val="D28B32"/>
    <a:srgbClr val="49453C"/>
    <a:srgbClr val="E1E1E2"/>
    <a:srgbClr val="B6AB99"/>
    <a:srgbClr val="7845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 autoAdjust="0"/>
    <p:restoredTop sz="80765" autoAdjust="0"/>
  </p:normalViewPr>
  <p:slideViewPr>
    <p:cSldViewPr snapToGrid="0" showGuides="1">
      <p:cViewPr varScale="1">
        <p:scale>
          <a:sx n="96" d="100"/>
          <a:sy n="96" d="100"/>
        </p:scale>
        <p:origin x="102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10736-0E9C-4F85-AEC2-B79238447422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124F-B363-4620-9992-01B98D88B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Interrupt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dirty="0"/>
              <a:t>Interrupt</a:t>
            </a:r>
            <a:r>
              <a:rPr lang="ko-KR" altLang="en-US" dirty="0"/>
              <a:t>는 하드웨어의 변화를 감지하여 외부로부터의 입력을 </a:t>
            </a:r>
            <a:r>
              <a:rPr lang="en-US" altLang="ko-KR" dirty="0"/>
              <a:t>CPU</a:t>
            </a:r>
            <a:r>
              <a:rPr lang="ko-KR" altLang="en-US" dirty="0"/>
              <a:t>가 알아채는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인터럽트는 이벤트를 수행하라는 </a:t>
            </a:r>
            <a:r>
              <a:rPr lang="en-US" altLang="ko-KR" dirty="0"/>
              <a:t>IRQ</a:t>
            </a:r>
            <a:r>
              <a:rPr lang="ko-KR" altLang="en-US" dirty="0"/>
              <a:t>를 받으면</a:t>
            </a:r>
            <a:r>
              <a:rPr lang="en-US" altLang="ko-KR" dirty="0"/>
              <a:t>, </a:t>
            </a:r>
            <a:r>
              <a:rPr lang="ko-KR" altLang="en-US" dirty="0"/>
              <a:t>인터럽트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</a:t>
            </a:r>
            <a:r>
              <a:rPr lang="en-US" altLang="ko-KR" dirty="0"/>
              <a:t>ISR(Interrupt service routine)</a:t>
            </a:r>
            <a:r>
              <a:rPr lang="ko-KR" altLang="en-US" dirty="0"/>
              <a:t>이 동작하게 됩니다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Polling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r>
              <a:rPr lang="en-US" altLang="ko-KR" dirty="0"/>
              <a:t>polling</a:t>
            </a:r>
            <a:r>
              <a:rPr lang="ko-KR" altLang="en-US" dirty="0"/>
              <a:t>은 하드웨어의 변화를 지속적으로 읽어 들이며 신호가 들어왔는지 확인하는 방식입니다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FF28-8503-49E9-9900-841A1D5816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8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Case 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인터럽트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개가 동시에 발생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Microcontroller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인터럽트 소스마다 인터럽트의 발생 여부 정보를 저장하는 플래그 레지스터를 가지고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interrupt source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정해져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개의 인터럽트가 동시에 발생하면 플래그 레지스터에 두 개가 모두 발생했다는 정보가 등록되고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core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플래그 레지스터를 보고 두 개 모두 발생한 경우에 우선순위를 고려해서 우선순위가 높은 소스를 먼저 처리합니다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처리가 완료되면 우선순위가 낮은 소스를 처리하게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Case 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후 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루틴을 처리 중에 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 순서에 영향 없이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발생했음을 플래그 레지스터에 저장한다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루틴의 처리가 완료된 후에 플래그 레지스터를 보고 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루틴을 처리한다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실행중인 인터럽트 높은 우선순위의 서비스 루틴이 끝나면 인터럽트 동작의 마지막 단계인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언스택킹을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생략하며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대기 중인 인터럽트도 인터럽트 동작의 첫 단계인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스택킹을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생략하고 인터럽트를 실행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테일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체이닝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동작이 진행된다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작동하는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끝단계와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첫단계를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생략하므로 인터럽트 사이의 대기시간이 줄어든다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Case 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후 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인터럽트 동작이 진행된다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발생이 되고 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루틴을 처리하는 중에 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 순서가 바뀐다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우선 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루틴의 동작을 멈추게 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루틴을 먼저 실행한다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우선순위가 높은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루틴이 먼저 처리가 완료된 후에 우선순위가 낮은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루틴을 처리한다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경우 레지스터의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스태킹과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언스택킹은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자동으로 처리되어 이전의 데이터를 잃어버릴 위험없이 프로그램이 실행되도록 해준다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E43CC-EFB8-4665-B2D4-EC7F220E59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6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3124F-B363-4620-9992-01B98D88BF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폴링</a:t>
            </a:r>
            <a:r>
              <a:rPr lang="ko-KR" altLang="en-US" dirty="0"/>
              <a:t> 방식에서</a:t>
            </a:r>
            <a:r>
              <a:rPr lang="en-US" altLang="ko-KR" dirty="0"/>
              <a:t>, CPU</a:t>
            </a:r>
            <a:r>
              <a:rPr lang="ko-KR" altLang="en-US" dirty="0"/>
              <a:t>는 주기적으로 디바이스에 이벤트가 발생했는지 확인합니다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인터럽트 방식에서</a:t>
            </a:r>
            <a:r>
              <a:rPr lang="en-US" altLang="ko-KR" dirty="0"/>
              <a:t>, </a:t>
            </a:r>
            <a:r>
              <a:rPr lang="ko-KR" altLang="en-US" dirty="0"/>
              <a:t>이벤트 발생시 디바이스가 </a:t>
            </a:r>
            <a:r>
              <a:rPr lang="en-US" altLang="ko-KR" dirty="0"/>
              <a:t>CPU</a:t>
            </a:r>
            <a:r>
              <a:rPr lang="ko-KR" altLang="en-US" dirty="0"/>
              <a:t>에게 신호를 보냅니다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FF28-8503-49E9-9900-841A1D5816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8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마리오는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에 해당되고</a:t>
            </a:r>
            <a:r>
              <a:rPr lang="en-US" altLang="ko-KR" dirty="0"/>
              <a:t>, </a:t>
            </a:r>
            <a:r>
              <a:rPr lang="ko-KR" altLang="en-US" dirty="0"/>
              <a:t>피치는 디바이스에 해당됩니다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폴링</a:t>
            </a:r>
            <a:r>
              <a:rPr lang="ko-KR" altLang="en-US" dirty="0"/>
              <a:t> 방식은 </a:t>
            </a:r>
            <a:r>
              <a:rPr lang="ko-KR" altLang="en-US" dirty="0" err="1"/>
              <a:t>마리오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CPU</a:t>
            </a:r>
            <a:r>
              <a:rPr lang="ko-KR" altLang="en-US" dirty="0"/>
              <a:t>가 계속해서 디바이스의 신호를 확인하지만</a:t>
            </a:r>
            <a:endParaRPr lang="en-US" altLang="ko-KR" dirty="0"/>
          </a:p>
          <a:p>
            <a:r>
              <a:rPr lang="ko-KR" altLang="en-US" dirty="0"/>
              <a:t>인터럽트 방식은 디바이스가 </a:t>
            </a:r>
            <a:r>
              <a:rPr lang="en-US" altLang="ko-KR" dirty="0"/>
              <a:t>CPU</a:t>
            </a:r>
            <a:r>
              <a:rPr lang="ko-KR" altLang="en-US" dirty="0"/>
              <a:t>에게 </a:t>
            </a:r>
            <a:r>
              <a:rPr lang="en-US" altLang="ko-KR" dirty="0"/>
              <a:t>attention </a:t>
            </a:r>
            <a:r>
              <a:rPr lang="ko-KR" altLang="en-US" dirty="0"/>
              <a:t>신호를 보냅니다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FF28-8503-49E9-9900-841A1D5816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1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인터럽트 방식과 </a:t>
            </a:r>
            <a:r>
              <a:rPr lang="ko-KR" altLang="en-US" dirty="0" err="1"/>
              <a:t>폴링</a:t>
            </a:r>
            <a:r>
              <a:rPr lang="ko-KR" altLang="en-US" dirty="0"/>
              <a:t> 방식에는 다음과 같은 차이들이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인터럽트는 하드웨어와 소프트웨어 두 방식이 있지만</a:t>
            </a:r>
            <a:r>
              <a:rPr lang="en-US" altLang="ko-KR" dirty="0"/>
              <a:t>, </a:t>
            </a:r>
            <a:r>
              <a:rPr lang="ko-KR" altLang="en-US" dirty="0" err="1"/>
              <a:t>폴링방식은</a:t>
            </a:r>
            <a:r>
              <a:rPr lang="ko-KR" altLang="en-US" dirty="0"/>
              <a:t> 프로토콜로</a:t>
            </a:r>
            <a:r>
              <a:rPr lang="en-US" altLang="ko-KR" dirty="0"/>
              <a:t>, </a:t>
            </a:r>
            <a:r>
              <a:rPr lang="ko-KR" altLang="en-US" dirty="0" err="1"/>
              <a:t>소프트웨어적인</a:t>
            </a:r>
            <a:r>
              <a:rPr lang="ko-KR" altLang="en-US" dirty="0"/>
              <a:t>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인터럽트는 </a:t>
            </a:r>
            <a:r>
              <a:rPr lang="ko-KR" altLang="en-US" dirty="0" err="1"/>
              <a:t>폴링에</a:t>
            </a:r>
            <a:r>
              <a:rPr lang="ko-KR" altLang="en-US" dirty="0"/>
              <a:t> 비해 구현이 복잡하지만 사용하는 자원이 적고</a:t>
            </a:r>
            <a:endParaRPr lang="en-US" altLang="ko-KR" dirty="0"/>
          </a:p>
          <a:p>
            <a:r>
              <a:rPr lang="ko-KR" altLang="en-US" dirty="0" err="1"/>
              <a:t>폴링은</a:t>
            </a:r>
            <a:r>
              <a:rPr lang="ko-KR" altLang="en-US" dirty="0"/>
              <a:t> 구현이 쉽지만 리소스 사용량이 많다는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FF28-8503-49E9-9900-841A1D5816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4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Hardware interrupt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외부의 디스크나 주변장치로부터 요구되는 것</a:t>
            </a:r>
            <a:r>
              <a:rPr lang="en-US" altLang="ko-KR" dirty="0"/>
              <a:t>, </a:t>
            </a:r>
            <a:r>
              <a:rPr lang="ko-KR" altLang="en-US" dirty="0"/>
              <a:t>운영체제의 </a:t>
            </a:r>
            <a:r>
              <a:rPr lang="en-US" altLang="ko-KR" dirty="0"/>
              <a:t>attention</a:t>
            </a:r>
            <a:r>
              <a:rPr lang="ko-KR" altLang="en-US" dirty="0"/>
              <a:t>을 요하는 상황을 알리기 위해 전기적인 신호를 사용해 구현됩니다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b="0" dirty="0"/>
              <a:t>하드웨어 인터럽트 방식의 예시는 다음과 같습니다</a:t>
            </a:r>
            <a:r>
              <a:rPr lang="en-US" altLang="ko-KR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클릭할 때 마우스에 의해 생성되는 인터럽트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읽기 또는 쓰기 작업이 완료될 때 디스크 드라이브에서 생성되는 인터럽트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b="1" dirty="0"/>
              <a:t>Software interrupt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내부에서 자신이 실행한 명령이나 </a:t>
            </a:r>
            <a:r>
              <a:rPr lang="en-US" altLang="ko-KR" dirty="0"/>
              <a:t>CPU</a:t>
            </a:r>
            <a:r>
              <a:rPr lang="ko-KR" altLang="en-US" dirty="0"/>
              <a:t>의 명령 </a:t>
            </a:r>
            <a:r>
              <a:rPr lang="ko-KR" altLang="en-US" dirty="0" err="1"/>
              <a:t>실행에관련된</a:t>
            </a:r>
            <a:r>
              <a:rPr lang="ko-KR" altLang="en-US" dirty="0"/>
              <a:t> 모듈이 변화하는 경우 발생합니다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소프트웨어 인터럽트 방식의 예시로는 다음이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존재하지 않는 메모리 주소에 접근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나눗셈 연산에서 </a:t>
            </a:r>
            <a:r>
              <a:rPr lang="en-US" altLang="ko-KR" dirty="0"/>
              <a:t>0</a:t>
            </a:r>
            <a:r>
              <a:rPr lang="ko-KR" altLang="en-US" dirty="0"/>
              <a:t>으로 나누려고 함</a:t>
            </a:r>
            <a:r>
              <a:rPr lang="en-US" altLang="ko-KR" dirty="0"/>
              <a:t>(Divided by zero)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FF28-8503-49E9-9900-841A1D5816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9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인터럽트란 코드상에서 인터럽트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핸들러를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실행시키는 것으로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관여를 하는 것을 말한다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이벤트란 주변 하드웨어 장치에서 직접 신호가 전송되어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관여하지 않고 처리되는 것을 말한다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이는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핸들러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코드를 사용하지 않는다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  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외부 인터럽트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이벤트 컨트롤러는 인터럽트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이벤트 요청을 생성하는 데 사용되는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개의 에지 감지기 라인으로 구성된다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각 라인은 트리거 이벤트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상승 에지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하강 에지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둘 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선택하도록 독립적으로 구성될 수 있으며 독립적으로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마스킹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(masking)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될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  보류 중인 레지스터는 인터럽트 요청의 상태를 유지한다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EXTI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는 내부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APB2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클록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주기보다 짧은 펄스 폭을 가진 외부 라인을 감지할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80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GPIO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16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개의 외부 인터럽트 라인에 연결할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 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0F2-5AA1-447E-AF44-C931CC47FD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1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위 그림과 같이 총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16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EXTI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라인이 있으며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IRQ(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인터럽트 요구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로 처리된다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동일한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EXTI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연결된 핀들은 동시에 인터럽트 소스로 사용될 수 없다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예를 들어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PA0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PB0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인터럽트 소스로 사용할 수 없다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 5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번에서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9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번 그리고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번에서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번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EXTI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EXTI9_5_IRQ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EXTI15_10_IRQ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함께 사용하기 때문에 인터럽트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핸들러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내부에서 어떤 인터럽트 소스에서 발생하였는지 구분할 필요가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0F2-5AA1-447E-AF44-C931CC47FD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내용 참고하시구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 //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사이에 있는 내용은 굳이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NVIC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Nested Vectored Interrupt Controller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약어로 중첩 벡터형 인터럽트 제어기라는 뜻이다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STM32F4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시리즈의 모든 시스템 예외와 외부 인터럽트는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NVIC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처리한다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r>
              <a:rPr lang="ko-KR" altLang="en-US" dirty="0"/>
              <a:t>오른쪽에 벡터 테이블이 있다</a:t>
            </a:r>
            <a:r>
              <a:rPr lang="en-US" altLang="ko-KR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 테이블은 데이터가 있는 위치와 방향을 저장한 표로써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순서를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신경쓰지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않고 저장된 위치로 가서 해당 데이터 값을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읽어들이는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방식이다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 테이블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(ISR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주소 저장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이용하면 인터럽트의 발생시에 별도의 소프트웨어가 필요없이 바로 대응되는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시작 주소를 알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순서대로 읽지 않고 바로바로 데이터를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읽어들이므로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인터럽트 처리속도가 증가한다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//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 테이블에는 모든 예외에 대한 우선순위가 미리 설정되어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interrupt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시 이 순서에 따라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interrupt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처리한다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r>
              <a:rPr lang="en-US" altLang="ko-KR" dirty="0"/>
              <a:t>NVIC</a:t>
            </a:r>
            <a:r>
              <a:rPr lang="ko-KR" altLang="en-US" dirty="0"/>
              <a:t>를 통해 빠르고 효율적인 </a:t>
            </a:r>
            <a:r>
              <a:rPr lang="en-US" altLang="ko-KR" dirty="0"/>
              <a:t>interrupt </a:t>
            </a:r>
            <a:r>
              <a:rPr lang="ko-KR" altLang="en-US" dirty="0"/>
              <a:t>처리가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E43CC-EFB8-4665-B2D4-EC7F220E59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1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(Stacking)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처리에 사용될 레지스터의 현재 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(PC, Status reg)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등을 스택에 저장한다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 인출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(Vector Fetch)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 테이블에서 인터럽트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핸들러의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시작 주소를 가져온다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레지스터 업데이트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핸들러로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진입할 때 관련된 레지스터를 업데이트한다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서비스 루틴 실행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발생된 인터럽트에 해당되는 인터럽트 서비스 루틴을 실행한다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종료 빠져나오기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서비스 루틴의 실행이 완료되면 인터럽트를 종료하기 위해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단계에서 스택에 넣었던 내용을 다시 읽어와 레지스터를 원래의 값으로 복구한다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E43CC-EFB8-4665-B2D4-EC7F220E59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5E604-A26B-9722-0DAF-463E82CD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BDD70-EE83-2428-288B-65A799FA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77C7D-4F93-F833-196B-998EBB1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5FEA-CB34-22D8-7EDB-B49DC35E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CCD4-94B7-F1C7-AA16-1053C4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2A8E-67EC-C378-629C-33F91EC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A5AD55-85F3-9C45-37DE-73D6AEEE0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3189-FC3C-4D2B-EA3C-5A70FFBC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09E5D-E2AE-CB2E-60CE-51CE60E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24080-A62B-A84D-D882-1C111574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D555-D305-4BC7-FED1-32327CD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DB66-5010-1BB6-C956-C36A7B9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7C4C1-A1F7-441E-2F89-482A0557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A3AD-9C48-8D41-9127-C99189A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5C9F9-C302-A816-53CF-B520947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EFB16-FEF2-9F90-CA1B-42F688E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222D5-5DBB-65D1-0DBD-C9B16321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1DFE-B270-4A54-39EC-290211E9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B831-CD58-1520-A99D-DB0E91E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00BC-81C9-2D62-F42F-258F63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D0662-24AA-6EFB-2CF7-957B17A2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398A-1ED5-0E5C-0B60-5892983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73FCE-154A-860E-64EA-215BB352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7E333-B44A-C1B0-3C5A-3DB9DEA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B35-2145-1677-AF6F-C9AB70C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7C0B-61BA-3771-D05F-6A41B6C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89ED8-C09D-A01C-A008-BDDF8BD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C88F6-D985-8E42-0722-C4C75395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1DE50-C40F-08A5-B4A0-80CABF6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5853-99FB-F816-9736-67E2202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302C4-D7BD-9A41-8852-7A1214C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C856B-0E2C-691B-B781-F674692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7479E-047D-60AA-0ED9-37DFC50C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FFED-B138-2D2D-0A48-488ECED8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8C1FE-A67C-D366-E746-D9895109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A8100-DC64-805F-3EE6-AEA9A58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F5E64-32B6-351E-1800-B09F4051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FED5-7DF3-0DB5-70DD-0C8E88EE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67EA2-1B6C-8709-D512-77E6F7BC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E39D3-3C42-D26B-A965-54338FC9F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C56B0-B1CA-08BA-71FE-2554834D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46D33-0235-0BAF-CC92-11297D0D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6D1FE6-A24D-85C1-6399-564169FB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A5318-BB54-1E99-6648-4270C34B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211F4-9EDD-80AB-9F3B-E8DE4B4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8D604-E29A-30E3-44FC-F1312400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F8743-C5ED-3008-B598-F377BAAF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31CEA-FF70-C770-E6D6-1E8703E0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E272-C7F7-072D-9E53-164A28DF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ABF1D-B490-2610-8D3A-4E74BDB6A869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FFF2-0207-0931-D830-188B9C1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F5030-F050-FBC5-5FE8-0DBEF86C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1468-D3F5-7AAD-B463-F94E4BD8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8D43D-FA95-1D86-2A7B-BD5235C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25857-CF4A-01DD-A2F3-D6D7A21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94BB9-AF69-C262-F84A-9668EF3E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696C7-D273-0D31-283C-2BC8D24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336D8-777F-AE05-7CF6-E2E6584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A3FB6-D7D1-D2DA-6F5F-E70EB0A3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69A-9826-4955-A735-0B17DAF44FC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E0293-3A0C-19D2-79F0-A97FC43C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F3BC0-5F9F-9103-C324-5E113927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3nXI_86uLE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A77C3E-D03A-1351-C3DC-D7CEAE7BA54B}"/>
              </a:ext>
            </a:extLst>
          </p:cNvPr>
          <p:cNvSpPr txBox="1"/>
          <p:nvPr/>
        </p:nvSpPr>
        <p:spPr>
          <a:xfrm>
            <a:off x="1656327" y="1818290"/>
            <a:ext cx="8879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임베디드 시스템 설계 및 실험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6DF64-1B4F-4F0C-8EB3-F0B580D15F04}"/>
              </a:ext>
            </a:extLst>
          </p:cNvPr>
          <p:cNvSpPr txBox="1"/>
          <p:nvPr/>
        </p:nvSpPr>
        <p:spPr>
          <a:xfrm>
            <a:off x="2236610" y="3144374"/>
            <a:ext cx="77187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7</a:t>
            </a:r>
            <a:r>
              <a:rPr lang="ko-KR" altLang="en-US" sz="2500" b="1" dirty="0">
                <a:solidFill>
                  <a:schemeClr val="bg1"/>
                </a:solidFill>
              </a:rPr>
              <a:t>주차 </a:t>
            </a:r>
            <a:r>
              <a:rPr lang="en-US" altLang="ko-KR" sz="2500" b="1" dirty="0">
                <a:solidFill>
                  <a:schemeClr val="bg1"/>
                </a:solidFill>
              </a:rPr>
              <a:t>/ Interrupt </a:t>
            </a:r>
            <a:r>
              <a:rPr lang="ko-KR" altLang="en-US" sz="2500" b="1" dirty="0">
                <a:solidFill>
                  <a:schemeClr val="bg1"/>
                </a:solidFill>
              </a:rPr>
              <a:t>방식을 활용한 </a:t>
            </a:r>
            <a:r>
              <a:rPr lang="en-US" altLang="ko-KR" sz="2500" b="1" dirty="0">
                <a:solidFill>
                  <a:schemeClr val="bg1"/>
                </a:solidFill>
              </a:rPr>
              <a:t>GPIO </a:t>
            </a:r>
            <a:r>
              <a:rPr lang="ko-KR" altLang="en-US" sz="2500" b="1" dirty="0">
                <a:solidFill>
                  <a:schemeClr val="bg1"/>
                </a:solidFill>
              </a:rPr>
              <a:t>제어 및 </a:t>
            </a:r>
            <a:r>
              <a:rPr lang="en-US" altLang="ko-KR" sz="2500" b="1" dirty="0">
                <a:solidFill>
                  <a:schemeClr val="bg1"/>
                </a:solidFill>
              </a:rPr>
              <a:t>UART </a:t>
            </a:r>
            <a:r>
              <a:rPr lang="ko-KR" altLang="en-US" sz="2500" b="1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48FA4-E4FC-408C-AFB3-33548AE2E068}"/>
              </a:ext>
            </a:extLst>
          </p:cNvPr>
          <p:cNvSpPr txBox="1"/>
          <p:nvPr/>
        </p:nvSpPr>
        <p:spPr>
          <a:xfrm>
            <a:off x="9318708" y="5111111"/>
            <a:ext cx="288412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10</a:t>
            </a:r>
            <a:r>
              <a:rPr lang="ko-KR" altLang="en-US" sz="1500" b="1" dirty="0">
                <a:solidFill>
                  <a:schemeClr val="bg1"/>
                </a:solidFill>
              </a:rPr>
              <a:t>조 </a:t>
            </a:r>
            <a:r>
              <a:rPr lang="en-US" altLang="ko-KR" sz="1500" b="1" dirty="0">
                <a:solidFill>
                  <a:schemeClr val="bg1"/>
                </a:solidFill>
              </a:rPr>
              <a:t>/                                                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201924603 </a:t>
            </a:r>
            <a:r>
              <a:rPr lang="ko-KR" altLang="en-US" sz="1500" b="1" dirty="0">
                <a:solidFill>
                  <a:schemeClr val="bg1"/>
                </a:solidFill>
              </a:rPr>
              <a:t>하규승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201727102 </a:t>
            </a:r>
            <a:r>
              <a:rPr lang="ko-KR" altLang="en-US" sz="1500" b="1" dirty="0">
                <a:solidFill>
                  <a:schemeClr val="bg1"/>
                </a:solidFill>
              </a:rPr>
              <a:t>강준혁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201924525 </a:t>
            </a:r>
            <a:r>
              <a:rPr lang="ko-KR" altLang="en-US" sz="1500" b="1" dirty="0">
                <a:solidFill>
                  <a:schemeClr val="bg1"/>
                </a:solidFill>
              </a:rPr>
              <a:t>이광훈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202023139 </a:t>
            </a:r>
            <a:r>
              <a:rPr lang="ko-KR" altLang="en-US" sz="1500" b="1" dirty="0">
                <a:solidFill>
                  <a:schemeClr val="bg1"/>
                </a:solidFill>
              </a:rPr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21167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NVIC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DEF130-0B7A-81A8-8956-22D0E6D60839}"/>
              </a:ext>
            </a:extLst>
          </p:cNvPr>
          <p:cNvSpPr/>
          <p:nvPr/>
        </p:nvSpPr>
        <p:spPr>
          <a:xfrm>
            <a:off x="7539125" y="1473434"/>
            <a:ext cx="4001751" cy="719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BD9AB6-6A93-FBB9-C0DD-073B7C95385D}"/>
              </a:ext>
            </a:extLst>
          </p:cNvPr>
          <p:cNvSpPr/>
          <p:nvPr/>
        </p:nvSpPr>
        <p:spPr>
          <a:xfrm>
            <a:off x="7547146" y="2537333"/>
            <a:ext cx="4001751" cy="719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벡터 인출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461640-50C6-1CE0-5520-00853359D03C}"/>
              </a:ext>
            </a:extLst>
          </p:cNvPr>
          <p:cNvSpPr/>
          <p:nvPr/>
        </p:nvSpPr>
        <p:spPr>
          <a:xfrm>
            <a:off x="7539122" y="5721459"/>
            <a:ext cx="4001751" cy="719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Interrupt</a:t>
            </a:r>
            <a:r>
              <a:rPr lang="ko-KR" altLang="en-US" dirty="0">
                <a:solidFill>
                  <a:schemeClr val="tx1"/>
                </a:solidFill>
              </a:rPr>
              <a:t> 종료 빠져나오기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1F56B6-5B7F-0055-E75A-910C74AEE1B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540001" y="2192736"/>
            <a:ext cx="8021" cy="344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107314-5A01-1549-01F2-04414C99E10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548022" y="3256635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CA0635-89D3-BD9C-102B-967259746986}"/>
              </a:ext>
            </a:extLst>
          </p:cNvPr>
          <p:cNvCxnSpPr/>
          <p:nvPr/>
        </p:nvCxnSpPr>
        <p:spPr>
          <a:xfrm>
            <a:off x="9539998" y="2251131"/>
            <a:ext cx="0" cy="1924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3258EA-EAFC-7C9F-2AAD-8A59B04EBF98}"/>
              </a:ext>
            </a:extLst>
          </p:cNvPr>
          <p:cNvSpPr/>
          <p:nvPr/>
        </p:nvSpPr>
        <p:spPr>
          <a:xfrm>
            <a:off x="7555168" y="3601233"/>
            <a:ext cx="4001751" cy="719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register</a:t>
            </a:r>
            <a:r>
              <a:rPr lang="ko-KR" altLang="en-US" dirty="0">
                <a:solidFill>
                  <a:schemeClr val="tx1"/>
                </a:solidFill>
              </a:rPr>
              <a:t> 업데이트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97338-24DB-AFFD-B7C9-82CA49095C4E}"/>
              </a:ext>
            </a:extLst>
          </p:cNvPr>
          <p:cNvSpPr/>
          <p:nvPr/>
        </p:nvSpPr>
        <p:spPr>
          <a:xfrm>
            <a:off x="7555168" y="4661346"/>
            <a:ext cx="4001751" cy="719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Interrupt </a:t>
            </a:r>
            <a:r>
              <a:rPr lang="ko-KR" altLang="en-US" dirty="0">
                <a:solidFill>
                  <a:schemeClr val="tx1"/>
                </a:solidFill>
              </a:rPr>
              <a:t>서비스 루틴 실행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B9C1D5-281B-0119-D7B9-75082BDF97DD}"/>
              </a:ext>
            </a:extLst>
          </p:cNvPr>
          <p:cNvCxnSpPr/>
          <p:nvPr/>
        </p:nvCxnSpPr>
        <p:spPr>
          <a:xfrm>
            <a:off x="9548022" y="3317420"/>
            <a:ext cx="0" cy="1924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C3EB9C-72FA-C322-6E4C-963B67F5175B}"/>
              </a:ext>
            </a:extLst>
          </p:cNvPr>
          <p:cNvCxnSpPr/>
          <p:nvPr/>
        </p:nvCxnSpPr>
        <p:spPr>
          <a:xfrm>
            <a:off x="9561596" y="4379150"/>
            <a:ext cx="0" cy="1924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4AD651-5731-6014-FCF5-4AA59D694592}"/>
              </a:ext>
            </a:extLst>
          </p:cNvPr>
          <p:cNvCxnSpPr>
            <a:cxnSpLocks/>
          </p:cNvCxnSpPr>
          <p:nvPr/>
        </p:nvCxnSpPr>
        <p:spPr>
          <a:xfrm>
            <a:off x="9571467" y="5439263"/>
            <a:ext cx="0" cy="1924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B07D72-740C-0506-D68A-F49E3A5BB23C}"/>
              </a:ext>
            </a:extLst>
          </p:cNvPr>
          <p:cNvSpPr txBox="1"/>
          <p:nvPr/>
        </p:nvSpPr>
        <p:spPr>
          <a:xfrm>
            <a:off x="449122" y="592934"/>
            <a:ext cx="6457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bg1"/>
                </a:solidFill>
              </a:rPr>
              <a:t>NVIC interrupt </a:t>
            </a:r>
            <a:r>
              <a:rPr lang="ko-KR" altLang="en-US" sz="4000" b="1" spc="300" dirty="0">
                <a:solidFill>
                  <a:schemeClr val="bg1"/>
                </a:solidFill>
              </a:rPr>
              <a:t>처리 순서</a:t>
            </a:r>
          </a:p>
        </p:txBody>
      </p:sp>
      <p:pic>
        <p:nvPicPr>
          <p:cNvPr id="15" name="그림 14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F7C1A42C-C272-C879-B6C6-99078E83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1" y="2492385"/>
            <a:ext cx="5868640" cy="25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NVIC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84160F-56FC-48C5-AA3F-5B1B156F4E94}"/>
              </a:ext>
            </a:extLst>
          </p:cNvPr>
          <p:cNvSpPr/>
          <p:nvPr/>
        </p:nvSpPr>
        <p:spPr>
          <a:xfrm>
            <a:off x="635991" y="2241345"/>
            <a:ext cx="3525520" cy="2294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E6C45-4E85-7538-A843-1ACA27F0A3B9}"/>
              </a:ext>
            </a:extLst>
          </p:cNvPr>
          <p:cNvSpPr txBox="1"/>
          <p:nvPr/>
        </p:nvSpPr>
        <p:spPr>
          <a:xfrm>
            <a:off x="844582" y="5822662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bg1"/>
                </a:solidFill>
              </a:rPr>
              <a:t>-  </a:t>
            </a:r>
            <a:r>
              <a:rPr lang="ko-KR" altLang="en-US" sz="1400" spc="-150" dirty="0">
                <a:solidFill>
                  <a:schemeClr val="bg1"/>
                </a:solidFill>
              </a:rPr>
              <a:t>각각의 </a:t>
            </a:r>
            <a:r>
              <a:rPr lang="en-US" altLang="ko-KR" sz="1400" spc="-150" dirty="0">
                <a:solidFill>
                  <a:schemeClr val="bg1"/>
                </a:solidFill>
              </a:rPr>
              <a:t>interrupt</a:t>
            </a:r>
            <a:r>
              <a:rPr lang="ko-KR" altLang="en-US" sz="1400" spc="-150" dirty="0">
                <a:solidFill>
                  <a:schemeClr val="bg1"/>
                </a:solidFill>
              </a:rPr>
              <a:t>의 우선 순위 참조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98230-7A6E-8EDD-26BB-2AC4621D0530}"/>
              </a:ext>
            </a:extLst>
          </p:cNvPr>
          <p:cNvSpPr txBox="1"/>
          <p:nvPr/>
        </p:nvSpPr>
        <p:spPr>
          <a:xfrm>
            <a:off x="2136067" y="1870364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Case 1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C2D5E-53EB-FA86-8B36-AC86C65EA20E}"/>
              </a:ext>
            </a:extLst>
          </p:cNvPr>
          <p:cNvSpPr/>
          <p:nvPr/>
        </p:nvSpPr>
        <p:spPr>
          <a:xfrm>
            <a:off x="4313911" y="2241345"/>
            <a:ext cx="3525520" cy="2294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8C704-109A-F93D-642C-6C29A3102F7D}"/>
              </a:ext>
            </a:extLst>
          </p:cNvPr>
          <p:cNvSpPr txBox="1"/>
          <p:nvPr/>
        </p:nvSpPr>
        <p:spPr>
          <a:xfrm>
            <a:off x="5737475" y="1870364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Case 2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EF8660-13CA-A80E-3305-FFA2A08FE77E}"/>
              </a:ext>
            </a:extLst>
          </p:cNvPr>
          <p:cNvSpPr/>
          <p:nvPr/>
        </p:nvSpPr>
        <p:spPr>
          <a:xfrm>
            <a:off x="7991831" y="2241345"/>
            <a:ext cx="3525520" cy="2294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49254-B4A1-65C3-14A9-9B655A4C23CD}"/>
              </a:ext>
            </a:extLst>
          </p:cNvPr>
          <p:cNvSpPr txBox="1"/>
          <p:nvPr/>
        </p:nvSpPr>
        <p:spPr>
          <a:xfrm>
            <a:off x="8296543" y="5811042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bg1"/>
                </a:solidFill>
              </a:rPr>
              <a:t>-  </a:t>
            </a:r>
            <a:r>
              <a:rPr lang="ko-KR" altLang="en-US" sz="1400" spc="-150" dirty="0">
                <a:solidFill>
                  <a:schemeClr val="bg1"/>
                </a:solidFill>
              </a:rPr>
              <a:t>중첩  인터럽트 </a:t>
            </a:r>
            <a:r>
              <a:rPr lang="en-US" altLang="ko-KR" sz="1400" spc="-150" dirty="0">
                <a:solidFill>
                  <a:schemeClr val="bg1"/>
                </a:solidFill>
              </a:rPr>
              <a:t>(Nested interrupt)</a:t>
            </a:r>
            <a:r>
              <a:rPr lang="ko-KR" altLang="en-US" sz="1400" spc="-150" dirty="0">
                <a:solidFill>
                  <a:schemeClr val="bg1"/>
                </a:solidFill>
              </a:rPr>
              <a:t>동작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2E6CE-3BEB-0D2B-D7F4-FE3D6CFEC196}"/>
              </a:ext>
            </a:extLst>
          </p:cNvPr>
          <p:cNvSpPr txBox="1"/>
          <p:nvPr/>
        </p:nvSpPr>
        <p:spPr>
          <a:xfrm>
            <a:off x="7991831" y="4850132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800" spc="-150" dirty="0">
                <a:solidFill>
                  <a:schemeClr val="bg1"/>
                </a:solidFill>
              </a:rPr>
              <a:t>우선 순위가 낮은 </a:t>
            </a:r>
            <a:r>
              <a:rPr lang="en-US" altLang="ko-KR" sz="1800" spc="-150" dirty="0">
                <a:solidFill>
                  <a:schemeClr val="bg1"/>
                </a:solidFill>
              </a:rPr>
              <a:t>interrupt </a:t>
            </a:r>
            <a:r>
              <a:rPr lang="ko-KR" altLang="en-US" sz="1800" spc="-150" dirty="0">
                <a:solidFill>
                  <a:schemeClr val="bg1"/>
                </a:solidFill>
              </a:rPr>
              <a:t> 발생 후 우선순위가 높은 </a:t>
            </a:r>
            <a:r>
              <a:rPr lang="en-US" altLang="ko-KR" sz="1800" spc="-150" dirty="0">
                <a:solidFill>
                  <a:schemeClr val="bg1"/>
                </a:solidFill>
              </a:rPr>
              <a:t>interrupt </a:t>
            </a:r>
            <a:r>
              <a:rPr lang="ko-KR" altLang="en-US" sz="1800" spc="-150" dirty="0">
                <a:solidFill>
                  <a:schemeClr val="bg1"/>
                </a:solidFill>
              </a:rPr>
              <a:t>발생</a:t>
            </a:r>
            <a:endParaRPr lang="en-US" altLang="ko-KR" sz="1800" spc="-1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B5DEC-1A70-6368-EB7B-D707F89360CF}"/>
              </a:ext>
            </a:extLst>
          </p:cNvPr>
          <p:cNvSpPr txBox="1"/>
          <p:nvPr/>
        </p:nvSpPr>
        <p:spPr>
          <a:xfrm>
            <a:off x="635991" y="653429"/>
            <a:ext cx="323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bg1"/>
                </a:solidFill>
              </a:rPr>
              <a:t>NVIC</a:t>
            </a:r>
            <a:r>
              <a:rPr lang="ko-KR" altLang="en-US" sz="4000" b="1" spc="300" dirty="0">
                <a:solidFill>
                  <a:schemeClr val="bg1"/>
                </a:solidFill>
              </a:rPr>
              <a:t> </a:t>
            </a:r>
            <a:r>
              <a:rPr lang="en-US" altLang="ko-KR" sz="4000" b="1" spc="300" dirty="0">
                <a:solidFill>
                  <a:schemeClr val="bg1"/>
                </a:solidFill>
              </a:rPr>
              <a:t>Case</a:t>
            </a:r>
            <a:r>
              <a:rPr lang="ko-KR" altLang="en-US" sz="4000" b="1" spc="300" dirty="0">
                <a:solidFill>
                  <a:schemeClr val="bg1"/>
                </a:solidFill>
              </a:rPr>
              <a:t>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433D7-CE42-F4EB-99B6-DB070DAC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1" y="2425403"/>
            <a:ext cx="3524400" cy="189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BD736-4758-F85B-A138-35CC1CA8447A}"/>
              </a:ext>
            </a:extLst>
          </p:cNvPr>
          <p:cNvSpPr txBox="1"/>
          <p:nvPr/>
        </p:nvSpPr>
        <p:spPr>
          <a:xfrm>
            <a:off x="9414834" y="1891196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Case 3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98E2B-5913-011B-4D4C-BEE5C17689D9}"/>
              </a:ext>
            </a:extLst>
          </p:cNvPr>
          <p:cNvSpPr txBox="1"/>
          <p:nvPr/>
        </p:nvSpPr>
        <p:spPr>
          <a:xfrm>
            <a:off x="635991" y="489322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800" spc="-150" dirty="0">
                <a:solidFill>
                  <a:schemeClr val="bg1"/>
                </a:solidFill>
              </a:rPr>
              <a:t>외부 </a:t>
            </a:r>
            <a:r>
              <a:rPr lang="en-US" altLang="ko-KR" sz="1800" spc="-150" dirty="0">
                <a:solidFill>
                  <a:schemeClr val="bg1"/>
                </a:solidFill>
              </a:rPr>
              <a:t>interrupt 2</a:t>
            </a:r>
            <a:r>
              <a:rPr lang="ko-KR" altLang="en-US" spc="-150" dirty="0">
                <a:solidFill>
                  <a:schemeClr val="bg1"/>
                </a:solidFill>
              </a:rPr>
              <a:t>개가 동시에 발생</a:t>
            </a:r>
            <a:endParaRPr lang="en-US" altLang="ko-KR" sz="1800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B7AF0-77C0-59B3-EA21-244D9A82AA59}"/>
              </a:ext>
            </a:extLst>
          </p:cNvPr>
          <p:cNvSpPr txBox="1"/>
          <p:nvPr/>
        </p:nvSpPr>
        <p:spPr>
          <a:xfrm>
            <a:off x="4313911" y="4856572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800" spc="-150" dirty="0">
                <a:solidFill>
                  <a:schemeClr val="bg1"/>
                </a:solidFill>
              </a:rPr>
              <a:t>우선 순위가 높은 </a:t>
            </a:r>
            <a:r>
              <a:rPr lang="en-US" altLang="ko-KR" sz="1800" spc="-150" dirty="0">
                <a:solidFill>
                  <a:schemeClr val="bg1"/>
                </a:solidFill>
              </a:rPr>
              <a:t>interrupt </a:t>
            </a:r>
            <a:r>
              <a:rPr lang="ko-KR" altLang="en-US" sz="1800" spc="-150" dirty="0">
                <a:solidFill>
                  <a:schemeClr val="bg1"/>
                </a:solidFill>
              </a:rPr>
              <a:t> 발생 후 우선순위가 낮은 </a:t>
            </a:r>
            <a:r>
              <a:rPr lang="en-US" altLang="ko-KR" sz="1800" spc="-150" dirty="0">
                <a:solidFill>
                  <a:schemeClr val="bg1"/>
                </a:solidFill>
              </a:rPr>
              <a:t>interrupt </a:t>
            </a:r>
            <a:r>
              <a:rPr lang="ko-KR" altLang="en-US" sz="1800" spc="-150" dirty="0">
                <a:solidFill>
                  <a:schemeClr val="bg1"/>
                </a:solidFill>
              </a:rPr>
              <a:t>발생</a:t>
            </a:r>
            <a:endParaRPr lang="en-US" altLang="ko-KR" sz="1800" spc="-1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630E4-EE07-44EA-B226-AF571ADD934A}"/>
              </a:ext>
            </a:extLst>
          </p:cNvPr>
          <p:cNvSpPr txBox="1"/>
          <p:nvPr/>
        </p:nvSpPr>
        <p:spPr>
          <a:xfrm>
            <a:off x="4668010" y="5811041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bg1"/>
                </a:solidFill>
              </a:rPr>
              <a:t>-  </a:t>
            </a:r>
            <a:r>
              <a:rPr lang="ko-KR" altLang="en-US" sz="1400" spc="-150" dirty="0">
                <a:solidFill>
                  <a:schemeClr val="bg1"/>
                </a:solidFill>
              </a:rPr>
              <a:t>테일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체이닝</a:t>
            </a:r>
            <a:r>
              <a:rPr lang="en-US" altLang="ko-KR" sz="1400" spc="-150" dirty="0">
                <a:solidFill>
                  <a:schemeClr val="bg1"/>
                </a:solidFill>
              </a:rPr>
              <a:t>(Tail Chaining) </a:t>
            </a:r>
            <a:r>
              <a:rPr lang="ko-KR" altLang="en-US" sz="1400" spc="-150" dirty="0">
                <a:solidFill>
                  <a:schemeClr val="bg1"/>
                </a:solidFill>
              </a:rPr>
              <a:t>동작</a:t>
            </a:r>
            <a:r>
              <a:rPr lang="en-US" altLang="ko-KR" sz="1400" spc="-150" dirty="0">
                <a:solidFill>
                  <a:schemeClr val="bg1"/>
                </a:solidFill>
              </a:rPr>
              <a:t> 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861502-33CF-D187-EF05-51957F038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3" y="2239696"/>
            <a:ext cx="3266644" cy="2293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58F433-9C0F-29F4-D1BE-17922D6B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1" y="2695928"/>
            <a:ext cx="3524400" cy="14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1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E4A47-875C-7756-AA6F-F9971605D24B}"/>
              </a:ext>
            </a:extLst>
          </p:cNvPr>
          <p:cNvSpPr txBox="1"/>
          <p:nvPr/>
        </p:nvSpPr>
        <p:spPr>
          <a:xfrm>
            <a:off x="4698829" y="2654300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</a:rPr>
              <a:t>Q&amp;A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DEF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191487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Polling vs. Interrupt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710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/>
              <a:t>Polling vs. Interrupt</a:t>
            </a:r>
            <a:endParaRPr lang="ko-KR" altLang="en-US" sz="4000" b="1" spc="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F2CF1-B4D7-A5BF-D634-8A7A0A8330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0421" y="1379239"/>
            <a:ext cx="12031579" cy="518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65C78C-7035-3330-B86E-1BBA835DF1FE}"/>
              </a:ext>
            </a:extLst>
          </p:cNvPr>
          <p:cNvSpPr/>
          <p:nvPr/>
        </p:nvSpPr>
        <p:spPr>
          <a:xfrm>
            <a:off x="1627816" y="2239546"/>
            <a:ext cx="2780148" cy="27801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83C5A-4F23-70D6-F1BE-4142263B3B22}"/>
              </a:ext>
            </a:extLst>
          </p:cNvPr>
          <p:cNvSpPr txBox="1"/>
          <p:nvPr/>
        </p:nvSpPr>
        <p:spPr>
          <a:xfrm>
            <a:off x="705285" y="5376178"/>
            <a:ext cx="462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프로그램이 일정한 주기로 </a:t>
            </a:r>
            <a:endParaRPr lang="en-US" altLang="ko-KR" sz="2000" spc="3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300" dirty="0">
                <a:solidFill>
                  <a:schemeClr val="bg1"/>
                </a:solidFill>
              </a:rPr>
              <a:t>H/W</a:t>
            </a:r>
            <a:r>
              <a:rPr lang="ko-KR" altLang="en-US" sz="2000" spc="300" dirty="0">
                <a:solidFill>
                  <a:schemeClr val="bg1"/>
                </a:solidFill>
              </a:rPr>
              <a:t>가 변화했는지 알아보고 응답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B17C2B-3349-33DA-B476-50680EAE3858}"/>
              </a:ext>
            </a:extLst>
          </p:cNvPr>
          <p:cNvSpPr/>
          <p:nvPr/>
        </p:nvSpPr>
        <p:spPr>
          <a:xfrm>
            <a:off x="7970224" y="2239546"/>
            <a:ext cx="2780148" cy="27801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2EF5-50AA-358D-B3A1-093DCDF810A4}"/>
              </a:ext>
            </a:extLst>
          </p:cNvPr>
          <p:cNvSpPr txBox="1"/>
          <p:nvPr/>
        </p:nvSpPr>
        <p:spPr>
          <a:xfrm>
            <a:off x="7249409" y="5376178"/>
            <a:ext cx="422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bg1"/>
                </a:solidFill>
              </a:rPr>
              <a:t>H/W</a:t>
            </a:r>
            <a:r>
              <a:rPr lang="ko-KR" altLang="en-US" sz="2000" spc="300" dirty="0">
                <a:solidFill>
                  <a:schemeClr val="bg1"/>
                </a:solidFill>
              </a:rPr>
              <a:t>로부터 신호를 받아 </a:t>
            </a:r>
            <a:endParaRPr lang="en-US" altLang="ko-KR" sz="2000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변화가 있으면 그에 대해 응답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02C92-9089-6999-8FC9-8F0327EC8521}"/>
              </a:ext>
            </a:extLst>
          </p:cNvPr>
          <p:cNvSpPr txBox="1"/>
          <p:nvPr/>
        </p:nvSpPr>
        <p:spPr>
          <a:xfrm>
            <a:off x="5675477" y="3401131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VS.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384C75-E03D-4699-A750-B5EB5A9B86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30" y="2827363"/>
            <a:ext cx="1604514" cy="16045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ECE9AD-7092-4BFC-9257-71AD7F8844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91" y="2858611"/>
            <a:ext cx="1669813" cy="16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DEF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7657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/>
              <a:t>Polling vs. Interrupt(cont.)</a:t>
            </a:r>
            <a:endParaRPr lang="ko-KR" altLang="en-US" sz="4000" b="1" spc="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F2CF1-B4D7-A5BF-D634-8A7A0A8330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0421" y="1379239"/>
            <a:ext cx="12031579" cy="518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86690C-F400-47CF-9B8B-BDC62B442CA9}"/>
              </a:ext>
            </a:extLst>
          </p:cNvPr>
          <p:cNvGrpSpPr/>
          <p:nvPr/>
        </p:nvGrpSpPr>
        <p:grpSpPr>
          <a:xfrm>
            <a:off x="1372578" y="1379239"/>
            <a:ext cx="3925732" cy="5001146"/>
            <a:chOff x="10094180" y="1379239"/>
            <a:chExt cx="3925732" cy="500114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A74B0CC-4C0F-7C98-EDFB-7552570F9642}"/>
                </a:ext>
              </a:extLst>
            </p:cNvPr>
            <p:cNvGrpSpPr/>
            <p:nvPr/>
          </p:nvGrpSpPr>
          <p:grpSpPr>
            <a:xfrm>
              <a:off x="10094180" y="2075407"/>
              <a:ext cx="3925732" cy="4304978"/>
              <a:chOff x="6878837" y="2075407"/>
              <a:chExt cx="3925732" cy="4304978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BE8C580-0D87-F1D7-D173-106EF238CBBC}"/>
                  </a:ext>
                </a:extLst>
              </p:cNvPr>
              <p:cNvSpPr/>
              <p:nvPr/>
            </p:nvSpPr>
            <p:spPr>
              <a:xfrm>
                <a:off x="7882263" y="4860898"/>
                <a:ext cx="2278966" cy="135692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E362CF7-C169-274D-1A36-5FCB679B334E}"/>
                  </a:ext>
                </a:extLst>
              </p:cNvPr>
              <p:cNvSpPr/>
              <p:nvPr/>
            </p:nvSpPr>
            <p:spPr>
              <a:xfrm>
                <a:off x="8463804" y="2246280"/>
                <a:ext cx="1183054" cy="116410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CPU</a:t>
                </a:r>
                <a:endParaRPr lang="ko-KR" altLang="en-US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8920169-627E-1672-4AE7-A6372E03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1746" y="3581254"/>
                <a:ext cx="0" cy="105337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5BB40EB-5C37-87D0-A69F-E0200EB88900}"/>
                  </a:ext>
                </a:extLst>
              </p:cNvPr>
              <p:cNvSpPr/>
              <p:nvPr/>
            </p:nvSpPr>
            <p:spPr>
              <a:xfrm>
                <a:off x="8430219" y="3820317"/>
                <a:ext cx="227896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</a:t>
                </a:r>
                <a:endParaRPr lang="en-US" altLang="ko-KR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F19A7C0C-2128-D7B4-EC1C-2E431DE9C0E4}"/>
                  </a:ext>
                </a:extLst>
              </p:cNvPr>
              <p:cNvGrpSpPr/>
              <p:nvPr/>
            </p:nvGrpSpPr>
            <p:grpSpPr>
              <a:xfrm>
                <a:off x="6878837" y="2075407"/>
                <a:ext cx="3925732" cy="4304978"/>
                <a:chOff x="6892314" y="1898875"/>
                <a:chExt cx="3925732" cy="430497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C9D8987-ED32-1D3D-DFE1-0B8BEFE98F4A}"/>
                    </a:ext>
                  </a:extLst>
                </p:cNvPr>
                <p:cNvSpPr/>
                <p:nvPr/>
              </p:nvSpPr>
              <p:spPr>
                <a:xfrm>
                  <a:off x="7319570" y="1898875"/>
                  <a:ext cx="3498476" cy="4304978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D5610AD-B28C-F961-60A6-74CB7872F1B8}"/>
                    </a:ext>
                  </a:extLst>
                </p:cNvPr>
                <p:cNvSpPr/>
                <p:nvPr/>
              </p:nvSpPr>
              <p:spPr>
                <a:xfrm rot="16200000">
                  <a:off x="6752693" y="3693347"/>
                  <a:ext cx="740907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loop</a:t>
                  </a:r>
                  <a:endParaRPr lang="ko-KR" altLang="en-US" sz="24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4280D1-E6C7-E399-0FD7-975371B71E01}"/>
                </a:ext>
              </a:extLst>
            </p:cNvPr>
            <p:cNvSpPr/>
            <p:nvPr/>
          </p:nvSpPr>
          <p:spPr>
            <a:xfrm>
              <a:off x="11450976" y="1379239"/>
              <a:ext cx="157222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altLang="ko-KR" sz="4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olling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63B679-5D2C-4425-93DA-14AA234DE06D}"/>
              </a:ext>
            </a:extLst>
          </p:cNvPr>
          <p:cNvGrpSpPr/>
          <p:nvPr/>
        </p:nvGrpSpPr>
        <p:grpSpPr>
          <a:xfrm>
            <a:off x="7610507" y="1459820"/>
            <a:ext cx="2781659" cy="4762960"/>
            <a:chOff x="2097820" y="1459820"/>
            <a:chExt cx="2781659" cy="47629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546FA9-F230-8F02-E4CC-EC79E2EFE480}"/>
                </a:ext>
              </a:extLst>
            </p:cNvPr>
            <p:cNvSpPr/>
            <p:nvPr/>
          </p:nvSpPr>
          <p:spPr>
            <a:xfrm>
              <a:off x="2097820" y="4865853"/>
              <a:ext cx="2278966" cy="13569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1C701D1-6656-679A-FF70-5221E92E8E99}"/>
                </a:ext>
              </a:extLst>
            </p:cNvPr>
            <p:cNvSpPr/>
            <p:nvPr/>
          </p:nvSpPr>
          <p:spPr>
            <a:xfrm>
              <a:off x="2645776" y="2286497"/>
              <a:ext cx="1183054" cy="1164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46A702E-F8F6-5386-722D-59F98880F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444" y="3574893"/>
              <a:ext cx="0" cy="105337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07686-C562-7096-C54B-DD6F46AB55AF}"/>
                </a:ext>
              </a:extLst>
            </p:cNvPr>
            <p:cNvSpPr/>
            <p:nvPr/>
          </p:nvSpPr>
          <p:spPr>
            <a:xfrm>
              <a:off x="2600513" y="3877111"/>
              <a:ext cx="227896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9AC154A-FECD-E46C-76A6-DA277D661686}"/>
                </a:ext>
              </a:extLst>
            </p:cNvPr>
            <p:cNvSpPr/>
            <p:nvPr/>
          </p:nvSpPr>
          <p:spPr>
            <a:xfrm>
              <a:off x="2203847" y="1459820"/>
              <a:ext cx="206691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Interrupt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96D78C-5C27-407A-B9F5-F6A07F46483D}"/>
              </a:ext>
            </a:extLst>
          </p:cNvPr>
          <p:cNvSpPr txBox="1"/>
          <p:nvPr/>
        </p:nvSpPr>
        <p:spPr>
          <a:xfrm>
            <a:off x="714385" y="191487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Polling vs. Interrupt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3EC7C-6AE5-40FF-B16E-D7DD57FE6EB1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63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DEF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710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/>
              <a:t>Polling vs. Interrupt</a:t>
            </a:r>
            <a:endParaRPr lang="ko-KR" altLang="en-US" sz="4000" b="1" spc="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F2CF1-B4D7-A5BF-D634-8A7A0A8330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0421" y="1379239"/>
            <a:ext cx="12031579" cy="518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온라인 미디어 3" title="Polling vs. Interrupt (example)">
            <a:hlinkClick r:id="" action="ppaction://media"/>
            <a:extLst>
              <a:ext uri="{FF2B5EF4-FFF2-40B4-BE49-F238E27FC236}">
                <a16:creationId xmlns:a16="http://schemas.microsoft.com/office/drawing/2014/main" id="{C583E21D-A87B-56EC-FC74-BEE9B47E74D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79829" y="1379239"/>
            <a:ext cx="9192761" cy="5193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BE533-18AD-4452-8E06-0B2EECDC07E7}"/>
              </a:ext>
            </a:extLst>
          </p:cNvPr>
          <p:cNvSpPr txBox="1"/>
          <p:nvPr/>
        </p:nvSpPr>
        <p:spPr>
          <a:xfrm>
            <a:off x="714385" y="191487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Polling vs. Interrupt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86980-D2EC-4FC0-92BB-8566DB6EE7A5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998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DEF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7657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/>
              <a:t>Polling vs. Interrupt(cont.)</a:t>
            </a:r>
            <a:endParaRPr lang="ko-KR" altLang="en-US" sz="4000" b="1" spc="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F2CF1-B4D7-A5BF-D634-8A7A0A8330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0421" y="1379239"/>
            <a:ext cx="12031579" cy="518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CC8B2C-6337-622D-E90D-A80666B54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6705"/>
              </p:ext>
            </p:extLst>
          </p:nvPr>
        </p:nvGraphicFramePr>
        <p:xfrm>
          <a:off x="1000570" y="2910848"/>
          <a:ext cx="103352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74">
                  <a:extLst>
                    <a:ext uri="{9D8B030D-6E8A-4147-A177-3AD203B41FA5}">
                      <a16:colId xmlns:a16="http://schemas.microsoft.com/office/drawing/2014/main" val="28280670"/>
                    </a:ext>
                  </a:extLst>
                </a:gridCol>
                <a:gridCol w="4313082">
                  <a:extLst>
                    <a:ext uri="{9D8B030D-6E8A-4147-A177-3AD203B41FA5}">
                      <a16:colId xmlns:a16="http://schemas.microsoft.com/office/drawing/2014/main" val="3231140662"/>
                    </a:ext>
                  </a:extLst>
                </a:gridCol>
                <a:gridCol w="4313082">
                  <a:extLst>
                    <a:ext uri="{9D8B030D-6E8A-4147-A177-3AD203B41FA5}">
                      <a16:colId xmlns:a16="http://schemas.microsoft.com/office/drawing/2014/main" val="37206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Polling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Interrupt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기본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CPU</a:t>
                      </a:r>
                      <a:r>
                        <a:rPr lang="ko-KR" altLang="en-US" dirty="0">
                          <a:latin typeface="+mn-lt"/>
                        </a:rPr>
                        <a:t>가 주기적으로 </a:t>
                      </a:r>
                      <a:r>
                        <a:rPr lang="en-US" altLang="ko-KR" dirty="0">
                          <a:latin typeface="+mn-lt"/>
                        </a:rPr>
                        <a:t>CPU</a:t>
                      </a:r>
                      <a:r>
                        <a:rPr lang="ko-KR" altLang="en-US" dirty="0">
                          <a:latin typeface="+mn-lt"/>
                        </a:rPr>
                        <a:t>의 </a:t>
                      </a:r>
                      <a:r>
                        <a:rPr lang="en-US" altLang="ko-KR" dirty="0">
                          <a:latin typeface="+mn-lt"/>
                        </a:rPr>
                        <a:t>attention</a:t>
                      </a:r>
                      <a:r>
                        <a:rPr lang="ko-KR" altLang="en-US" dirty="0">
                          <a:latin typeface="+mn-lt"/>
                        </a:rPr>
                        <a:t>이 </a:t>
                      </a:r>
                      <a:endParaRPr lang="en-US" altLang="ko-KR" dirty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필요한 지  디바이스의 상태를 체크한다</a:t>
                      </a:r>
                      <a:r>
                        <a:rPr lang="en-US" altLang="ko-KR" dirty="0">
                          <a:latin typeface="+mn-lt"/>
                        </a:rPr>
                        <a:t>.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디바이스가 </a:t>
                      </a:r>
                      <a:r>
                        <a:rPr lang="en-US" altLang="ko-KR" dirty="0">
                          <a:latin typeface="+mn-lt"/>
                        </a:rPr>
                        <a:t>CPU</a:t>
                      </a:r>
                      <a:r>
                        <a:rPr lang="ko-KR" altLang="en-US" dirty="0">
                          <a:latin typeface="+mn-lt"/>
                        </a:rPr>
                        <a:t>에게 </a:t>
                      </a:r>
                      <a:r>
                        <a:rPr lang="en-US" altLang="ko-KR" dirty="0">
                          <a:latin typeface="+mn-lt"/>
                        </a:rPr>
                        <a:t>attention</a:t>
                      </a:r>
                      <a:r>
                        <a:rPr lang="ko-KR" altLang="en-US" dirty="0">
                          <a:latin typeface="+mn-lt"/>
                        </a:rPr>
                        <a:t>이 </a:t>
                      </a:r>
                      <a:endParaRPr lang="en-US" altLang="ko-KR" dirty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필요하다고 알려준다</a:t>
                      </a:r>
                      <a:r>
                        <a:rPr lang="en-US" altLang="ko-KR" dirty="0">
                          <a:latin typeface="+mn-lt"/>
                        </a:rPr>
                        <a:t>.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50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lt"/>
                        </a:rPr>
                        <a:t>매커니즘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하드웨어 </a:t>
                      </a:r>
                      <a:r>
                        <a:rPr lang="en-US" altLang="ko-KR" dirty="0">
                          <a:latin typeface="+mn-lt"/>
                        </a:rPr>
                        <a:t>or </a:t>
                      </a:r>
                      <a:r>
                        <a:rPr lang="ko-KR" altLang="en-US" dirty="0">
                          <a:latin typeface="+mn-lt"/>
                        </a:rPr>
                        <a:t>소프트웨어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2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구현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낮다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높다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7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리소스 사용량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많다</a:t>
                      </a:r>
                      <a:r>
                        <a:rPr lang="en-US" altLang="ko-KR" dirty="0">
                          <a:latin typeface="+mn-lt"/>
                        </a:rPr>
                        <a:t>(</a:t>
                      </a:r>
                      <a:r>
                        <a:rPr lang="ko-KR" altLang="en-US" dirty="0">
                          <a:latin typeface="+mn-lt"/>
                        </a:rPr>
                        <a:t>특정 주기마다 확인</a:t>
                      </a:r>
                      <a:r>
                        <a:rPr lang="en-US" altLang="ko-KR" dirty="0">
                          <a:latin typeface="+mn-lt"/>
                        </a:rPr>
                        <a:t>.)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적다</a:t>
                      </a:r>
                      <a:r>
                        <a:rPr lang="en-US" altLang="ko-KR" dirty="0">
                          <a:latin typeface="+mn-lt"/>
                        </a:rPr>
                        <a:t>(Interrupt </a:t>
                      </a:r>
                      <a:r>
                        <a:rPr lang="ko-KR" altLang="en-US" dirty="0">
                          <a:latin typeface="+mn-lt"/>
                        </a:rPr>
                        <a:t>발생 시만 처리</a:t>
                      </a:r>
                      <a:r>
                        <a:rPr lang="en-US" altLang="ko-KR" dirty="0">
                          <a:latin typeface="+mn-lt"/>
                        </a:rPr>
                        <a:t>.)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4096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58B370-F544-4CAC-91EE-394136B6C7BB}"/>
              </a:ext>
            </a:extLst>
          </p:cNvPr>
          <p:cNvSpPr txBox="1"/>
          <p:nvPr/>
        </p:nvSpPr>
        <p:spPr>
          <a:xfrm>
            <a:off x="714385" y="191487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Polling vs. Interrupt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B35F4-A798-4E9D-9F39-7FAA25463553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587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DEF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H/W Interrupt vs. S/W Interrupt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2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8932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/>
              <a:t>H/W Interrupt vs. S/W Interrupt</a:t>
            </a:r>
            <a:endParaRPr lang="ko-KR" altLang="en-US" sz="4000" b="1" spc="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F2CF1-B4D7-A5BF-D634-8A7A0A8330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0421" y="1379239"/>
            <a:ext cx="12031579" cy="518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65C78C-7035-3330-B86E-1BBA835DF1FE}"/>
              </a:ext>
            </a:extLst>
          </p:cNvPr>
          <p:cNvSpPr/>
          <p:nvPr/>
        </p:nvSpPr>
        <p:spPr>
          <a:xfrm>
            <a:off x="1627816" y="2239546"/>
            <a:ext cx="2780148" cy="27801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83C5A-4F23-70D6-F1BE-4142263B3B22}"/>
              </a:ext>
            </a:extLst>
          </p:cNvPr>
          <p:cNvSpPr txBox="1"/>
          <p:nvPr/>
        </p:nvSpPr>
        <p:spPr>
          <a:xfrm>
            <a:off x="612920" y="5376178"/>
            <a:ext cx="4809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bg1"/>
                </a:solidFill>
              </a:rPr>
              <a:t>CPU </a:t>
            </a:r>
            <a:r>
              <a:rPr lang="ko-KR" altLang="en-US" sz="2000" spc="300" dirty="0">
                <a:solidFill>
                  <a:schemeClr val="bg1"/>
                </a:solidFill>
              </a:rPr>
              <a:t>외부</a:t>
            </a:r>
            <a:br>
              <a:rPr lang="en-US" altLang="ko-KR" sz="2000" spc="300" dirty="0">
                <a:solidFill>
                  <a:schemeClr val="bg1"/>
                </a:solidFill>
              </a:rPr>
            </a:br>
            <a:r>
              <a:rPr lang="ko-KR" altLang="en-US" sz="2000" spc="300" dirty="0">
                <a:solidFill>
                  <a:schemeClr val="bg1"/>
                </a:solidFill>
              </a:rPr>
              <a:t>전기적인 신호를 사용해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CB17C2B-3349-33DA-B476-50680EAE3858}"/>
              </a:ext>
            </a:extLst>
          </p:cNvPr>
          <p:cNvSpPr/>
          <p:nvPr/>
        </p:nvSpPr>
        <p:spPr>
          <a:xfrm>
            <a:off x="7970224" y="2239546"/>
            <a:ext cx="2780148" cy="27801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2EF5-50AA-358D-B3A1-093DCDF810A4}"/>
              </a:ext>
            </a:extLst>
          </p:cNvPr>
          <p:cNvSpPr txBox="1"/>
          <p:nvPr/>
        </p:nvSpPr>
        <p:spPr>
          <a:xfrm>
            <a:off x="7688894" y="5376178"/>
            <a:ext cx="334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bg1"/>
                </a:solidFill>
              </a:rPr>
              <a:t>CPU </a:t>
            </a:r>
            <a:r>
              <a:rPr lang="ko-KR" altLang="en-US" sz="2000" spc="300" dirty="0">
                <a:solidFill>
                  <a:schemeClr val="bg1"/>
                </a:solidFill>
              </a:rPr>
              <a:t>내부</a:t>
            </a:r>
            <a:endParaRPr lang="en-US" altLang="ko-KR" sz="2000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프로그램 로직을 통해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02C92-9089-6999-8FC9-8F0327EC8521}"/>
              </a:ext>
            </a:extLst>
          </p:cNvPr>
          <p:cNvSpPr txBox="1"/>
          <p:nvPr/>
        </p:nvSpPr>
        <p:spPr>
          <a:xfrm>
            <a:off x="5675477" y="3401131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VS.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553604-9D45-4F95-A751-8CF145276B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14" y="2973235"/>
            <a:ext cx="1440568" cy="14405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205DBF-2314-46AF-9081-E041146C68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02" y="2973234"/>
            <a:ext cx="1440569" cy="14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EXTI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AD43E058-1E83-8F34-D558-5B4AEA96D8D7}"/>
              </a:ext>
            </a:extLst>
          </p:cNvPr>
          <p:cNvSpPr/>
          <p:nvPr/>
        </p:nvSpPr>
        <p:spPr>
          <a:xfrm>
            <a:off x="6462645" y="1542019"/>
            <a:ext cx="5441934" cy="133346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C508-1F71-972C-1B61-6F8FCCCD14BF}"/>
              </a:ext>
            </a:extLst>
          </p:cNvPr>
          <p:cNvSpPr txBox="1"/>
          <p:nvPr/>
        </p:nvSpPr>
        <p:spPr>
          <a:xfrm>
            <a:off x="6411058" y="1524197"/>
            <a:ext cx="55451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EXTI</a:t>
            </a:r>
          </a:p>
          <a:p>
            <a:pPr algn="ctr"/>
            <a:r>
              <a:rPr lang="en-US" altLang="ko-KR" sz="2400" b="1" spc="-300" dirty="0">
                <a:solidFill>
                  <a:schemeClr val="bg1"/>
                </a:solidFill>
              </a:rPr>
              <a:t>(External</a:t>
            </a:r>
            <a:r>
              <a:rPr lang="ko-KR" altLang="en-US" sz="2400" b="1" spc="-300" dirty="0">
                <a:solidFill>
                  <a:schemeClr val="bg1"/>
                </a:solidFill>
              </a:rPr>
              <a:t> </a:t>
            </a:r>
            <a:r>
              <a:rPr lang="en-US" altLang="ko-KR" sz="2400" b="1" spc="-300" dirty="0">
                <a:solidFill>
                  <a:schemeClr val="bg1"/>
                </a:solidFill>
              </a:rPr>
              <a:t>interrupt/event</a:t>
            </a:r>
            <a:r>
              <a:rPr lang="ko-KR" altLang="en-US" sz="2400" b="1" spc="-300" dirty="0">
                <a:solidFill>
                  <a:schemeClr val="bg1"/>
                </a:solidFill>
              </a:rPr>
              <a:t> </a:t>
            </a:r>
            <a:r>
              <a:rPr lang="en-US" altLang="ko-KR" sz="2400" b="1" spc="-300" dirty="0">
                <a:solidFill>
                  <a:schemeClr val="bg1"/>
                </a:solidFill>
              </a:rPr>
              <a:t>controller</a:t>
            </a:r>
            <a:r>
              <a:rPr lang="ko-KR" altLang="en-US" sz="2400" b="1" spc="-300" dirty="0">
                <a:solidFill>
                  <a:schemeClr val="bg1"/>
                </a:solidFill>
              </a:rPr>
              <a:t> </a:t>
            </a:r>
            <a:r>
              <a:rPr lang="en-US" altLang="ko-KR" sz="2400" b="1" spc="-300" dirty="0">
                <a:solidFill>
                  <a:schemeClr val="bg1"/>
                </a:solidFill>
              </a:rPr>
              <a:t>block</a:t>
            </a:r>
            <a:r>
              <a:rPr lang="ko-KR" altLang="en-US" sz="2400" b="1" spc="-300" dirty="0">
                <a:solidFill>
                  <a:schemeClr val="bg1"/>
                </a:solidFill>
              </a:rPr>
              <a:t> </a:t>
            </a:r>
            <a:r>
              <a:rPr lang="en-US" altLang="ko-KR" sz="2400" b="1" spc="-300" dirty="0">
                <a:solidFill>
                  <a:schemeClr val="bg1"/>
                </a:solidFill>
              </a:rPr>
              <a:t>diagram)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AF95E-0BB5-B9B8-BECE-228026D5DF65}"/>
              </a:ext>
            </a:extLst>
          </p:cNvPr>
          <p:cNvSpPr txBox="1"/>
          <p:nvPr/>
        </p:nvSpPr>
        <p:spPr>
          <a:xfrm>
            <a:off x="6676326" y="3429000"/>
            <a:ext cx="50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각 인터럽트</a:t>
            </a:r>
            <a:r>
              <a:rPr lang="en-US" altLang="ko-KR" sz="1800" dirty="0">
                <a:solidFill>
                  <a:schemeClr val="bg1"/>
                </a:solidFill>
              </a:rPr>
              <a:t>/</a:t>
            </a:r>
            <a:r>
              <a:rPr lang="ko-KR" altLang="en-US" sz="1800" dirty="0">
                <a:solidFill>
                  <a:schemeClr val="bg1"/>
                </a:solidFill>
              </a:rPr>
              <a:t>이벤트 라인의 독립적인 트리거 및 마스크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8A318E-3694-4967-86C6-00D30A2F23E9}"/>
              </a:ext>
            </a:extLst>
          </p:cNvPr>
          <p:cNvSpPr/>
          <p:nvPr/>
        </p:nvSpPr>
        <p:spPr>
          <a:xfrm>
            <a:off x="6505941" y="3572102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B34AE9-C436-4EB9-80B3-5E7E37B08914}"/>
              </a:ext>
            </a:extLst>
          </p:cNvPr>
          <p:cNvSpPr/>
          <p:nvPr/>
        </p:nvSpPr>
        <p:spPr>
          <a:xfrm>
            <a:off x="6507461" y="4261403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F755C-5540-23A8-80F3-9D184E82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9" y="1177617"/>
            <a:ext cx="5939890" cy="50782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629C537-FB6E-86C4-5DFB-4811E72ED664}"/>
              </a:ext>
            </a:extLst>
          </p:cNvPr>
          <p:cNvSpPr/>
          <p:nvPr/>
        </p:nvSpPr>
        <p:spPr>
          <a:xfrm>
            <a:off x="6505941" y="4962502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3E72FF-C212-8560-95E6-4350556703AC}"/>
              </a:ext>
            </a:extLst>
          </p:cNvPr>
          <p:cNvSpPr/>
          <p:nvPr/>
        </p:nvSpPr>
        <p:spPr>
          <a:xfrm>
            <a:off x="6510505" y="5700679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D60B5-D341-8329-B34F-0A4DFC5CE525}"/>
              </a:ext>
            </a:extLst>
          </p:cNvPr>
          <p:cNvSpPr txBox="1"/>
          <p:nvPr/>
        </p:nvSpPr>
        <p:spPr>
          <a:xfrm>
            <a:off x="6624739" y="4819399"/>
            <a:ext cx="50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최대 </a:t>
            </a:r>
            <a:r>
              <a:rPr lang="en-US" altLang="ko-KR" sz="1800" dirty="0">
                <a:solidFill>
                  <a:schemeClr val="bg1"/>
                </a:solidFill>
              </a:rPr>
              <a:t>20</a:t>
            </a:r>
            <a:r>
              <a:rPr lang="ko-KR" altLang="en-US" sz="1800" dirty="0">
                <a:solidFill>
                  <a:schemeClr val="bg1"/>
                </a:solidFill>
              </a:rPr>
              <a:t>개의 소프트웨어 이벤트</a:t>
            </a:r>
            <a:r>
              <a:rPr lang="en-US" altLang="ko-KR" sz="1800" dirty="0">
                <a:solidFill>
                  <a:schemeClr val="bg1"/>
                </a:solidFill>
              </a:rPr>
              <a:t>/</a:t>
            </a:r>
            <a:r>
              <a:rPr lang="ko-KR" altLang="en-US" sz="1800" dirty="0">
                <a:solidFill>
                  <a:schemeClr val="bg1"/>
                </a:solidFill>
              </a:rPr>
              <a:t>인터럽트 요청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ko-KR" altLang="en-US" sz="18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1F5F9-C8BA-43B3-B51F-D90120F1C902}"/>
              </a:ext>
            </a:extLst>
          </p:cNvPr>
          <p:cNvSpPr txBox="1"/>
          <p:nvPr/>
        </p:nvSpPr>
        <p:spPr>
          <a:xfrm>
            <a:off x="6628258" y="5557576"/>
            <a:ext cx="55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APB2 </a:t>
            </a:r>
            <a:r>
              <a:rPr lang="ko-KR" altLang="en-US" sz="1800" dirty="0">
                <a:solidFill>
                  <a:schemeClr val="bg1"/>
                </a:solidFill>
              </a:rPr>
              <a:t>클럭 주기보다 낮은 펄스 폭을 갖는 외부 신호를 감지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5D266-B972-46A2-8931-3205F4875EBE}"/>
              </a:ext>
            </a:extLst>
          </p:cNvPr>
          <p:cNvSpPr txBox="1"/>
          <p:nvPr/>
        </p:nvSpPr>
        <p:spPr>
          <a:xfrm>
            <a:off x="6690739" y="4123956"/>
            <a:ext cx="50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각 인터럽트 라인에 대한 전용 상태 비트</a:t>
            </a:r>
          </a:p>
        </p:txBody>
      </p:sp>
    </p:spTree>
    <p:extLst>
      <p:ext uri="{BB962C8B-B14F-4D97-AF65-F5344CB8AC3E}">
        <p14:creationId xmlns:p14="http://schemas.microsoft.com/office/powerpoint/2010/main" val="366107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EXTI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AF95E-0BB5-B9B8-BECE-228026D5DF65}"/>
              </a:ext>
            </a:extLst>
          </p:cNvPr>
          <p:cNvSpPr txBox="1"/>
          <p:nvPr/>
        </p:nvSpPr>
        <p:spPr>
          <a:xfrm>
            <a:off x="7404064" y="3064682"/>
            <a:ext cx="378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총 </a:t>
            </a:r>
            <a:r>
              <a:rPr lang="en-US" altLang="ko-KR" sz="1800" dirty="0">
                <a:solidFill>
                  <a:schemeClr val="bg1"/>
                </a:solidFill>
              </a:rPr>
              <a:t>16</a:t>
            </a:r>
            <a:r>
              <a:rPr lang="ko-KR" altLang="en-US" sz="1800" dirty="0">
                <a:solidFill>
                  <a:schemeClr val="bg1"/>
                </a:solidFill>
              </a:rPr>
              <a:t>개의 </a:t>
            </a:r>
            <a:r>
              <a:rPr lang="en-US" altLang="ko-KR" sz="1800" dirty="0">
                <a:solidFill>
                  <a:schemeClr val="bg1"/>
                </a:solidFill>
              </a:rPr>
              <a:t>EXTI</a:t>
            </a:r>
            <a:r>
              <a:rPr lang="ko-KR" altLang="en-US" sz="1800" dirty="0">
                <a:solidFill>
                  <a:schemeClr val="bg1"/>
                </a:solidFill>
              </a:rPr>
              <a:t>라인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79F67-2E35-4B66-BC73-ABB2CF98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6" y="512904"/>
            <a:ext cx="5119165" cy="6072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F6B9DC-A7A3-497E-95A8-3A6954ED07D3}"/>
              </a:ext>
            </a:extLst>
          </p:cNvPr>
          <p:cNvSpPr txBox="1"/>
          <p:nvPr/>
        </p:nvSpPr>
        <p:spPr>
          <a:xfrm>
            <a:off x="7404064" y="3784371"/>
            <a:ext cx="40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동일한 </a:t>
            </a:r>
            <a:r>
              <a:rPr lang="en-US" altLang="ko-KR" sz="1800" dirty="0">
                <a:solidFill>
                  <a:schemeClr val="bg1"/>
                </a:solidFill>
              </a:rPr>
              <a:t>EXTI</a:t>
            </a:r>
            <a:r>
              <a:rPr lang="ko-KR" altLang="en-US" sz="1800" dirty="0">
                <a:solidFill>
                  <a:schemeClr val="bg1"/>
                </a:solidFill>
              </a:rPr>
              <a:t>에 연결된 핀들은 동시에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인터럽트 소스로 사용 </a:t>
            </a:r>
            <a:r>
              <a:rPr lang="en-US" altLang="ko-KR" sz="1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8A318E-3694-4967-86C6-00D30A2F23E9}"/>
              </a:ext>
            </a:extLst>
          </p:cNvPr>
          <p:cNvSpPr/>
          <p:nvPr/>
        </p:nvSpPr>
        <p:spPr>
          <a:xfrm>
            <a:off x="7041286" y="3190841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B34AE9-C436-4EB9-80B3-5E7E37B08914}"/>
              </a:ext>
            </a:extLst>
          </p:cNvPr>
          <p:cNvSpPr/>
          <p:nvPr/>
        </p:nvSpPr>
        <p:spPr>
          <a:xfrm>
            <a:off x="7041286" y="4024410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752251-7346-EA48-DA4C-FC5696E99CA2}"/>
              </a:ext>
            </a:extLst>
          </p:cNvPr>
          <p:cNvSpPr/>
          <p:nvPr/>
        </p:nvSpPr>
        <p:spPr>
          <a:xfrm>
            <a:off x="7041285" y="5021098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EBA37-4E5E-3526-7757-37369305F18F}"/>
              </a:ext>
            </a:extLst>
          </p:cNvPr>
          <p:cNvSpPr txBox="1"/>
          <p:nvPr/>
        </p:nvSpPr>
        <p:spPr>
          <a:xfrm>
            <a:off x="7404064" y="4781059"/>
            <a:ext cx="40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인터럽트 </a:t>
            </a:r>
            <a:r>
              <a:rPr lang="ko-KR" altLang="en-US" sz="1800" dirty="0" err="1">
                <a:solidFill>
                  <a:schemeClr val="bg1"/>
                </a:solidFill>
              </a:rPr>
              <a:t>핸들러</a:t>
            </a:r>
            <a:r>
              <a:rPr lang="ko-KR" altLang="en-US" sz="1800" dirty="0">
                <a:solidFill>
                  <a:schemeClr val="bg1"/>
                </a:solidFill>
              </a:rPr>
              <a:t> 내부에서 어떤 인터럽트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소스에서 발생했는지 구분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5D06C556-FA2F-4E5D-A1E6-C5C1C329E63E}"/>
              </a:ext>
            </a:extLst>
          </p:cNvPr>
          <p:cNvSpPr/>
          <p:nvPr/>
        </p:nvSpPr>
        <p:spPr>
          <a:xfrm>
            <a:off x="6095999" y="1248458"/>
            <a:ext cx="5769603" cy="108415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29B68-E94F-47AC-865C-12840B6A8E8D}"/>
              </a:ext>
            </a:extLst>
          </p:cNvPr>
          <p:cNvSpPr txBox="1"/>
          <p:nvPr/>
        </p:nvSpPr>
        <p:spPr>
          <a:xfrm>
            <a:off x="6616214" y="1430610"/>
            <a:ext cx="4729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EXTI</a:t>
            </a:r>
            <a:r>
              <a:rPr lang="en-US" altLang="ko-KR" sz="2200" b="1" spc="-300" dirty="0">
                <a:solidFill>
                  <a:schemeClr val="bg1"/>
                </a:solidFill>
              </a:rPr>
              <a:t>(</a:t>
            </a:r>
            <a:r>
              <a:rPr lang="en-US" altLang="ko-KR" sz="2200" b="1" spc="-300" dirty="0" err="1">
                <a:solidFill>
                  <a:schemeClr val="bg1"/>
                </a:solidFill>
              </a:rPr>
              <a:t>EXTernal</a:t>
            </a:r>
            <a:r>
              <a:rPr lang="en-US" altLang="ko-KR" sz="2200" b="1" spc="-300" dirty="0">
                <a:solidFill>
                  <a:schemeClr val="bg1"/>
                </a:solidFill>
              </a:rPr>
              <a:t> Interrupt/event</a:t>
            </a:r>
            <a:r>
              <a:rPr lang="ko-KR" altLang="en-US" sz="2200" b="1" spc="-300" dirty="0">
                <a:solidFill>
                  <a:schemeClr val="bg1"/>
                </a:solidFill>
              </a:rPr>
              <a:t> </a:t>
            </a:r>
            <a:r>
              <a:rPr lang="en-US" altLang="ko-KR" sz="2200" b="1" spc="-300" dirty="0">
                <a:solidFill>
                  <a:schemeClr val="bg1"/>
                </a:solidFill>
              </a:rPr>
              <a:t>controller)</a:t>
            </a:r>
            <a:endParaRPr lang="ko-KR" altLang="en-US" sz="22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6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NVIC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Part 4 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AD43E058-1E83-8F34-D558-5B4AEA96D8D7}"/>
              </a:ext>
            </a:extLst>
          </p:cNvPr>
          <p:cNvSpPr/>
          <p:nvPr/>
        </p:nvSpPr>
        <p:spPr>
          <a:xfrm>
            <a:off x="474088" y="1248458"/>
            <a:ext cx="5769603" cy="108415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C508-1F71-972C-1B61-6F8FCCCD14BF}"/>
              </a:ext>
            </a:extLst>
          </p:cNvPr>
          <p:cNvSpPr txBox="1"/>
          <p:nvPr/>
        </p:nvSpPr>
        <p:spPr>
          <a:xfrm>
            <a:off x="829997" y="1430610"/>
            <a:ext cx="505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NVIC</a:t>
            </a:r>
            <a:r>
              <a:rPr lang="en-US" altLang="ko-KR" sz="2200" b="1" spc="-300" dirty="0">
                <a:solidFill>
                  <a:schemeClr val="bg1"/>
                </a:solidFill>
              </a:rPr>
              <a:t>(Nested Vectored Interrupt Controller)</a:t>
            </a:r>
            <a:endParaRPr lang="ko-KR" altLang="en-US" sz="2200" b="1" spc="-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AF95E-0BB5-B9B8-BECE-228026D5DF65}"/>
              </a:ext>
            </a:extLst>
          </p:cNvPr>
          <p:cNvSpPr txBox="1"/>
          <p:nvPr/>
        </p:nvSpPr>
        <p:spPr>
          <a:xfrm>
            <a:off x="1052949" y="3089437"/>
            <a:ext cx="55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여러 인터럽트가 동시에 </a:t>
            </a:r>
            <a:r>
              <a:rPr lang="ko-KR" altLang="en-US" dirty="0" err="1">
                <a:solidFill>
                  <a:schemeClr val="bg1"/>
                </a:solidFill>
              </a:rPr>
              <a:t>들어왔을때</a:t>
            </a:r>
            <a:r>
              <a:rPr lang="ko-KR" altLang="en-US" dirty="0">
                <a:solidFill>
                  <a:schemeClr val="bg1"/>
                </a:solidFill>
              </a:rPr>
              <a:t> 이를 순차제어 하는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6B9DC-A7A3-497E-95A8-3A6954ED07D3}"/>
              </a:ext>
            </a:extLst>
          </p:cNvPr>
          <p:cNvSpPr txBox="1"/>
          <p:nvPr/>
        </p:nvSpPr>
        <p:spPr>
          <a:xfrm>
            <a:off x="1181179" y="3946075"/>
            <a:ext cx="487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모든 </a:t>
            </a:r>
            <a:r>
              <a:rPr lang="en-US" altLang="ko-KR" dirty="0">
                <a:solidFill>
                  <a:schemeClr val="bg1"/>
                </a:solidFill>
              </a:rPr>
              <a:t>exception</a:t>
            </a:r>
            <a:r>
              <a:rPr lang="ko-KR" altLang="en-US" dirty="0">
                <a:solidFill>
                  <a:schemeClr val="bg1"/>
                </a:solidFill>
              </a:rPr>
              <a:t>에 대해 우선순위가 미리 설정되어 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 순서에 따라서 </a:t>
            </a:r>
            <a:r>
              <a:rPr lang="en-US" altLang="ko-KR" dirty="0">
                <a:solidFill>
                  <a:schemeClr val="bg1"/>
                </a:solidFill>
              </a:rPr>
              <a:t>interrupt</a:t>
            </a:r>
            <a:r>
              <a:rPr lang="ko-KR" altLang="en-US" dirty="0">
                <a:solidFill>
                  <a:schemeClr val="bg1"/>
                </a:solidFill>
              </a:rPr>
              <a:t>들을 처리함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8A318E-3694-4967-86C6-00D30A2F23E9}"/>
              </a:ext>
            </a:extLst>
          </p:cNvPr>
          <p:cNvSpPr/>
          <p:nvPr/>
        </p:nvSpPr>
        <p:spPr>
          <a:xfrm>
            <a:off x="829997" y="3210542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B34AE9-C436-4EB9-80B3-5E7E37B08914}"/>
              </a:ext>
            </a:extLst>
          </p:cNvPr>
          <p:cNvSpPr/>
          <p:nvPr/>
        </p:nvSpPr>
        <p:spPr>
          <a:xfrm>
            <a:off x="829997" y="4227678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2EE3E-3D42-4133-AA09-F4913CA83676}"/>
              </a:ext>
            </a:extLst>
          </p:cNvPr>
          <p:cNvSpPr txBox="1"/>
          <p:nvPr/>
        </p:nvSpPr>
        <p:spPr>
          <a:xfrm>
            <a:off x="1192775" y="5101711"/>
            <a:ext cx="48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빠르고 효율적인 </a:t>
            </a:r>
            <a:r>
              <a:rPr lang="en-US" altLang="ko-KR" dirty="0">
                <a:solidFill>
                  <a:schemeClr val="bg1"/>
                </a:solidFill>
              </a:rPr>
              <a:t>interrupt</a:t>
            </a:r>
            <a:r>
              <a:rPr lang="ko-KR" altLang="en-US" dirty="0">
                <a:solidFill>
                  <a:schemeClr val="bg1"/>
                </a:solidFill>
              </a:rPr>
              <a:t>의 처리 가능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29FC7C-5A75-48FA-B8F9-77E40DB2131F}"/>
              </a:ext>
            </a:extLst>
          </p:cNvPr>
          <p:cNvSpPr/>
          <p:nvPr/>
        </p:nvSpPr>
        <p:spPr>
          <a:xfrm>
            <a:off x="829997" y="5244814"/>
            <a:ext cx="83127" cy="831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186996-55E7-457C-B79C-23EC3E42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76" y="597537"/>
            <a:ext cx="5060424" cy="5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독립출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481"/>
      </a:accent1>
      <a:accent2>
        <a:srgbClr val="D28B32"/>
      </a:accent2>
      <a:accent3>
        <a:srgbClr val="49453C"/>
      </a:accent3>
      <a:accent4>
        <a:srgbClr val="E1E1E2"/>
      </a:accent4>
      <a:accent5>
        <a:srgbClr val="B6AB99"/>
      </a:accent5>
      <a:accent6>
        <a:srgbClr val="784501"/>
      </a:accent6>
      <a:hlink>
        <a:srgbClr val="262626"/>
      </a:hlink>
      <a:folHlink>
        <a:srgbClr val="3F3F3F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1324</Words>
  <Application>Microsoft Office PowerPoint</Application>
  <PresentationFormat>와이드스크린</PresentationFormat>
  <Paragraphs>172</Paragraphs>
  <Slides>12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규승 하</cp:lastModifiedBy>
  <cp:revision>85</cp:revision>
  <dcterms:created xsi:type="dcterms:W3CDTF">2022-05-29T00:24:14Z</dcterms:created>
  <dcterms:modified xsi:type="dcterms:W3CDTF">2023-10-14T08:27:09Z</dcterms:modified>
</cp:coreProperties>
</file>