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334" r:id="rId2"/>
    <p:sldId id="304" r:id="rId3"/>
    <p:sldId id="267" r:id="rId4"/>
    <p:sldId id="268" r:id="rId5"/>
    <p:sldId id="258" r:id="rId6"/>
    <p:sldId id="260" r:id="rId7"/>
    <p:sldId id="259" r:id="rId8"/>
    <p:sldId id="262" r:id="rId9"/>
    <p:sldId id="263" r:id="rId10"/>
    <p:sldId id="295" r:id="rId11"/>
    <p:sldId id="300" r:id="rId12"/>
    <p:sldId id="301" r:id="rId13"/>
    <p:sldId id="312" r:id="rId14"/>
    <p:sldId id="303" r:id="rId15"/>
    <p:sldId id="273" r:id="rId16"/>
    <p:sldId id="266" r:id="rId17"/>
    <p:sldId id="271" r:id="rId18"/>
    <p:sldId id="280" r:id="rId19"/>
    <p:sldId id="309" r:id="rId20"/>
    <p:sldId id="332" r:id="rId21"/>
    <p:sldId id="278" r:id="rId22"/>
    <p:sldId id="279" r:id="rId23"/>
    <p:sldId id="282" r:id="rId24"/>
    <p:sldId id="283" r:id="rId25"/>
    <p:sldId id="284" r:id="rId26"/>
    <p:sldId id="286" r:id="rId27"/>
    <p:sldId id="285" r:id="rId28"/>
    <p:sldId id="329" r:id="rId29"/>
    <p:sldId id="330" r:id="rId30"/>
    <p:sldId id="287" r:id="rId31"/>
    <p:sldId id="288" r:id="rId32"/>
    <p:sldId id="290" r:id="rId33"/>
    <p:sldId id="291" r:id="rId34"/>
    <p:sldId id="314" r:id="rId35"/>
    <p:sldId id="292" r:id="rId36"/>
    <p:sldId id="293" r:id="rId37"/>
    <p:sldId id="306" r:id="rId38"/>
    <p:sldId id="316" r:id="rId39"/>
    <p:sldId id="317" r:id="rId40"/>
    <p:sldId id="328" r:id="rId41"/>
    <p:sldId id="326" r:id="rId42"/>
    <p:sldId id="319" r:id="rId43"/>
    <p:sldId id="320" r:id="rId44"/>
    <p:sldId id="32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BABAB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0" autoAdjust="0"/>
    <p:restoredTop sz="69608" autoAdjust="0"/>
  </p:normalViewPr>
  <p:slideViewPr>
    <p:cSldViewPr snapToGrid="0">
      <p:cViewPr>
        <p:scale>
          <a:sx n="56" d="100"/>
          <a:sy n="56" d="100"/>
        </p:scale>
        <p:origin x="-86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1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8BC8-3A78-44E2-91A8-C4B33797984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9D6E3-2704-4C1F-B92D-B44BDB310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1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many people have heard of or know what the MVC is?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rest of us…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[ Read definitions ]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It is important to note that a MVC system can exist for the browser, the server, and even the database.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be talking about the MVC on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02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jQuery example, we manually bound the data by</a:t>
            </a:r>
            <a:r>
              <a:rPr lang="en-US" baseline="0" dirty="0" smtClean="0"/>
              <a:t> setting up event listeners.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Angular sets up these bindings for us and keeps track of when things change.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In the previous HTML we can see multiple places where the HTML is receiving some sort of binding from Angular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32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the context in which an expression is evaluated.</a:t>
            </a:r>
          </a:p>
          <a:p>
            <a:endParaRPr lang="en-US" dirty="0" smtClean="0"/>
          </a:p>
          <a:p>
            <a:r>
              <a:rPr lang="en-US" dirty="0" smtClean="0"/>
              <a:t>**</a:t>
            </a:r>
          </a:p>
          <a:p>
            <a:r>
              <a:rPr lang="en-US" dirty="0" smtClean="0"/>
              <a:t>The following code example has three scopes.</a:t>
            </a:r>
          </a:p>
          <a:p>
            <a:endParaRPr lang="en-US" dirty="0" smtClean="0"/>
          </a:p>
          <a:p>
            <a:r>
              <a:rPr lang="en-US" dirty="0" smtClean="0"/>
              <a:t>[Point</a:t>
            </a:r>
            <a:r>
              <a:rPr lang="en-US" baseline="0" dirty="0" smtClean="0"/>
              <a:t> out the scopes]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one scope inherits a variable from it’s parent scope.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important to understand the concept of scope because Angular projects scope onto our HTML document. That is how it is able to evaluate expressions within your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67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Whenever you write some code, you need the</a:t>
            </a:r>
            <a:r>
              <a:rPr lang="en-US" baseline="0" dirty="0" smtClean="0"/>
              <a:t> data to run that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If you were to write a function, you could resolve the function by using global variables.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that isn’t usually the way that you want to do things.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Instead you use parameters, or in other words, you inject the data that you need into the function.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improves the modularity and reusability of your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Don’t use globally accessible variables unless absolutely </a:t>
            </a:r>
            <a:r>
              <a:rPr lang="en-US" baseline="0" dirty="0" err="1" smtClean="0"/>
              <a:t>necissary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86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</a:t>
            </a:r>
          </a:p>
          <a:p>
            <a:r>
              <a:rPr lang="en-US" dirty="0" smtClean="0"/>
              <a:t>[ Read definition ]</a:t>
            </a:r>
          </a:p>
          <a:p>
            <a:endParaRPr lang="en-US" dirty="0" smtClean="0"/>
          </a:p>
          <a:p>
            <a:r>
              <a:rPr lang="en-US" dirty="0" smtClean="0"/>
              <a:t>**</a:t>
            </a:r>
          </a:p>
          <a:p>
            <a:r>
              <a:rPr lang="en-US" dirty="0" smtClean="0"/>
              <a:t>In angular we</a:t>
            </a:r>
            <a:r>
              <a:rPr lang="en-US" baseline="0" dirty="0" smtClean="0"/>
              <a:t> create modules that contain groups of functionality.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modules we can define our services and other special purpose objects.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Please don’t put all of your code into a single module.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Angular is built to encourage reusability of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what your writing ever be used again in another way? If so then it should probably be in its own module, not the main application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5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Defining a module in angular is pretty straight</a:t>
            </a:r>
            <a:r>
              <a:rPr lang="en-US" baseline="0" dirty="0" smtClean="0"/>
              <a:t> forward.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Remember to add the second parameter</a:t>
            </a:r>
            <a:r>
              <a:rPr lang="en-US" baseline="0" dirty="0" smtClean="0"/>
              <a:t> if trying to define a module, otherwise you’ll be getting a module that already exists (if it exists)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50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mentioned the main module a minute ago.</a:t>
            </a:r>
          </a:p>
          <a:p>
            <a:endParaRPr lang="en-US" dirty="0" smtClean="0"/>
          </a:p>
          <a:p>
            <a:r>
              <a:rPr lang="en-US" dirty="0" smtClean="0"/>
              <a:t>The main</a:t>
            </a:r>
            <a:r>
              <a:rPr lang="en-US" baseline="0" dirty="0" smtClean="0"/>
              <a:t> module for your application is identified by the ng-app directive.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name you place there is the name of the main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95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module</a:t>
            </a:r>
            <a:r>
              <a:rPr lang="en-US" baseline="0" dirty="0" smtClean="0"/>
              <a:t> runs it has two phases that you can link into.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phase runs early, before most services, objects, and data are available within the JavaScript.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run phase happens after the services, objects, and data have been defined.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times when you will want to run some code before those service, objects, and data are defined. We’ll see that in a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2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Remember talking about the MVC?</a:t>
            </a:r>
          </a:p>
          <a:p>
            <a:endParaRPr lang="en-US" cap="non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need some way to get data to and from the HTML document.</a:t>
            </a:r>
            <a:r>
              <a:rPr lang="en-US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We need to create a controller</a:t>
            </a:r>
            <a:endParaRPr lang="en-US" cap="non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cap="non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Controllers link the model and the view using the $scope service.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Notice that the ng-controller directive sets the controller that we want to use in the HTML</a:t>
            </a:r>
          </a:p>
          <a:p>
            <a:endParaRPr lang="en-US" dirty="0" smtClean="0"/>
          </a:p>
          <a:p>
            <a:r>
              <a:rPr lang="en-US" dirty="0" smtClean="0"/>
              <a:t>You can see in the JavaScript how the controller is defined by the module, and how we use dependency injection to inject the</a:t>
            </a:r>
            <a:r>
              <a:rPr lang="en-US" baseline="0" dirty="0" smtClean="0"/>
              <a:t> $scope service.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HTML in this example we have two paragraphs with the same content.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use expressions to generate that content, although one of those expressions calls a function and the other just reads a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2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you should be using </a:t>
            </a:r>
            <a:r>
              <a:rPr lang="en-US" dirty="0" err="1" smtClean="0"/>
              <a:t>AngularJS</a:t>
            </a:r>
            <a:r>
              <a:rPr lang="en-US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Terminology that you need to know to understand </a:t>
            </a:r>
            <a:r>
              <a:rPr lang="en-US" dirty="0" err="1" smtClean="0"/>
              <a:t>AngularJS</a:t>
            </a:r>
            <a:r>
              <a:rPr lang="en-US" dirty="0" smtClean="0"/>
              <a:t> tutorials and documentation.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to use the </a:t>
            </a:r>
            <a:r>
              <a:rPr lang="en-US" dirty="0" err="1" smtClean="0"/>
              <a:t>AngularJS</a:t>
            </a:r>
            <a:r>
              <a:rPr lang="en-US" dirty="0" smtClean="0"/>
              <a:t> building blocks to write customized reusable code.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**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will briefly cover how to build your first </a:t>
            </a:r>
            <a:r>
              <a:rPr lang="en-US" dirty="0" err="1" smtClean="0"/>
              <a:t>AngularJS</a:t>
            </a:r>
            <a:r>
              <a:rPr lang="en-US" dirty="0" smtClean="0"/>
              <a:t>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might be thinking that a filter filters out data from a set of data, but in</a:t>
            </a:r>
            <a:r>
              <a:rPr lang="en-US" baseline="0" dirty="0" smtClean="0"/>
              <a:t> this case you would be wrong.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[ Read the definition ]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two ways to use filters, either in your HTML or in your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0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paragraph of the HTML shows how we can use a filter to take what is in the name property</a:t>
            </a:r>
            <a:r>
              <a:rPr lang="en-US" baseline="0" dirty="0" smtClean="0"/>
              <a:t> and turn it to uppercase.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JavaScript example we can see how that same filter is used in the </a:t>
            </a:r>
            <a:r>
              <a:rPr lang="en-US" baseline="0" dirty="0" err="1" smtClean="0"/>
              <a:t>uppercaseName</a:t>
            </a:r>
            <a:r>
              <a:rPr lang="en-US" baseline="0" dirty="0" smtClean="0"/>
              <a:t> function.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in the JavaScript we had to inject the $filter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92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code for using filters is pretty consistent.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HTML use a bar to pipe the previous value through the filter.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Parameters to pass to the filter can be specified by using the colon.</a:t>
            </a:r>
          </a:p>
          <a:p>
            <a:endParaRPr lang="en-US" dirty="0" smtClean="0"/>
          </a:p>
          <a:p>
            <a:r>
              <a:rPr lang="en-US" dirty="0" smtClean="0"/>
              <a:t>You can also add</a:t>
            </a:r>
            <a:r>
              <a:rPr lang="en-US" baseline="0" dirty="0" smtClean="0"/>
              <a:t> additional pipes.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JavaScript we use the $filter service to get a filter by name.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give it the value that we’d like to run through the filter as the first parameter.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Filters that accept additional parameters can also receive those after the value parameter.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33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r>
              <a:rPr lang="en-US" baseline="0" dirty="0" smtClean="0"/>
              <a:t> comes with several filters already built 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notice that there is a date filter which will take a date string or a date object and format it as you’d like. This filter does take additional parameters where you specify the output format for the date.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also notice a filter </a:t>
            </a:r>
            <a:r>
              <a:rPr lang="en-US" baseline="0" dirty="0" err="1" smtClean="0"/>
              <a:t>filter</a:t>
            </a:r>
            <a:r>
              <a:rPr lang="en-US" baseline="0" dirty="0" smtClean="0"/>
              <a:t>, talk about confusing. This filter is used to filter out a subset of items from a complete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of my favorite filters is the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filter which I use within an HTML &lt;pre&gt; tag to look at objects from my controller within my HTML in an easy to read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23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r>
              <a:rPr lang="en-US" baseline="0" dirty="0" smtClean="0"/>
              <a:t> comes with several filters already built 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notice that there is a date filter which will take a date string or a date object and format it as you’d like. This filter does take additional parameters where you specify the output format for the date.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also notice a filter </a:t>
            </a:r>
            <a:r>
              <a:rPr lang="en-US" baseline="0" dirty="0" err="1" smtClean="0"/>
              <a:t>filter</a:t>
            </a:r>
            <a:r>
              <a:rPr lang="en-US" baseline="0" dirty="0" smtClean="0"/>
              <a:t>, talk about confusing. This filter is used to filter out a subset of items from a complete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of my favorite filters is the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filter which I use within an HTML &lt;pre&gt; tag to look at objects from my controller within my HTML in an easy to read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2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r>
              <a:rPr lang="en-US" baseline="0" dirty="0" smtClean="0"/>
              <a:t> comes with several filters already built 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notice that there is a date filter which will take a date string or a date object and format it as you’d like. This filter does take additional parameters where you specify the output format for the date.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also notice a filter </a:t>
            </a:r>
            <a:r>
              <a:rPr lang="en-US" baseline="0" dirty="0" err="1" smtClean="0"/>
              <a:t>filter</a:t>
            </a:r>
            <a:r>
              <a:rPr lang="en-US" baseline="0" dirty="0" smtClean="0"/>
              <a:t>, talk about confusing. This filter is used to filter out a subset of items from a complete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of my favorite filters is the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filter which I use within an HTML &lt;pre&gt; tag to look at objects from my controller within my HTML in an easy to read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09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write your own custom filters.</a:t>
            </a:r>
          </a:p>
          <a:p>
            <a:endParaRPr lang="en-US" dirty="0" smtClean="0"/>
          </a:p>
          <a:p>
            <a:r>
              <a:rPr lang="en-US" dirty="0" smtClean="0"/>
              <a:t>Filters that you write can be accessed the same way as the built in filters.</a:t>
            </a:r>
          </a:p>
          <a:p>
            <a:endParaRPr lang="en-US" dirty="0" smtClean="0"/>
          </a:p>
          <a:p>
            <a:r>
              <a:rPr lang="en-US" dirty="0" smtClean="0"/>
              <a:t>You can see in this example that we have a filter which will reverse a string and optionally capitalize</a:t>
            </a:r>
            <a:r>
              <a:rPr lang="en-US" baseline="0" dirty="0" smtClean="0"/>
              <a:t>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4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Thus far we’ve talked</a:t>
            </a:r>
            <a:r>
              <a:rPr lang="en-US" baseline="0" dirty="0" smtClean="0"/>
              <a:t> about </a:t>
            </a:r>
            <a:r>
              <a:rPr lang="en-US" baseline="0" dirty="0" err="1" smtClean="0"/>
              <a:t>Angular’s</a:t>
            </a:r>
            <a:r>
              <a:rPr lang="en-US" baseline="0" dirty="0" smtClean="0"/>
              <a:t> special objects, but now we’ll be talking about its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27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value is a pretty basic service that allows you to</a:t>
            </a:r>
            <a:r>
              <a:rPr lang="en-US" baseline="0" dirty="0" smtClean="0"/>
              <a:t> store any type of data into a service.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It can be a simple data type, an object, a function, or whatever.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The value can now be injected into any controller, filter, or service.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if you defined this service in Module X and your in Module Y?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Don’t worry about it. Make sure that Module Y includes Module X as a dependency, then inject the service from Module 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In the code example you see how we define the service and how we inject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4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factory is pretty much the same thing</a:t>
            </a:r>
            <a:r>
              <a:rPr lang="en-US" baseline="0" dirty="0" smtClean="0"/>
              <a:t> as a value, except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1) You can inject services into a factory. There is no place for that in a value.</a:t>
            </a:r>
          </a:p>
          <a:p>
            <a:r>
              <a:rPr lang="en-US" dirty="0" smtClean="0"/>
              <a:t>2)</a:t>
            </a:r>
            <a:r>
              <a:rPr lang="en-US" baseline="0" dirty="0" smtClean="0"/>
              <a:t> The factory wont build its singleton until it is first injected (lazy initialization)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Just like a value the factory can return any data type.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baseline="0" dirty="0" smtClean="0"/>
              <a:t>In this code example you can see how we define a factory.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value that the factory returns is what gets injected into other services.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the bottom of the code we can see how the factory service is injected.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start with an introduction</a:t>
            </a:r>
            <a:r>
              <a:rPr lang="en-US" baseline="0" dirty="0" smtClean="0"/>
              <a:t> about why you should be using angular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we’ll establish the terminology that is critical that be able understand what all of the existing angular tutorials and documentation are saying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then talk about some of the more critical components of angular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 we’ll have some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 Read first line ]</a:t>
            </a:r>
          </a:p>
          <a:p>
            <a:endParaRPr lang="en-US" dirty="0" smtClean="0"/>
          </a:p>
          <a:p>
            <a:r>
              <a:rPr lang="en-US" dirty="0" smtClean="0"/>
              <a:t>**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angular team admits to the strangeness of the service </a:t>
            </a:r>
            <a:r>
              <a:rPr lang="en-US" baseline="0" dirty="0" err="1" smtClean="0"/>
              <a:t>service</a:t>
            </a:r>
            <a:r>
              <a:rPr lang="en-US" baseline="0" dirty="0" smtClean="0"/>
              <a:t> name.</a:t>
            </a:r>
          </a:p>
          <a:p>
            <a:r>
              <a:rPr lang="en-US" baseline="0" dirty="0" smtClean="0"/>
              <a:t>[Read next line]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32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write a function as if it were a constructor, using the “this” keyword to set property names and functions that are part of the constructor.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first inject this service into another controller, filter, or service it will build a singleton from the constructor.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 subsequent injections of the service will get the same singleton.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5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constant is like a mix of the value service and the provider service.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get the value of a constant in either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phase or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68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</a:t>
            </a:r>
          </a:p>
          <a:p>
            <a:r>
              <a:rPr lang="en-US" dirty="0" smtClean="0"/>
              <a:t>[ Read definition</a:t>
            </a:r>
            <a:r>
              <a:rPr lang="en-US" baseline="0" dirty="0" smtClean="0"/>
              <a:t> ]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definition is intense and daunting, and there is a reason for that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</a:t>
            </a:r>
          </a:p>
          <a:p>
            <a:r>
              <a:rPr lang="en-US" dirty="0" smtClean="0"/>
              <a:t>It’s hard to write complex</a:t>
            </a:r>
            <a:r>
              <a:rPr lang="en-US" baseline="0" dirty="0" smtClean="0"/>
              <a:t> directives.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still cover the basics.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really learn</a:t>
            </a:r>
            <a:r>
              <a:rPr lang="en-US" baseline="0" dirty="0" smtClean="0"/>
              <a:t> how to program directives you’ll want to visit these two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2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5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</a:t>
            </a:r>
          </a:p>
          <a:p>
            <a:r>
              <a:rPr lang="en-US" dirty="0" smtClean="0"/>
              <a:t>JavaScript is used to dynamically</a:t>
            </a:r>
            <a:r>
              <a:rPr lang="en-US" baseline="0" dirty="0" smtClean="0"/>
              <a:t> get information from your HTML and to update information on your HTML document or to update the look of your HTML document.</a:t>
            </a:r>
          </a:p>
          <a:p>
            <a:endParaRPr lang="en-US" baseline="0" dirty="0" smtClean="0"/>
          </a:p>
          <a:p>
            <a:r>
              <a:rPr lang="en-US" dirty="0" smtClean="0"/>
              <a:t>**</a:t>
            </a:r>
            <a:endParaRPr lang="en-US" baseline="0" dirty="0" smtClean="0"/>
          </a:p>
          <a:p>
            <a:r>
              <a:rPr lang="en-US" baseline="0" dirty="0" smtClean="0"/>
              <a:t>Angular makes it easier to update and get information from your HTML document.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doesn’t jQuery do the same thing? Yes, although differently.</a:t>
            </a:r>
          </a:p>
          <a:p>
            <a:endParaRPr lang="en-US" baseline="0" dirty="0" smtClean="0"/>
          </a:p>
          <a:p>
            <a:r>
              <a:rPr lang="en-US" dirty="0" smtClean="0"/>
              <a:t>**</a:t>
            </a:r>
            <a:endParaRPr lang="en-US" baseline="0" dirty="0" smtClean="0"/>
          </a:p>
          <a:p>
            <a:r>
              <a:rPr lang="en-US" baseline="0" dirty="0" smtClean="0"/>
              <a:t>jQuery has its place, but for updating your html document or reading from it, there is a better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see in the coming slides a sample</a:t>
            </a:r>
            <a:r>
              <a:rPr lang="en-US" baseline="0" dirty="0" smtClean="0"/>
              <a:t> application.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see it first written using jQuery and then using Angular.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application will accomplish the objectives that you see in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ID’s set on important elements.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name field is required.</a:t>
            </a:r>
          </a:p>
          <a:p>
            <a:endParaRPr lang="en-US" baseline="0" dirty="0" smtClean="0"/>
          </a:p>
          <a:p>
            <a:r>
              <a:rPr lang="en-US" dirty="0" smtClean="0"/>
              <a:t>Greet only shows when there is something entered into the name</a:t>
            </a:r>
          </a:p>
          <a:p>
            <a:endParaRPr lang="en-US" dirty="0" smtClean="0"/>
          </a:p>
          <a:p>
            <a:r>
              <a:rPr lang="en-US" dirty="0" smtClean="0"/>
              <a:t>Name-repeat will show the name that we type into the input while we</a:t>
            </a:r>
            <a:r>
              <a:rPr lang="en-US" baseline="0" dirty="0" smtClean="0"/>
              <a:t> type it.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**</a:t>
            </a:r>
          </a:p>
          <a:p>
            <a:r>
              <a:rPr lang="en-US" dirty="0" smtClean="0"/>
              <a:t>Get the elements of interest from the HTML document</a:t>
            </a:r>
          </a:p>
          <a:p>
            <a:endParaRPr lang="en-US" dirty="0" smtClean="0"/>
          </a:p>
          <a:p>
            <a:r>
              <a:rPr lang="en-US" dirty="0" smtClean="0"/>
              <a:t>Bind the</a:t>
            </a:r>
            <a:r>
              <a:rPr lang="en-US" baseline="0" dirty="0" smtClean="0"/>
              <a:t> key up on the input to update the UI.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Bind the click even to the button to submit the name to a web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3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the same application looks like when written in Angular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many of you who have only been</a:t>
            </a:r>
            <a:r>
              <a:rPr lang="en-US" baseline="0" dirty="0" smtClean="0"/>
              <a:t> using jQuery, your reaction might be like this … **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is the Angular</a:t>
            </a:r>
            <a:r>
              <a:rPr lang="en-US" baseline="0" dirty="0" smtClean="0"/>
              <a:t> code so much shorter?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answer to that will become clear as we continue, but first we need to understand the terminology that we’ll be using… **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46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9D6E3-2704-4C1F-B92D-B44BDB310E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35CF-FC24-4311-8558-FC87DEC0099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317-4A1D-439B-89B0-802AFAB0E0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35CF-FC24-4311-8558-FC87DEC0099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317-4A1D-439B-89B0-802AFAB0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35CF-FC24-4311-8558-FC87DEC0099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317-4A1D-439B-89B0-802AFAB0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7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35CF-FC24-4311-8558-FC87DEC0099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317-4A1D-439B-89B0-802AFAB0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1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35CF-FC24-4311-8558-FC87DEC0099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317-4A1D-439B-89B0-802AFAB0E0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8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35CF-FC24-4311-8558-FC87DEC0099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317-4A1D-439B-89B0-802AFAB0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1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35CF-FC24-4311-8558-FC87DEC0099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317-4A1D-439B-89B0-802AFAB0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35CF-FC24-4311-8558-FC87DEC0099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317-4A1D-439B-89B0-802AFAB0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3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35CF-FC24-4311-8558-FC87DEC0099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317-4A1D-439B-89B0-802AFAB0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0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6A35CF-FC24-4311-8558-FC87DEC0099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9DE317-4A1D-439B-89B0-802AFAB0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4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35CF-FC24-4311-8558-FC87DEC0099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E317-4A1D-439B-89B0-802AFAB0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0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6A35CF-FC24-4311-8558-FC87DEC0099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9DE317-4A1D-439B-89B0-802AFAB0E0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7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atabind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filt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irectiv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gularjs.org/api/ng/service/$compi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g-newsletter.com/" TargetMode="External"/><Relationship Id="rId3" Type="http://schemas.openxmlformats.org/officeDocument/2006/relationships/hyperlink" Target="https://docs.angularjs.org/api" TargetMode="External"/><Relationship Id="rId7" Type="http://schemas.openxmlformats.org/officeDocument/2006/relationships/hyperlink" Target="https://www.youtube.com/channel/UCm9iiIfgmVODUJxINecHQkA" TargetMode="External"/><Relationship Id="rId2" Type="http://schemas.openxmlformats.org/officeDocument/2006/relationships/hyperlink" Target="https://docs.angularjs.org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9MHigUZKEM" TargetMode="External"/><Relationship Id="rId5" Type="http://schemas.openxmlformats.org/officeDocument/2006/relationships/hyperlink" Target="https://egghead.io/" TargetMode="External"/><Relationship Id="rId4" Type="http://schemas.openxmlformats.org/officeDocument/2006/relationships/hyperlink" Target="https://docs.angularjs.org/guid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Presented by Kiran Joshi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21879" y="3556932"/>
            <a:ext cx="2348917" cy="654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1" y="1246378"/>
            <a:ext cx="10058400" cy="308706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21879" y="3556932"/>
            <a:ext cx="3084418" cy="70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by </a:t>
            </a:r>
            <a:r>
              <a:rPr lang="en-US" b="1" dirty="0" smtClean="0">
                <a:solidFill>
                  <a:schemeClr val="tx1"/>
                </a:solidFill>
              </a:rPr>
              <a:t>Google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8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: How it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critical Foundation for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MVC?</a:t>
            </a:r>
          </a:p>
          <a:p>
            <a:pPr lvl="1"/>
            <a:r>
              <a:rPr lang="en-US" dirty="0"/>
              <a:t>Model – the data</a:t>
            </a:r>
          </a:p>
          <a:p>
            <a:pPr lvl="1"/>
            <a:r>
              <a:rPr lang="en-US" dirty="0"/>
              <a:t>View – the user interface, what the user sees and interact with</a:t>
            </a:r>
          </a:p>
          <a:p>
            <a:pPr lvl="1"/>
            <a:r>
              <a:rPr lang="en-US" dirty="0"/>
              <a:t>Controller – the interface between the model and the view</a:t>
            </a:r>
          </a:p>
          <a:p>
            <a:r>
              <a:rPr lang="en-US" dirty="0" smtClean="0"/>
              <a:t>The model is not necessarily the data from the database.</a:t>
            </a:r>
          </a:p>
          <a:p>
            <a:r>
              <a:rPr lang="en-US" dirty="0" smtClean="0"/>
              <a:t>The browser, server, and database can have their own MVC systems and often do.</a:t>
            </a:r>
          </a:p>
          <a:p>
            <a:r>
              <a:rPr lang="en-US" dirty="0" smtClean="0"/>
              <a:t>When we talk about the MVC in this presentation we’ll be talking about the MVC on the browser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No Backend dependency.</a:t>
            </a:r>
            <a:r>
              <a:rPr lang="en-US" dirty="0" smtClean="0"/>
              <a:t>  can built Whole Website Using Custom JSON &amp; local Storage.</a:t>
            </a:r>
            <a:br>
              <a:rPr lang="en-US" dirty="0" smtClean="0"/>
            </a:br>
            <a:r>
              <a:rPr lang="en-US" dirty="0" smtClean="0"/>
              <a:t>On Live We need Only Storing &amp; retrieve data  remain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355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binding?</a:t>
            </a:r>
          </a:p>
          <a:p>
            <a:pPr lvl="1"/>
            <a:r>
              <a:rPr lang="en-US" dirty="0"/>
              <a:t>Data-binding in Angular apps is the automatic synchronization of data between the model and view components. (</a:t>
            </a:r>
            <a:r>
              <a:rPr lang="en-US" dirty="0">
                <a:hlinkClick r:id="rId3"/>
              </a:rPr>
              <a:t>https://docs.angularjs.org/guide/databinding</a:t>
            </a:r>
            <a:r>
              <a:rPr lang="en-US" dirty="0"/>
              <a:t>) </a:t>
            </a:r>
          </a:p>
          <a:p>
            <a:r>
              <a:rPr lang="en-US" dirty="0" smtClean="0"/>
              <a:t>From the previous </a:t>
            </a:r>
            <a:r>
              <a:rPr lang="en-US" dirty="0" err="1" smtClean="0"/>
              <a:t>AngularJS</a:t>
            </a:r>
            <a:r>
              <a:rPr lang="en-US" dirty="0" smtClean="0"/>
              <a:t> example we have several data binding instances (marked below in red).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8722" y="3569321"/>
            <a:ext cx="9966958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 your name: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n-US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="name"</a:t>
            </a:r>
            <a:r>
              <a:rPr lang="en-US" altLang="en-US" sz="12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&lt;button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"button" </a:t>
            </a:r>
            <a:r>
              <a:rPr lang="en-US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="submit()"</a:t>
            </a:r>
            <a:r>
              <a:rPr lang="en-US" altLang="en-US" sz="1200" dirty="0" smtClean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ng-disabled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="!name"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ng-show</a:t>
            </a:r>
            <a:r>
              <a:rPr lang="en-US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{{name}}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scope?</a:t>
            </a:r>
          </a:p>
          <a:p>
            <a:pPr lvl="1"/>
            <a:r>
              <a:rPr lang="en-US" dirty="0" smtClean="0"/>
              <a:t>It is the context in which an expression is evaluated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Mainly There are two Type Of scope.</a:t>
            </a:r>
          </a:p>
          <a:p>
            <a:pPr lvl="1"/>
            <a:r>
              <a:rPr lang="en-US" dirty="0" err="1" smtClean="0"/>
              <a:t>rootscope</a:t>
            </a:r>
            <a:r>
              <a:rPr lang="en-US" dirty="0" smtClean="0"/>
              <a:t>: Available Throughout All controllers.</a:t>
            </a:r>
          </a:p>
          <a:p>
            <a:pPr lvl="1"/>
            <a:r>
              <a:rPr lang="en-US" dirty="0" smtClean="0"/>
              <a:t>scope :local Scope Available Only For Individual Controller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59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097280" y="2699492"/>
            <a:ext cx="4937760" cy="736282"/>
          </a:xfrm>
        </p:spPr>
        <p:txBody>
          <a:bodyPr/>
          <a:lstStyle/>
          <a:p>
            <a:r>
              <a:rPr lang="en-US" dirty="0"/>
              <a:t>Option 1: </a:t>
            </a:r>
            <a:r>
              <a:rPr lang="en-US" dirty="0" smtClean="0"/>
              <a:t>globally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3435774"/>
            <a:ext cx="4937760" cy="129472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17920" y="2699492"/>
            <a:ext cx="4937760" cy="736282"/>
          </a:xfrm>
        </p:spPr>
        <p:txBody>
          <a:bodyPr/>
          <a:lstStyle/>
          <a:p>
            <a:r>
              <a:rPr lang="en-US" dirty="0"/>
              <a:t>Option 2: Use 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217920" y="3435774"/>
            <a:ext cx="4937760" cy="10156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7280" y="1964245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en-US" dirty="0" smtClean="0"/>
              <a:t> </a:t>
            </a:r>
            <a:r>
              <a:rPr lang="en-US" dirty="0"/>
              <a:t>one function is dependent on the data or functionality of something else, that something else must be accessible.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217920" y="3436804"/>
            <a:ext cx="493776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 b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97280" y="3435774"/>
            <a:ext cx="493776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 b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1738884" y="2699492"/>
            <a:ext cx="2296407" cy="2296407"/>
          </a:xfrm>
          <a:prstGeom prst="noSmoking">
            <a:avLst/>
          </a:prstGeom>
          <a:solidFill>
            <a:srgbClr val="D34817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4" grpId="0" animBg="1"/>
      <p:bldP spid="1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Reusable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module?</a:t>
            </a:r>
          </a:p>
          <a:p>
            <a:pPr lvl="1"/>
            <a:r>
              <a:rPr lang="en-US" dirty="0" smtClean="0"/>
              <a:t>A container for code for the different parts of your applications.</a:t>
            </a:r>
          </a:p>
          <a:p>
            <a:r>
              <a:rPr lang="en-US" dirty="0" smtClean="0"/>
              <a:t>A module is used to define </a:t>
            </a:r>
            <a:r>
              <a:rPr lang="en-US" b="1" dirty="0" smtClean="0"/>
              <a:t>services</a:t>
            </a:r>
            <a:r>
              <a:rPr lang="en-US" dirty="0" smtClean="0"/>
              <a:t> that are reusable by both the HTML document and other modules:</a:t>
            </a:r>
          </a:p>
          <a:p>
            <a:pPr lvl="1"/>
            <a:r>
              <a:rPr lang="en-US" dirty="0" smtClean="0"/>
              <a:t>Controller</a:t>
            </a:r>
            <a:endParaRPr lang="en-US" dirty="0"/>
          </a:p>
          <a:p>
            <a:pPr lvl="1"/>
            <a:r>
              <a:rPr lang="en-US" dirty="0"/>
              <a:t>Directive</a:t>
            </a:r>
          </a:p>
          <a:p>
            <a:pPr lvl="1"/>
            <a:r>
              <a:rPr lang="en-US" dirty="0" smtClean="0"/>
              <a:t>Constant, Value</a:t>
            </a:r>
          </a:p>
          <a:p>
            <a:pPr lvl="1"/>
            <a:r>
              <a:rPr lang="en-US" dirty="0" smtClean="0"/>
              <a:t>Factory</a:t>
            </a:r>
            <a:r>
              <a:rPr lang="en-US" dirty="0"/>
              <a:t>, Provider,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 smtClean="0"/>
              <a:t>Filter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0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module:</a:t>
            </a:r>
          </a:p>
          <a:p>
            <a:endParaRPr lang="en-US" dirty="0" smtClean="0"/>
          </a:p>
          <a:p>
            <a:r>
              <a:rPr lang="en-US" dirty="0" smtClean="0"/>
              <a:t>Define a module with dependencies on other modules: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an existing module: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97280" y="2272469"/>
            <a:ext cx="4433365" cy="276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97280" y="4081285"/>
            <a:ext cx="390144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97279" y="3176876"/>
            <a:ext cx="561323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6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97280" y="2601956"/>
            <a:ext cx="4937760" cy="736282"/>
          </a:xfrm>
        </p:spPr>
        <p:txBody>
          <a:bodyPr/>
          <a:lstStyle/>
          <a:p>
            <a:r>
              <a:rPr lang="en-US" dirty="0" smtClean="0"/>
              <a:t>HTML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3338238"/>
            <a:ext cx="4937760" cy="337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2601956"/>
            <a:ext cx="4937760" cy="736282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fragment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3338238"/>
            <a:ext cx="4937760" cy="337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1910275"/>
            <a:ext cx="10058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AngularJS</a:t>
            </a:r>
            <a:r>
              <a:rPr lang="en-US" dirty="0" smtClean="0"/>
              <a:t> provides </a:t>
            </a:r>
            <a:r>
              <a:rPr lang="en-US" dirty="0"/>
              <a:t>a way for you to bind </a:t>
            </a:r>
            <a:r>
              <a:rPr lang="en-US" dirty="0" smtClean="0"/>
              <a:t>your main </a:t>
            </a:r>
            <a:r>
              <a:rPr lang="en-US" dirty="0"/>
              <a:t>module to the HTML document using the ng-app directive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217920" y="3338238"/>
            <a:ext cx="493776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'myApp'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14530" y="3338238"/>
            <a:ext cx="493776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ng-app=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'myApp'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17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Phases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phase happens early while the application is still being built. Only the provider services and constant services are ready for dependency injection at this stage.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run phase happens once the module has loaded all of its services and dependencies.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7280" y="3911245"/>
            <a:ext cx="1005840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 run first'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 run second'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4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give you a foundation on which you can begin to understand all of the other tutorials and documentation out there.</a:t>
            </a:r>
          </a:p>
          <a:p>
            <a:r>
              <a:rPr lang="en-US" dirty="0" smtClean="0"/>
              <a:t>We will cover…</a:t>
            </a:r>
          </a:p>
          <a:p>
            <a:pPr lvl="1"/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How</a:t>
            </a:r>
            <a:endParaRPr lang="en-US" dirty="0" smtClean="0"/>
          </a:p>
          <a:p>
            <a:r>
              <a:rPr lang="en-US" dirty="0" smtClean="0"/>
              <a:t>We will very briefly cover how to build your first </a:t>
            </a:r>
            <a:r>
              <a:rPr lang="en-US" dirty="0" err="1" smtClean="0"/>
              <a:t>AngularJS</a:t>
            </a:r>
            <a:r>
              <a:rPr lang="en-US" dirty="0" smtClean="0"/>
              <a:t>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Components and Dependency Injection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lets you inject </a:t>
            </a:r>
            <a:r>
              <a:rPr lang="en-US" b="1" dirty="0" smtClean="0"/>
              <a:t>services</a:t>
            </a:r>
            <a:r>
              <a:rPr lang="en-US" dirty="0" smtClean="0"/>
              <a:t> (either from its own module or from other modules) with the following pattern: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about JavaScript </a:t>
            </a:r>
            <a:r>
              <a:rPr lang="en-US" dirty="0" err="1" smtClean="0"/>
              <a:t>minifiers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097280" y="2602240"/>
            <a:ext cx="1005840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... })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... })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97280" y="4439725"/>
            <a:ext cx="1005840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Facilitating Communication between the Model and the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6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Definition and Assignment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97280" y="2565380"/>
            <a:ext cx="4937760" cy="736282"/>
          </a:xfrm>
        </p:spPr>
        <p:txBody>
          <a:bodyPr/>
          <a:lstStyle/>
          <a:p>
            <a:r>
              <a:rPr lang="en-US" dirty="0" smtClean="0"/>
              <a:t>HTML Fragment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97280" y="3301662"/>
            <a:ext cx="4937760" cy="337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217920" y="2565380"/>
            <a:ext cx="4937760" cy="736282"/>
          </a:xfrm>
        </p:spPr>
        <p:txBody>
          <a:bodyPr/>
          <a:lstStyle/>
          <a:p>
            <a:r>
              <a:rPr lang="en-US" dirty="0" smtClean="0"/>
              <a:t>JavaScript fragment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17920" y="3301662"/>
            <a:ext cx="4937760" cy="337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97280" y="3301662"/>
            <a:ext cx="493776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Hello, {{name}}!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{{greet()}}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217920" y="3301662"/>
            <a:ext cx="493776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'$scope'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$scope.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 Smith'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'Hello, '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$scope.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97280" y="1676105"/>
            <a:ext cx="10058400" cy="103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Controllers link the model and the view using </a:t>
            </a:r>
            <a:r>
              <a:rPr lang="en-US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cap="non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AngularJS</a:t>
            </a:r>
            <a:r>
              <a:rPr lang="en-US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service: $</a:t>
            </a:r>
            <a:r>
              <a:rPr lang="en-US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  <a:br>
              <a:rPr lang="en-US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cap="non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Nesting controllers is both possible and frequently done.</a:t>
            </a:r>
            <a:endParaRPr lang="en-US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9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Changing the way you see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7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filter:</a:t>
            </a:r>
          </a:p>
          <a:p>
            <a:pPr lvl="1"/>
            <a:r>
              <a:rPr lang="en-US" dirty="0"/>
              <a:t>A filter formats the value of an expression for display to the user.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docs.angularjs.org/guide/filter</a:t>
            </a:r>
            <a:r>
              <a:rPr lang="en-US" dirty="0" smtClean="0"/>
              <a:t>) </a:t>
            </a:r>
          </a:p>
          <a:p>
            <a:r>
              <a:rPr lang="en-US" dirty="0" smtClean="0"/>
              <a:t>Filters can be used in HTML using the bar notation or they can be used in JavaScript by injecting the $filter service.</a:t>
            </a:r>
          </a:p>
        </p:txBody>
      </p:sp>
    </p:spTree>
    <p:extLst>
      <p:ext uri="{BB962C8B-B14F-4D97-AF65-F5344CB8AC3E}">
        <p14:creationId xmlns:p14="http://schemas.microsoft.com/office/powerpoint/2010/main" val="190518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JavaScript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217920" y="2582334"/>
            <a:ext cx="493776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2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= </a:t>
            </a:r>
            <a:r>
              <a:rPr lang="en-US" altLang="en-US" sz="12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'$scope'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'$filter'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$filter)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$scope.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 Smith'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uppercaseName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$filter(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'uppercase'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)($scope.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97280" y="2582334"/>
            <a:ext cx="493776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ng-app=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'myApp'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ng-controller=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"myController"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{{name | uppercase}}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{{uppercaseName()}}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with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JavaScript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1097280" y="2582334"/>
            <a:ext cx="493776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expression |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param1 : param2 }}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17920" y="2582334"/>
            <a:ext cx="493776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$filter(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'filterName'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param1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param2)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7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Filters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has several filters built in:</a:t>
            </a:r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err="1" smtClean="0"/>
              <a:t>limitTo</a:t>
            </a:r>
            <a:endParaRPr lang="en-US" dirty="0" smtClean="0"/>
          </a:p>
          <a:p>
            <a:pPr lvl="1"/>
            <a:r>
              <a:rPr lang="en-US" dirty="0" smtClean="0"/>
              <a:t>lowercase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err="1" smtClean="0"/>
              <a:t>orderby</a:t>
            </a:r>
            <a:endParaRPr lang="en-US" dirty="0" smtClean="0"/>
          </a:p>
          <a:p>
            <a:pPr lvl="1"/>
            <a:r>
              <a:rPr lang="en-US" dirty="0" smtClean="0"/>
              <a:t>uppercase</a:t>
            </a:r>
          </a:p>
          <a:p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927271" y="2274193"/>
            <a:ext cx="5228409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'2015-03-19T19:00:00.000Z' | date : 'MMMM yyyy' }}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927271" y="3001092"/>
            <a:ext cx="5228409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$filter(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'date'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'MMMM yyyy'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96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Filters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has several filters built in:</a:t>
            </a:r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err="1" smtClean="0"/>
              <a:t>limitTo</a:t>
            </a:r>
            <a:endParaRPr lang="en-US" dirty="0" smtClean="0"/>
          </a:p>
          <a:p>
            <a:pPr lvl="1"/>
            <a:r>
              <a:rPr lang="en-US" dirty="0" smtClean="0"/>
              <a:t>lowercase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err="1" smtClean="0"/>
              <a:t>orderby</a:t>
            </a:r>
            <a:endParaRPr lang="en-US" dirty="0" smtClean="0"/>
          </a:p>
          <a:p>
            <a:pPr lvl="1"/>
            <a:r>
              <a:rPr lang="en-US" dirty="0" smtClean="0"/>
              <a:t>uppercase</a:t>
            </a:r>
          </a:p>
          <a:p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927270" y="3708194"/>
            <a:ext cx="5228409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['pear', 'apple', 'orange'] | filter : 'r' }}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27270" y="4437440"/>
            <a:ext cx="5228409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$filter(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'filter'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'pear'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'orange'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Filters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has several filters built in:</a:t>
            </a:r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err="1" smtClean="0"/>
              <a:t>limitTo</a:t>
            </a:r>
            <a:endParaRPr lang="en-US" dirty="0" smtClean="0"/>
          </a:p>
          <a:p>
            <a:pPr lvl="1"/>
            <a:r>
              <a:rPr lang="en-US" dirty="0" smtClean="0"/>
              <a:t>lowercase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err="1" smtClean="0"/>
              <a:t>orderby</a:t>
            </a:r>
            <a:endParaRPr lang="en-US" dirty="0" smtClean="0"/>
          </a:p>
          <a:p>
            <a:pPr lvl="1"/>
            <a:r>
              <a:rPr lang="en-US" dirty="0" smtClean="0"/>
              <a:t>uppercase</a:t>
            </a:r>
          </a:p>
          <a:p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27270" y="2284092"/>
            <a:ext cx="5228409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{ first: 'John', last: 'Smith } |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27270" y="2999449"/>
            <a:ext cx="5228409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$filter(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'json'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)({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'Smith'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which Covered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Introduction </a:t>
            </a:r>
            <a:r>
              <a:rPr lang="en-US" dirty="0" smtClean="0"/>
              <a:t>– Why you should be using </a:t>
            </a:r>
            <a:r>
              <a:rPr lang="en-US" dirty="0" smtClean="0"/>
              <a:t>AngularJS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Modules </a:t>
            </a:r>
            <a:r>
              <a:rPr lang="en-US" dirty="0"/>
              <a:t>–</a:t>
            </a:r>
            <a:r>
              <a:rPr lang="en-US" dirty="0" smtClean="0"/>
              <a:t> Reusable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Controllers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Facilitating </a:t>
            </a:r>
            <a:r>
              <a:rPr lang="en-US" dirty="0" smtClean="0"/>
              <a:t>communication </a:t>
            </a:r>
            <a:r>
              <a:rPr lang="en-US" dirty="0"/>
              <a:t>between the </a:t>
            </a:r>
            <a:r>
              <a:rPr lang="en-US" dirty="0" smtClean="0"/>
              <a:t>model </a:t>
            </a:r>
            <a:r>
              <a:rPr lang="en-US" dirty="0"/>
              <a:t>and the </a:t>
            </a:r>
            <a:r>
              <a:rPr lang="en-US" dirty="0" smtClean="0"/>
              <a:t>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 smtClean="0"/>
              <a:t>Filters </a:t>
            </a:r>
            <a:r>
              <a:rPr lang="en-US" dirty="0"/>
              <a:t>– </a:t>
            </a:r>
            <a:r>
              <a:rPr lang="en-US" dirty="0" smtClean="0"/>
              <a:t>Changing the way you see 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b="1" dirty="0" smtClean="0"/>
              <a:t>Services </a:t>
            </a:r>
            <a:r>
              <a:rPr lang="en-US" dirty="0" smtClean="0"/>
              <a:t>– </a:t>
            </a:r>
            <a:r>
              <a:rPr lang="en-US" dirty="0" smtClean="0"/>
              <a:t> group of common function and use as a services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Directives</a:t>
            </a:r>
            <a:r>
              <a:rPr lang="en-US" dirty="0"/>
              <a:t> – </a:t>
            </a:r>
            <a:r>
              <a:rPr lang="en-US" dirty="0" smtClean="0"/>
              <a:t>Extending </a:t>
            </a:r>
            <a:r>
              <a:rPr lang="en-US" dirty="0" err="1" smtClean="0"/>
              <a:t>HTML,They</a:t>
            </a:r>
            <a:r>
              <a:rPr lang="en-US" dirty="0" smtClean="0"/>
              <a:t> Teach HTML New tricks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Demo</a:t>
            </a:r>
            <a:r>
              <a:rPr lang="en-US" dirty="0" smtClean="0"/>
              <a:t> – Words in </a:t>
            </a:r>
            <a:r>
              <a:rPr lang="en-US" dirty="0" smtClean="0"/>
              <a:t>action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42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define a new filter within a module.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247775"/>
            <a:ext cx="557174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'reverse'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uppercase)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= input ||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out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conditional based on optional argument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(uppercase)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out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73537" y="2932970"/>
            <a:ext cx="408214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$filter(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'reverse'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73537" y="2247775"/>
            <a:ext cx="4082143" cy="28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'Hello, World!' | reverse : true }}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Five Recipe Flavors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8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Value</a:t>
            </a:r>
            <a:r>
              <a:rPr lang="en-US" dirty="0" smtClean="0"/>
              <a:t> same as Constant declaration is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recipe stores a value within an injectable service.</a:t>
            </a:r>
            <a:endParaRPr lang="en-US" dirty="0"/>
          </a:p>
          <a:p>
            <a:r>
              <a:rPr lang="en-US" dirty="0"/>
              <a:t>A value can store any service type: a string, a number, a function, and object, etc.</a:t>
            </a:r>
          </a:p>
          <a:p>
            <a:r>
              <a:rPr lang="en-US" dirty="0" smtClean="0"/>
              <a:t>This value of this service can now be injected into any controller, filter, or service.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7280" y="3197120"/>
            <a:ext cx="1005840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//define a module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//define a value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'a12345654321x'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//define a controller that injects the value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'$scope'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5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factory recipe is similar to a value recipe except that it adds these abilities:</a:t>
            </a:r>
          </a:p>
          <a:p>
            <a:pPr lvl="1"/>
            <a:r>
              <a:rPr lang="en-US" dirty="0" smtClean="0"/>
              <a:t>Ability to use dependency injection</a:t>
            </a:r>
          </a:p>
          <a:p>
            <a:pPr lvl="1"/>
            <a:r>
              <a:rPr lang="en-US" dirty="0" smtClean="0"/>
              <a:t>Lazy initialization</a:t>
            </a:r>
          </a:p>
          <a:p>
            <a:r>
              <a:rPr lang="en-US" dirty="0" smtClean="0"/>
              <a:t>A factory (like a value) can also return any data type.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3454982"/>
            <a:ext cx="10058400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//define a </a:t>
            </a:r>
            <a:r>
              <a:rPr lang="en-US" altLang="en-US" sz="12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'$filter'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($filter)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$filter(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'uppercase'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)(value)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//inject the </a:t>
            </a:r>
            <a:r>
              <a:rPr lang="en-US" alt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altLang="en-US" sz="12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uppercase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2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Services are </a:t>
            </a:r>
            <a:r>
              <a:rPr lang="en-US" dirty="0" smtClean="0"/>
              <a:t>JavaScript </a:t>
            </a:r>
            <a:r>
              <a:rPr lang="en-US" dirty="0"/>
              <a:t>functions and are responsible to do a specific tasks only. </a:t>
            </a:r>
            <a:endParaRPr lang="en-US" dirty="0" smtClean="0"/>
          </a:p>
          <a:p>
            <a:r>
              <a:rPr lang="en-US" dirty="0"/>
              <a:t> Services </a:t>
            </a:r>
            <a:r>
              <a:rPr lang="en-US" dirty="0" smtClean="0"/>
              <a:t>are </a:t>
            </a:r>
            <a:r>
              <a:rPr lang="en-US" dirty="0"/>
              <a:t>normally injected using dependency injection mechanism of AngularJS</a:t>
            </a:r>
            <a:r>
              <a:rPr lang="en-US" dirty="0" smtClean="0"/>
              <a:t>.</a:t>
            </a:r>
          </a:p>
          <a:p>
            <a:r>
              <a:rPr lang="en-US" dirty="0"/>
              <a:t>AngularJS provides many inbuilt services for example, $http, $route, $window, $location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supplying of supplier of utilities or commodities, as functions, values, or objects, required or demanded by an expression.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8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service recipe will generate a singleton of an instantiated object.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2426253"/>
            <a:ext cx="1005840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//define a service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'person'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'Jones'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//inject the person service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'$scope'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'person'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$scope.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person.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constant recipe is similar to the value recipe except that its service value is also available during the module’s configuration phase.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606701"/>
            <a:ext cx="1005840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'author'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 Smith'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'author'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(author)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'This app was made by: '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author)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"John Smith"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"author"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(author)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author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"John Smith"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4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At a high level, directives are markers on a DOM element (such as an attribute, element name, comment or CSS class) that tell AngularJS's HTML compiler ($compile) to attach a specified behavior to that DOM element or even transform the DOM element and its children. </a:t>
            </a:r>
            <a:r>
              <a:rPr lang="en-US" dirty="0" smtClean="0"/>
              <a:t>ex : ng-app, ng-</a:t>
            </a:r>
            <a:r>
              <a:rPr lang="en-US" dirty="0" err="1" smtClean="0"/>
              <a:t>model,ng</a:t>
            </a:r>
            <a:r>
              <a:rPr lang="en-US" dirty="0" smtClean="0"/>
              <a:t>-view</a:t>
            </a:r>
          </a:p>
          <a:p>
            <a:pPr lvl="1"/>
            <a:r>
              <a:rPr lang="en-US" dirty="0" smtClean="0"/>
              <a:t>ng-</a:t>
            </a:r>
            <a:r>
              <a:rPr lang="en-US" dirty="0" err="1" smtClean="0"/>
              <a:t>repeat,ng</a:t>
            </a:r>
            <a:r>
              <a:rPr lang="en-US" dirty="0" smtClean="0"/>
              <a:t>-</a:t>
            </a:r>
            <a:r>
              <a:rPr lang="en-US" dirty="0" err="1" smtClean="0"/>
              <a:t>show,ng</a:t>
            </a:r>
            <a:r>
              <a:rPr lang="en-US" dirty="0" smtClean="0"/>
              <a:t>-hide : can create custom ex : bootstrap date picker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97280" y="3399111"/>
            <a:ext cx="1005840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 your name: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n-US" altLang="en-US" sz="12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en-US" sz="1200" dirty="0" smtClean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name" </a:t>
            </a:r>
            <a:r>
              <a:rPr lang="en-US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&lt;button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"button" </a:t>
            </a:r>
            <a:r>
              <a:rPr lang="en-US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="submit()"</a:t>
            </a:r>
            <a:r>
              <a:rPr lang="en-US" altLang="en-US" sz="1200" dirty="0" smtClean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ng-disabled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="!name"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ng-show</a:t>
            </a:r>
            <a:r>
              <a:rPr lang="en-US" altLang="en-US" sz="12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Hello, {{name}}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1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full documentation on how to write directives, see these pages:</a:t>
            </a:r>
          </a:p>
          <a:p>
            <a:r>
              <a:rPr lang="en-US" dirty="0">
                <a:hlinkClick r:id="rId3"/>
              </a:rPr>
              <a:t>https://docs.angularjs.org/guide/directive</a:t>
            </a:r>
            <a:endParaRPr lang="en-US" dirty="0"/>
          </a:p>
          <a:p>
            <a:r>
              <a:rPr lang="en-US" dirty="0">
                <a:hlinkClick r:id="rId4"/>
              </a:rPr>
              <a:t>https://docs.angularjs.org/api/ng/service/$compile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you should be using </a:t>
            </a:r>
            <a:r>
              <a:rPr lang="en-US" dirty="0" err="1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9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defining a directive in JavaScript, the name is in camel case format:</a:t>
            </a:r>
          </a:p>
          <a:p>
            <a:endParaRPr lang="en-US" dirty="0"/>
          </a:p>
          <a:p>
            <a:r>
              <a:rPr lang="en-US" dirty="0" smtClean="0"/>
              <a:t>When we activate that directive we use a lower case form: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AngularJS</a:t>
            </a:r>
            <a:r>
              <a:rPr lang="en-US" dirty="0" smtClean="0"/>
              <a:t> will normalize the HTML to match directive names by: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Stripping the x- and data- from the front of the element/attributes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Converting the colon, dash, and underscore delimited name into camel case</a:t>
            </a:r>
          </a:p>
          <a:p>
            <a:pPr lvl="2"/>
            <a:r>
              <a:rPr lang="en-US" dirty="0" smtClean="0"/>
              <a:t>&lt;div data-my-directive&gt;&lt;/div&gt; is recognized as the directive </a:t>
            </a:r>
            <a:r>
              <a:rPr lang="en-US" dirty="0" err="1" smtClean="0"/>
              <a:t>myDirective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327116"/>
            <a:ext cx="556804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myDirective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... }])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3201792"/>
            <a:ext cx="558437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&lt;my-directive&gt;&lt;/my-directive&gt;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my-directive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Application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Words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 is nigh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9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Resources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Tutorial </a:t>
            </a:r>
            <a:r>
              <a:rPr lang="en-US" dirty="0" smtClean="0"/>
              <a:t>–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docs.angularjs.org/tutorial</a:t>
            </a:r>
            <a:endParaRPr lang="en-US" dirty="0" smtClean="0"/>
          </a:p>
          <a:p>
            <a:r>
              <a:rPr lang="en-US" dirty="0" smtClean="0"/>
              <a:t>Official API </a:t>
            </a:r>
            <a:r>
              <a:rPr lang="en-US" dirty="0"/>
              <a:t>–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docs.angularjs.org/api</a:t>
            </a:r>
            <a:endParaRPr lang="en-US" dirty="0" smtClean="0"/>
          </a:p>
          <a:p>
            <a:r>
              <a:rPr lang="en-US" dirty="0"/>
              <a:t>Developer Guide –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docs.angularjs.org/guide</a:t>
            </a:r>
            <a:endParaRPr lang="en-US" dirty="0" smtClean="0"/>
          </a:p>
          <a:p>
            <a:r>
              <a:rPr lang="en-US" dirty="0"/>
              <a:t>Video Tutorials – </a:t>
            </a:r>
            <a:r>
              <a:rPr lang="en-US" dirty="0">
                <a:hlinkClick r:id="rId5"/>
              </a:rPr>
              <a:t>https://egghead.io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Video Introduction –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www.youtube.com/watch?v=i9MHigUZKEM</a:t>
            </a:r>
            <a:endParaRPr lang="en-US" dirty="0" smtClean="0"/>
          </a:p>
          <a:p>
            <a:r>
              <a:rPr lang="en-US" dirty="0"/>
              <a:t>YouTube Channel –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www.youtube.com/channel/UCm9iiIfgmVODUJxINecHQkA</a:t>
            </a:r>
            <a:endParaRPr lang="en-US" dirty="0" smtClean="0"/>
          </a:p>
          <a:p>
            <a:r>
              <a:rPr lang="en-US" dirty="0" smtClean="0"/>
              <a:t>Articles, explanations, tutorials </a:t>
            </a:r>
            <a:r>
              <a:rPr lang="en-US" dirty="0"/>
              <a:t>– </a:t>
            </a:r>
            <a:r>
              <a:rPr lang="en-US" dirty="0">
                <a:hlinkClick r:id="rId8"/>
              </a:rPr>
              <a:t>http://www.ng-newsletter.com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1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Kiran Joshi</a:t>
            </a:r>
            <a:endParaRPr lang="en-US" dirty="0" smtClean="0"/>
          </a:p>
          <a:p>
            <a:r>
              <a:rPr lang="en-US" dirty="0" smtClean="0"/>
              <a:t>Sr. Angular </a:t>
            </a:r>
            <a:r>
              <a:rPr lang="en-US" dirty="0" err="1" smtClean="0"/>
              <a:t>Js</a:t>
            </a:r>
            <a:r>
              <a:rPr lang="en-US" dirty="0" smtClean="0"/>
              <a:t> , PHP Developer </a:t>
            </a:r>
          </a:p>
          <a:p>
            <a:r>
              <a:rPr lang="en-US" dirty="0" smtClean="0"/>
              <a:t>Atos Origin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17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AngularJS </a:t>
            </a:r>
            <a:r>
              <a:rPr lang="en-US" dirty="0"/>
              <a:t>and why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off, why use JavaScript?</a:t>
            </a:r>
          </a:p>
          <a:p>
            <a:pPr lvl="1"/>
            <a:r>
              <a:rPr lang="en-US" dirty="0" smtClean="0"/>
              <a:t>To dynamically update your HTML document and to get data to and from it.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is a framework (a JavaScript library) that makes it easier to communicate between your HTML document and JavaScript.</a:t>
            </a:r>
          </a:p>
          <a:p>
            <a:r>
              <a:rPr lang="en-US" dirty="0" smtClean="0"/>
              <a:t>How many people are still using jQuery to get/update their HTML document data?</a:t>
            </a:r>
          </a:p>
          <a:p>
            <a:pPr lvl="1"/>
            <a:r>
              <a:rPr lang="en-US" dirty="0" smtClean="0"/>
              <a:t>There is a better </a:t>
            </a:r>
            <a:r>
              <a:rPr lang="en-US" dirty="0" smtClean="0"/>
              <a:t>way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less code</a:t>
            </a:r>
          </a:p>
          <a:p>
            <a:pPr lvl="1"/>
            <a:r>
              <a:rPr lang="en-US" dirty="0"/>
              <a:t>Data models are </a:t>
            </a:r>
            <a:r>
              <a:rPr lang="en-US" dirty="0" smtClean="0"/>
              <a:t>POJO (</a:t>
            </a:r>
            <a:r>
              <a:rPr lang="en-US" dirty="0"/>
              <a:t>plain old JavaScript objects</a:t>
            </a:r>
            <a:r>
              <a:rPr lang="en-US" dirty="0" smtClean="0"/>
              <a:t>) don’ t need Get &amp; set</a:t>
            </a:r>
          </a:p>
          <a:p>
            <a:pPr lvl="1"/>
            <a:r>
              <a:rPr lang="en-US" dirty="0"/>
              <a:t>AngularJS Handles Dependencies</a:t>
            </a:r>
          </a:p>
          <a:p>
            <a:pPr lvl="1"/>
            <a:r>
              <a:rPr lang="en-US" dirty="0"/>
              <a:t>AngularJS Supports Single Page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routing  &amp; history Management (ex : mobile)</a:t>
            </a:r>
          </a:p>
          <a:p>
            <a:pPr lvl="1"/>
            <a:r>
              <a:rPr lang="en-US" dirty="0" smtClean="0"/>
              <a:t>In built </a:t>
            </a:r>
            <a:r>
              <a:rPr lang="en-US" dirty="0" err="1" smtClean="0"/>
              <a:t>jquery</a:t>
            </a:r>
            <a:r>
              <a:rPr lang="en-US" dirty="0" smtClean="0"/>
              <a:t> as </a:t>
            </a:r>
            <a:r>
              <a:rPr lang="en-US" dirty="0" err="1" smtClean="0"/>
              <a:t>Jqlite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4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smtClean="0"/>
              <a:t>Application ,diff bet Angular &amp;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Have a form that allows you to enter your name.</a:t>
            </a:r>
          </a:p>
          <a:p>
            <a:pPr lvl="1"/>
            <a:r>
              <a:rPr lang="en-US" dirty="0" smtClean="0"/>
              <a:t>While you enter your name it greets you by name.</a:t>
            </a:r>
          </a:p>
          <a:p>
            <a:pPr lvl="1"/>
            <a:r>
              <a:rPr lang="en-US" dirty="0" smtClean="0"/>
              <a:t>Once you click submit it uses AJAX to send your name to a web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Example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Fragment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</a:t>
            </a:r>
            <a:r>
              <a:rPr lang="en-US" dirty="0"/>
              <a:t>Fragment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97280" y="2582334"/>
            <a:ext cx="493775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 your name: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&lt;button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disabled="disabled”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 </a:t>
            </a:r>
            <a:r>
              <a:rPr lang="en-US" altLang="en-US" sz="12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="greet" </a:t>
            </a:r>
            <a:r>
              <a:rPr lang="en-US" altLang="en-US" sz="12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200" dirty="0" smtClean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"display: none"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"name-repeat"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&gt;&lt;/span&gt;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17920" y="2582334"/>
            <a:ext cx="493776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'#name'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nameRepeat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'#name-repeat'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"#greet"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'disabled'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'disabled'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'display'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'none'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removeAttr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'disabled'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'display'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'block'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nameRepeat.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submit.bind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'click'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service?name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Fragment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</a:t>
            </a:r>
            <a:r>
              <a:rPr lang="en-US" dirty="0"/>
              <a:t>Fragment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17920" y="2582334"/>
            <a:ext cx="493776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scope.submit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service?name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$scope.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97282" y="2582334"/>
            <a:ext cx="4937758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 your name: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n-US" altLang="en-US" sz="12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="name"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&lt;button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"button" </a:t>
            </a:r>
            <a:r>
              <a:rPr lang="en-US" altLang="en-US" sz="12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="submit()"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2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ng-disabled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="!name"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 ng-show</a:t>
            </a:r>
            <a:r>
              <a:rPr lang="en-US" altLang="en-US" sz="12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Hello, {{name}}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1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Fragment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</a:t>
            </a:r>
            <a:r>
              <a:rPr lang="en-US" dirty="0"/>
              <a:t>Fragment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97282" y="2582334"/>
            <a:ext cx="4937758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 your name: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n-US" altLang="en-US" sz="12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="name"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&lt;button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"button" </a:t>
            </a:r>
            <a:r>
              <a:rPr lang="en-US" altLang="en-US" sz="12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="submit()"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2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ng-disabled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="!name"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&lt;p ng-show</a:t>
            </a:r>
            <a:r>
              <a:rPr lang="en-US" altLang="en-US" sz="12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Hello, {{name}}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&lt;/p&gt;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17918" y="2579964"/>
            <a:ext cx="493776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scope.submit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service?name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$scope.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8" y="3452857"/>
            <a:ext cx="4937762" cy="277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CC99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3568</Words>
  <Application>Microsoft Office PowerPoint</Application>
  <PresentationFormat>Custom</PresentationFormat>
  <Paragraphs>533</Paragraphs>
  <Slides>44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Retrospect</vt:lpstr>
      <vt:lpstr>PowerPoint Presentation</vt:lpstr>
      <vt:lpstr>Objectives</vt:lpstr>
      <vt:lpstr>Points which Covered </vt:lpstr>
      <vt:lpstr>Introduction</vt:lpstr>
      <vt:lpstr>What is AngularJS and why use it?</vt:lpstr>
      <vt:lpstr>Sample Application ,diff bet Angular &amp; Jquery</vt:lpstr>
      <vt:lpstr>jQuery Example</vt:lpstr>
      <vt:lpstr>AngularJS Example</vt:lpstr>
      <vt:lpstr>AngularJS Example</vt:lpstr>
      <vt:lpstr>Terminology : How it Works</vt:lpstr>
      <vt:lpstr>Model View Controller</vt:lpstr>
      <vt:lpstr>Data Binding</vt:lpstr>
      <vt:lpstr>Scope</vt:lpstr>
      <vt:lpstr>Dependency Injection</vt:lpstr>
      <vt:lpstr>Modules</vt:lpstr>
      <vt:lpstr>Modules</vt:lpstr>
      <vt:lpstr>Module Definition</vt:lpstr>
      <vt:lpstr>Application Module</vt:lpstr>
      <vt:lpstr>Module Phases</vt:lpstr>
      <vt:lpstr>Module Components and Dependency Injection</vt:lpstr>
      <vt:lpstr>Controllers</vt:lpstr>
      <vt:lpstr>Controller Definition and Assignment</vt:lpstr>
      <vt:lpstr>Filters</vt:lpstr>
      <vt:lpstr>Filters</vt:lpstr>
      <vt:lpstr>Filters</vt:lpstr>
      <vt:lpstr>Filters with Parameters</vt:lpstr>
      <vt:lpstr>Core Filters</vt:lpstr>
      <vt:lpstr>Core Filters</vt:lpstr>
      <vt:lpstr>Core Filters</vt:lpstr>
      <vt:lpstr>Filter Definition</vt:lpstr>
      <vt:lpstr>Services</vt:lpstr>
      <vt:lpstr>Value same as Constant declaration is diff</vt:lpstr>
      <vt:lpstr>Factory</vt:lpstr>
      <vt:lpstr>Service</vt:lpstr>
      <vt:lpstr>Service</vt:lpstr>
      <vt:lpstr>Constant</vt:lpstr>
      <vt:lpstr>Directives</vt:lpstr>
      <vt:lpstr>Directives</vt:lpstr>
      <vt:lpstr>Directive Documentation</vt:lpstr>
      <vt:lpstr>Directive Naming</vt:lpstr>
      <vt:lpstr>Demo Application</vt:lpstr>
      <vt:lpstr>Conclusions</vt:lpstr>
      <vt:lpstr>Great Resources</vt:lpstr>
      <vt:lpstr>About 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Kiran Joshi</cp:lastModifiedBy>
  <cp:revision>150</cp:revision>
  <dcterms:created xsi:type="dcterms:W3CDTF">2015-02-17T15:57:54Z</dcterms:created>
  <dcterms:modified xsi:type="dcterms:W3CDTF">2015-10-14T11:21:20Z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1034071425</vt:i4>
  </property>
  <property fmtid="{D5CDD505-2E9C-101B-9397-08002B2CF9AE}" pid="3" name="_NewReviewCycle">
    <vt:lpwstr/>
  </property>
  <property fmtid="{D5CDD505-2E9C-101B-9397-08002B2CF9AE}" pid="4" name="_EmailSubject">
    <vt:lpwstr>Angular Js &amp; bootsrap Useful Documents &amp; info &amp;  sample Codes. </vt:lpwstr>
  </property>
  <property fmtid="{D5CDD505-2E9C-101B-9397-08002B2CF9AE}" pid="5" name="_AuthorEmail">
    <vt:lpwstr>kiran.joshi.external@atos.net</vt:lpwstr>
  </property>
  <property fmtid="{D5CDD505-2E9C-101B-9397-08002B2CF9AE}" pid="6" name="_AuthorEmailDisplayName">
    <vt:lpwstr>joshi, kiran (ext)</vt:lpwstr>
  </property>
</Properties>
</file>