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77" r:id="rId4"/>
    <p:sldId id="278" r:id="rId5"/>
    <p:sldId id="279" r:id="rId6"/>
    <p:sldId id="280" r:id="rId7"/>
    <p:sldId id="281" r:id="rId8"/>
    <p:sldId id="282" r:id="rId9"/>
    <p:sldId id="283" r:id="rId10"/>
    <p:sldId id="284"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w3qmnVgGSl4FDKVJHIUJBZ1o2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60"/>
  </p:normalViewPr>
  <p:slideViewPr>
    <p:cSldViewPr snapToGrid="0">
      <p:cViewPr varScale="1">
        <p:scale>
          <a:sx n="117" d="100"/>
          <a:sy n="117" d="100"/>
        </p:scale>
        <p:origin x="12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46"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280236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2114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614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214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041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6024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98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18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2139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2672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158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514600" y="927100"/>
            <a:ext cx="8839200" cy="7635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A3838"/>
              </a:buClr>
              <a:buSzPts val="4400"/>
              <a:buFont typeface="Arial"/>
              <a:buNone/>
              <a:defRPr>
                <a:solidFill>
                  <a:srgbClr val="3A383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
          <p:cNvSpPr txBox="1">
            <a:spLocks noGrp="1"/>
          </p:cNvSpPr>
          <p:nvPr>
            <p:ph type="body" idx="1"/>
          </p:nvPr>
        </p:nvSpPr>
        <p:spPr>
          <a:xfrm>
            <a:off x="2514600" y="1825625"/>
            <a:ext cx="8839200" cy="39782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u="sng">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u="sng">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u="sng">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 name="Google Shape;1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rot="5400000">
            <a:off x="7382669" y="2015331"/>
            <a:ext cx="5313362"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3"/>
          <p:cNvSpPr txBox="1">
            <a:spLocks noGrp="1"/>
          </p:cNvSpPr>
          <p:nvPr>
            <p:ph type="body" idx="1"/>
          </p:nvPr>
        </p:nvSpPr>
        <p:spPr>
          <a:xfrm rot="5400000">
            <a:off x="2740819" y="154781"/>
            <a:ext cx="5313362" cy="63500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2324100" y="365125"/>
            <a:ext cx="9029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2324100" y="365125"/>
            <a:ext cx="9029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765300" y="1709738"/>
            <a:ext cx="958215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A3838"/>
              </a:buClr>
              <a:buSzPts val="6000"/>
              <a:buFont typeface="Arial"/>
              <a:buNone/>
              <a:defRPr sz="6000">
                <a:solidFill>
                  <a:srgbClr val="3A383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1765300" y="4589463"/>
            <a:ext cx="958215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A3838"/>
              </a:buClr>
              <a:buSzPts val="2400"/>
              <a:buNone/>
              <a:defRPr sz="2400">
                <a:solidFill>
                  <a:srgbClr val="3A3838"/>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2324100" y="365125"/>
            <a:ext cx="9029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2324100" y="1825625"/>
            <a:ext cx="44069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
          <p:cNvSpPr txBox="1">
            <a:spLocks noGrp="1"/>
          </p:cNvSpPr>
          <p:nvPr>
            <p:ph type="body" idx="2"/>
          </p:nvPr>
        </p:nvSpPr>
        <p:spPr>
          <a:xfrm>
            <a:off x="6946900" y="1825625"/>
            <a:ext cx="44069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2387600" y="365125"/>
            <a:ext cx="896778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2387600" y="1677989"/>
            <a:ext cx="4283075"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7"/>
          <p:cNvSpPr txBox="1">
            <a:spLocks noGrp="1"/>
          </p:cNvSpPr>
          <p:nvPr>
            <p:ph type="body" idx="2"/>
          </p:nvPr>
        </p:nvSpPr>
        <p:spPr>
          <a:xfrm>
            <a:off x="2387600" y="2501901"/>
            <a:ext cx="4283075" cy="368458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body" idx="3"/>
          </p:nvPr>
        </p:nvSpPr>
        <p:spPr>
          <a:xfrm>
            <a:off x="7051220" y="1681163"/>
            <a:ext cx="430416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7"/>
          <p:cNvSpPr txBox="1">
            <a:spLocks noGrp="1"/>
          </p:cNvSpPr>
          <p:nvPr>
            <p:ph type="body" idx="4"/>
          </p:nvPr>
        </p:nvSpPr>
        <p:spPr>
          <a:xfrm>
            <a:off x="7051220" y="2505075"/>
            <a:ext cx="4304168" cy="368458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2298700" y="365125"/>
            <a:ext cx="90551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1716088" y="449262"/>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0"/>
          <p:cNvSpPr txBox="1">
            <a:spLocks noGrp="1"/>
          </p:cNvSpPr>
          <p:nvPr>
            <p:ph type="body" idx="1"/>
          </p:nvPr>
        </p:nvSpPr>
        <p:spPr>
          <a:xfrm>
            <a:off x="5842000" y="987425"/>
            <a:ext cx="5513388"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atin typeface="Arial"/>
                <a:ea typeface="Arial"/>
                <a:cs typeface="Arial"/>
                <a:sym typeface="Arial"/>
              </a:defRPr>
            </a:lvl1pPr>
            <a:lvl2pPr marL="914400" lvl="1" indent="-406400" algn="l">
              <a:lnSpc>
                <a:spcPct val="90000"/>
              </a:lnSpc>
              <a:spcBef>
                <a:spcPts val="500"/>
              </a:spcBef>
              <a:spcAft>
                <a:spcPts val="0"/>
              </a:spcAft>
              <a:buClr>
                <a:schemeClr val="dk1"/>
              </a:buClr>
              <a:buSzPts val="2800"/>
              <a:buChar char="•"/>
              <a:defRPr sz="2800">
                <a:latin typeface="Arial"/>
                <a:ea typeface="Arial"/>
                <a:cs typeface="Arial"/>
                <a:sym typeface="Arial"/>
              </a:defRPr>
            </a:lvl2pPr>
            <a:lvl3pPr marL="1371600" lvl="2" indent="-381000" algn="l">
              <a:lnSpc>
                <a:spcPct val="90000"/>
              </a:lnSpc>
              <a:spcBef>
                <a:spcPts val="500"/>
              </a:spcBef>
              <a:spcAft>
                <a:spcPts val="0"/>
              </a:spcAft>
              <a:buClr>
                <a:schemeClr val="dk1"/>
              </a:buClr>
              <a:buSzPts val="2400"/>
              <a:buChar char="•"/>
              <a:defRPr sz="2400">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a:latin typeface="Arial"/>
                <a:ea typeface="Arial"/>
                <a:cs typeface="Arial"/>
                <a:sym typeface="Aria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10"/>
          <p:cNvSpPr txBox="1">
            <a:spLocks noGrp="1"/>
          </p:cNvSpPr>
          <p:nvPr>
            <p:ph type="body" idx="2"/>
          </p:nvPr>
        </p:nvSpPr>
        <p:spPr>
          <a:xfrm>
            <a:off x="1716088" y="2049462"/>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1"/>
          <p:cNvSpPr>
            <a:spLocks noGrp="1"/>
          </p:cNvSpPr>
          <p:nvPr>
            <p:ph type="pic" idx="2"/>
          </p:nvPr>
        </p:nvSpPr>
        <p:spPr>
          <a:xfrm>
            <a:off x="5183188" y="987425"/>
            <a:ext cx="6172200" cy="4873625"/>
          </a:xfrm>
          <a:prstGeom prst="rect">
            <a:avLst/>
          </a:prstGeom>
          <a:noFill/>
          <a:ln>
            <a:noFill/>
          </a:ln>
        </p:spPr>
      </p:sp>
      <p:sp>
        <p:nvSpPr>
          <p:cNvPr id="65" name="Google Shape;65;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2" descr="Table&#10;&#10;Description automatically generated"/>
          <p:cNvPicPr preferRelativeResize="0"/>
          <p:nvPr/>
        </p:nvPicPr>
        <p:blipFill rotWithShape="1">
          <a:blip r:embed="rId15">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2297293" y="1949638"/>
            <a:ext cx="9398000" cy="3416320"/>
          </a:xfrm>
          <a:prstGeom prst="rect">
            <a:avLst/>
          </a:prstGeom>
          <a:noFill/>
        </p:spPr>
        <p:txBody>
          <a:bodyPr wrap="square" rtlCol="0">
            <a:spAutoFit/>
          </a:bodyPr>
          <a:lstStyle/>
          <a:p>
            <a:pPr algn="ctr"/>
            <a:r>
              <a:rPr lang="en-US" sz="7200" b="1" dirty="0">
                <a:latin typeface="Century Gothic" panose="020B0502020202020204" pitchFamily="34" charset="0"/>
              </a:rPr>
              <a:t>Rizal’s </a:t>
            </a:r>
            <a:r>
              <a:rPr lang="en-US" sz="7200" b="1" dirty="0" err="1">
                <a:latin typeface="Century Gothic" panose="020B0502020202020204" pitchFamily="34" charset="0"/>
              </a:rPr>
              <a:t>Life:Family</a:t>
            </a:r>
            <a:r>
              <a:rPr lang="en-US" sz="7200" b="1" dirty="0">
                <a:latin typeface="Century Gothic" panose="020B0502020202020204" pitchFamily="34" charset="0"/>
              </a:rPr>
              <a:t>, Childhood and Early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752600" y="661832"/>
            <a:ext cx="10439400" cy="317009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Our mother tongue, like all the highest that we know Had alphabet and letters of its very own; But these were lost – by furious waves were overthrown Like bancas in the stormy sea, long years ago.</a:t>
            </a:r>
            <a:endParaRPr lang="en-PH"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26ACAE-13A2-4F8A-A81A-74B6409BEA87}"/>
              </a:ext>
            </a:extLst>
          </p:cNvPr>
          <p:cNvPicPr>
            <a:picLocks noChangeAspect="1"/>
          </p:cNvPicPr>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65645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752600" y="661832"/>
            <a:ext cx="10439400" cy="3785652"/>
          </a:xfrm>
          <a:prstGeom prst="rect">
            <a:avLst/>
          </a:prstGeom>
          <a:noFill/>
        </p:spPr>
        <p:txBody>
          <a:bodyPr wrap="square" rtlCol="0">
            <a:spAutoFit/>
          </a:bodyPr>
          <a:lstStyle/>
          <a:p>
            <a:pPr algn="just"/>
            <a:r>
              <a:rPr lang="en-PH" sz="4800" b="1" dirty="0">
                <a:latin typeface="Century Gothic" panose="020B0502020202020204" pitchFamily="34" charset="0"/>
              </a:rPr>
              <a:t>At the end of the lesson, the students should be able to: </a:t>
            </a:r>
          </a:p>
          <a:p>
            <a:pPr marL="742950" indent="-742950" algn="just">
              <a:buAutoNum type="arabicPeriod"/>
            </a:pPr>
            <a:r>
              <a:rPr lang="en-PH" sz="3600" dirty="0">
                <a:latin typeface="Century Gothic" panose="020B0502020202020204" pitchFamily="34" charset="0"/>
              </a:rPr>
              <a:t>Analyze the family, childhood, and early education of Rizal;</a:t>
            </a:r>
          </a:p>
          <a:p>
            <a:pPr marL="742950" indent="-742950" algn="just">
              <a:buAutoNum type="arabicPeriod"/>
            </a:pPr>
            <a:r>
              <a:rPr lang="en-PH" sz="3600" dirty="0">
                <a:latin typeface="Century Gothic" panose="020B0502020202020204" pitchFamily="34" charset="0"/>
              </a:rPr>
              <a:t>Evaluate the people and events and their influence on Rizal’s early life </a:t>
            </a:r>
          </a:p>
        </p:txBody>
      </p:sp>
    </p:spTree>
    <p:extLst>
      <p:ext uri="{BB962C8B-B14F-4D97-AF65-F5344CB8AC3E}">
        <p14:creationId xmlns:p14="http://schemas.microsoft.com/office/powerpoint/2010/main" val="41796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pic>
        <p:nvPicPr>
          <p:cNvPr id="1026" name="Picture 2" descr="No photo description available.">
            <a:extLst>
              <a:ext uri="{FF2B5EF4-FFF2-40B4-BE49-F238E27FC236}">
                <a16:creationId xmlns:a16="http://schemas.microsoft.com/office/drawing/2014/main" id="{F59E7564-2830-4C7E-A80A-530ECFF67B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484" y="770022"/>
            <a:ext cx="10299031" cy="531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67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752600" y="661832"/>
            <a:ext cx="10439400" cy="5632311"/>
          </a:xfrm>
          <a:prstGeom prst="rect">
            <a:avLst/>
          </a:prstGeom>
          <a:noFill/>
        </p:spPr>
        <p:txBody>
          <a:bodyPr wrap="square" rtlCol="0">
            <a:spAutoFit/>
          </a:bodyPr>
          <a:lstStyle/>
          <a:p>
            <a:pPr algn="just"/>
            <a:r>
              <a:rPr lang="en-PH" sz="4000" b="1" dirty="0">
                <a:latin typeface="Century Gothic" panose="020B0502020202020204" pitchFamily="34" charset="0"/>
              </a:rPr>
              <a:t>Rizal’s Childhood and Early Education</a:t>
            </a:r>
          </a:p>
          <a:p>
            <a:pPr marL="571500" indent="-571500" algn="just">
              <a:buFont typeface="Arial" panose="020B0604020202020204" pitchFamily="34" charset="0"/>
              <a:buChar char="•"/>
            </a:pPr>
            <a:r>
              <a:rPr lang="en-PH" sz="4000" dirty="0">
                <a:latin typeface="Times New Roman" panose="02020603050405020304" pitchFamily="18" charset="0"/>
                <a:cs typeface="Times New Roman" panose="02020603050405020304" pitchFamily="18" charset="0"/>
              </a:rPr>
              <a:t>Name: Jose </a:t>
            </a:r>
            <a:r>
              <a:rPr lang="en-PH" sz="4000" dirty="0" err="1">
                <a:latin typeface="Times New Roman" panose="02020603050405020304" pitchFamily="18" charset="0"/>
                <a:cs typeface="Times New Roman" panose="02020603050405020304" pitchFamily="18" charset="0"/>
              </a:rPr>
              <a:t>Protacio</a:t>
            </a:r>
            <a:r>
              <a:rPr lang="en-PH" sz="4000" dirty="0">
                <a:latin typeface="Times New Roman" panose="02020603050405020304" pitchFamily="18" charset="0"/>
                <a:cs typeface="Times New Roman" panose="02020603050405020304" pitchFamily="18" charset="0"/>
              </a:rPr>
              <a:t> Rizal Mercado Y Alonzo </a:t>
            </a:r>
            <a:r>
              <a:rPr lang="en-PH" sz="4000" dirty="0" err="1">
                <a:latin typeface="Times New Roman" panose="02020603050405020304" pitchFamily="18" charset="0"/>
                <a:cs typeface="Times New Roman" panose="02020603050405020304" pitchFamily="18" charset="0"/>
              </a:rPr>
              <a:t>Realonda</a:t>
            </a:r>
            <a:r>
              <a:rPr lang="en-PH" sz="4000" dirty="0">
                <a:latin typeface="Times New Roman" panose="02020603050405020304" pitchFamily="18" charset="0"/>
                <a:cs typeface="Times New Roman" panose="02020603050405020304" pitchFamily="18" charset="0"/>
              </a:rPr>
              <a:t> </a:t>
            </a:r>
          </a:p>
          <a:p>
            <a:pPr marL="571500" indent="-571500" algn="just">
              <a:buFont typeface="Arial" panose="020B0604020202020204" pitchFamily="34" charset="0"/>
              <a:buChar char="•"/>
            </a:pPr>
            <a:r>
              <a:rPr lang="en-PH" sz="4000" dirty="0">
                <a:latin typeface="Times New Roman" panose="02020603050405020304" pitchFamily="18" charset="0"/>
                <a:cs typeface="Times New Roman" panose="02020603050405020304" pitchFamily="18" charset="0"/>
              </a:rPr>
              <a:t>Nickname: Pepe</a:t>
            </a:r>
          </a:p>
          <a:p>
            <a:pPr marL="571500" indent="-571500" algn="just">
              <a:buFont typeface="Arial" panose="020B0604020202020204" pitchFamily="34" charset="0"/>
              <a:buChar char="•"/>
            </a:pPr>
            <a:r>
              <a:rPr lang="en-PH" sz="4000" dirty="0">
                <a:latin typeface="Times New Roman" panose="02020603050405020304" pitchFamily="18" charset="0"/>
                <a:cs typeface="Times New Roman" panose="02020603050405020304" pitchFamily="18" charset="0"/>
              </a:rPr>
              <a:t>Birthdate: June 19, 1861</a:t>
            </a:r>
          </a:p>
          <a:p>
            <a:pPr marL="571500" indent="-571500" algn="just">
              <a:buFont typeface="Arial" panose="020B0604020202020204" pitchFamily="34" charset="0"/>
              <a:buChar char="•"/>
            </a:pPr>
            <a:r>
              <a:rPr lang="en-PH" sz="4000" dirty="0">
                <a:latin typeface="Times New Roman" panose="02020603050405020304" pitchFamily="18" charset="0"/>
                <a:cs typeface="Times New Roman" panose="02020603050405020304" pitchFamily="18" charset="0"/>
              </a:rPr>
              <a:t>Birthplace: Calamba, Laguna</a:t>
            </a:r>
          </a:p>
          <a:p>
            <a:pPr marL="571500" indent="-571500" algn="just">
              <a:buFont typeface="Arial" panose="020B0604020202020204" pitchFamily="34" charset="0"/>
              <a:buChar char="•"/>
            </a:pPr>
            <a:r>
              <a:rPr lang="en-PH" sz="4000" dirty="0">
                <a:latin typeface="Times New Roman" panose="02020603050405020304" pitchFamily="18" charset="0"/>
                <a:cs typeface="Times New Roman" panose="02020603050405020304" pitchFamily="18" charset="0"/>
              </a:rPr>
              <a:t>Baptized by: Father Rufino </a:t>
            </a:r>
            <a:r>
              <a:rPr lang="en-PH" sz="4000" dirty="0" err="1">
                <a:latin typeface="Times New Roman" panose="02020603050405020304" pitchFamily="18" charset="0"/>
                <a:cs typeface="Times New Roman" panose="02020603050405020304" pitchFamily="18" charset="0"/>
              </a:rPr>
              <a:t>Collantes</a:t>
            </a:r>
            <a:endParaRPr lang="en-PH" sz="40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PH" sz="4000" dirty="0">
                <a:latin typeface="Times New Roman" panose="02020603050405020304" pitchFamily="18" charset="0"/>
                <a:cs typeface="Times New Roman" panose="02020603050405020304" pitchFamily="18" charset="0"/>
              </a:rPr>
              <a:t>God Father: Pedro </a:t>
            </a:r>
            <a:r>
              <a:rPr lang="en-PH" sz="4000" dirty="0" err="1">
                <a:latin typeface="Times New Roman" panose="02020603050405020304" pitchFamily="18" charset="0"/>
                <a:cs typeface="Times New Roman" panose="02020603050405020304" pitchFamily="18" charset="0"/>
              </a:rPr>
              <a:t>Casañas</a:t>
            </a:r>
            <a:endParaRPr lang="en-PH" sz="4000" dirty="0">
              <a:latin typeface="Times New Roman" panose="02020603050405020304" pitchFamily="18" charset="0"/>
              <a:cs typeface="Times New Roman" panose="02020603050405020304" pitchFamily="18" charset="0"/>
            </a:endParaRPr>
          </a:p>
          <a:p>
            <a:pPr algn="just"/>
            <a:r>
              <a:rPr lang="en-PH" sz="4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2934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752600" y="661832"/>
            <a:ext cx="10439400" cy="4401205"/>
          </a:xfrm>
          <a:prstGeom prst="rect">
            <a:avLst/>
          </a:prstGeom>
          <a:noFill/>
        </p:spPr>
        <p:txBody>
          <a:bodyPr wrap="square" rtlCol="0">
            <a:spAutoFit/>
          </a:bodyPr>
          <a:lstStyle/>
          <a:p>
            <a:pPr algn="just"/>
            <a:r>
              <a:rPr lang="en-PH" sz="4000" b="1" dirty="0">
                <a:latin typeface="Century Gothic" panose="020B0502020202020204" pitchFamily="34" charset="0"/>
              </a:rPr>
              <a:t>Rizal’s Childhood and Early Education</a:t>
            </a:r>
          </a:p>
          <a:p>
            <a:pPr marL="571500" indent="-571500" algn="just">
              <a:buFont typeface="Arial" panose="020B0604020202020204" pitchFamily="34" charset="0"/>
              <a:buChar char="•"/>
            </a:pPr>
            <a:r>
              <a:rPr lang="en-PH" sz="4000" dirty="0">
                <a:latin typeface="Times New Roman" panose="02020603050405020304" pitchFamily="18" charset="0"/>
                <a:cs typeface="Times New Roman" panose="02020603050405020304" pitchFamily="18" charset="0"/>
              </a:rPr>
              <a:t>Sa </a:t>
            </a:r>
            <a:r>
              <a:rPr lang="en-PH" sz="4000" dirty="0" err="1">
                <a:latin typeface="Times New Roman" panose="02020603050405020304" pitchFamily="18" charset="0"/>
                <a:cs typeface="Times New Roman" panose="02020603050405020304" pitchFamily="18" charset="0"/>
              </a:rPr>
              <a:t>Aking</a:t>
            </a:r>
            <a:r>
              <a:rPr lang="en-PH" sz="4000" dirty="0">
                <a:latin typeface="Times New Roman" panose="02020603050405020304" pitchFamily="18" charset="0"/>
                <a:cs typeface="Times New Roman" panose="02020603050405020304" pitchFamily="18" charset="0"/>
              </a:rPr>
              <a:t> </a:t>
            </a:r>
            <a:r>
              <a:rPr lang="en-PH" sz="4000" dirty="0" err="1">
                <a:latin typeface="Times New Roman" panose="02020603050405020304" pitchFamily="18" charset="0"/>
                <a:cs typeface="Times New Roman" panose="02020603050405020304" pitchFamily="18" charset="0"/>
              </a:rPr>
              <a:t>mga</a:t>
            </a:r>
            <a:r>
              <a:rPr lang="en-PH" sz="4000" dirty="0">
                <a:latin typeface="Times New Roman" panose="02020603050405020304" pitchFamily="18" charset="0"/>
                <a:cs typeface="Times New Roman" panose="02020603050405020304" pitchFamily="18" charset="0"/>
              </a:rPr>
              <a:t> </a:t>
            </a:r>
            <a:r>
              <a:rPr lang="en-PH" sz="4000" dirty="0" err="1">
                <a:latin typeface="Times New Roman" panose="02020603050405020304" pitchFamily="18" charset="0"/>
                <a:cs typeface="Times New Roman" panose="02020603050405020304" pitchFamily="18" charset="0"/>
              </a:rPr>
              <a:t>Kababata</a:t>
            </a:r>
            <a:r>
              <a:rPr lang="en-PH" sz="4000" dirty="0">
                <a:latin typeface="Times New Roman" panose="02020603050405020304" pitchFamily="18" charset="0"/>
                <a:cs typeface="Times New Roman" panose="02020603050405020304" pitchFamily="18" charset="0"/>
              </a:rPr>
              <a:t> – Rizal’s first poem.</a:t>
            </a:r>
          </a:p>
          <a:p>
            <a:pPr marL="571500" indent="-571500" algn="just">
              <a:buFont typeface="Arial" panose="020B0604020202020204" pitchFamily="34" charset="0"/>
              <a:buChar char="•"/>
            </a:pPr>
            <a:r>
              <a:rPr lang="en-PH" sz="4000" dirty="0">
                <a:latin typeface="Times New Roman" panose="02020603050405020304" pitchFamily="18" charset="0"/>
                <a:cs typeface="Times New Roman" panose="02020603050405020304" pitchFamily="18" charset="0"/>
              </a:rPr>
              <a:t>Uncle Manuel Alberto – teaches Rizal Physical skills </a:t>
            </a:r>
          </a:p>
          <a:p>
            <a:pPr marL="571500" indent="-571500" algn="just">
              <a:buFont typeface="Arial" panose="020B0604020202020204" pitchFamily="34" charset="0"/>
              <a:buChar char="•"/>
            </a:pPr>
            <a:r>
              <a:rPr lang="en-PH" sz="4000" dirty="0">
                <a:latin typeface="Times New Roman" panose="02020603050405020304" pitchFamily="18" charset="0"/>
                <a:cs typeface="Times New Roman" panose="02020603050405020304" pitchFamily="18" charset="0"/>
              </a:rPr>
              <a:t>Uncle Jose – taught Rizal to love the Nature</a:t>
            </a:r>
          </a:p>
          <a:p>
            <a:pPr marL="571500" indent="-571500" algn="just">
              <a:buFont typeface="Arial" panose="020B0604020202020204" pitchFamily="34" charset="0"/>
              <a:buChar char="•"/>
            </a:pPr>
            <a:r>
              <a:rPr lang="en-PH" sz="4000" dirty="0">
                <a:latin typeface="Times New Roman" panose="02020603050405020304" pitchFamily="18" charset="0"/>
                <a:cs typeface="Times New Roman" panose="02020603050405020304" pitchFamily="18" charset="0"/>
              </a:rPr>
              <a:t>Uncle Gregorio – instilled in Rizal’s mind the </a:t>
            </a:r>
            <a:r>
              <a:rPr lang="en-PH" sz="4000" dirty="0" err="1">
                <a:latin typeface="Times New Roman" panose="02020603050405020304" pitchFamily="18" charset="0"/>
                <a:cs typeface="Times New Roman" panose="02020603050405020304" pitchFamily="18" charset="0"/>
              </a:rPr>
              <a:t>the</a:t>
            </a:r>
            <a:r>
              <a:rPr lang="en-PH" sz="4000" dirty="0">
                <a:latin typeface="Times New Roman" panose="02020603050405020304" pitchFamily="18" charset="0"/>
                <a:cs typeface="Times New Roman" panose="02020603050405020304" pitchFamily="18" charset="0"/>
              </a:rPr>
              <a:t> love for Education.</a:t>
            </a:r>
          </a:p>
        </p:txBody>
      </p:sp>
    </p:spTree>
    <p:extLst>
      <p:ext uri="{BB962C8B-B14F-4D97-AF65-F5344CB8AC3E}">
        <p14:creationId xmlns:p14="http://schemas.microsoft.com/office/powerpoint/2010/main" val="422612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752600" y="661832"/>
            <a:ext cx="10439400" cy="4401205"/>
          </a:xfrm>
          <a:prstGeom prst="rect">
            <a:avLst/>
          </a:prstGeom>
          <a:noFill/>
        </p:spPr>
        <p:txBody>
          <a:bodyPr wrap="square" rtlCol="0">
            <a:spAutoFit/>
          </a:bodyPr>
          <a:lstStyle/>
          <a:p>
            <a:pPr algn="just"/>
            <a:r>
              <a:rPr lang="en-PH" sz="4000" b="1" dirty="0">
                <a:latin typeface="Century Gothic" panose="020B0502020202020204" pitchFamily="34" charset="0"/>
              </a:rPr>
              <a:t>Rizal’s Childhood and Early Education</a:t>
            </a:r>
          </a:p>
          <a:p>
            <a:pPr marL="571500" indent="-571500" algn="just">
              <a:buFont typeface="Arial" panose="020B0604020202020204" pitchFamily="34" charset="0"/>
              <a:buChar char="•"/>
            </a:pPr>
            <a:r>
              <a:rPr lang="en-PH" sz="4000" dirty="0">
                <a:latin typeface="Times New Roman" panose="02020603050405020304" pitchFamily="18" charset="0"/>
                <a:cs typeface="Times New Roman" panose="02020603050405020304" pitchFamily="18" charset="0"/>
              </a:rPr>
              <a:t>Famous Novels: </a:t>
            </a:r>
            <a:r>
              <a:rPr lang="en-PH" sz="4000" dirty="0" err="1">
                <a:latin typeface="Times New Roman" panose="02020603050405020304" pitchFamily="18" charset="0"/>
                <a:cs typeface="Times New Roman" panose="02020603050405020304" pitchFamily="18" charset="0"/>
              </a:rPr>
              <a:t>Noli</a:t>
            </a:r>
            <a:r>
              <a:rPr lang="en-PH" sz="4000" dirty="0">
                <a:latin typeface="Times New Roman" panose="02020603050405020304" pitchFamily="18" charset="0"/>
                <a:cs typeface="Times New Roman" panose="02020603050405020304" pitchFamily="18" charset="0"/>
              </a:rPr>
              <a:t> Me Tangere and El </a:t>
            </a:r>
            <a:r>
              <a:rPr lang="en-PH" sz="4000" dirty="0" err="1">
                <a:latin typeface="Times New Roman" panose="02020603050405020304" pitchFamily="18" charset="0"/>
                <a:cs typeface="Times New Roman" panose="02020603050405020304" pitchFamily="18" charset="0"/>
              </a:rPr>
              <a:t>Filibusterismo</a:t>
            </a:r>
            <a:endParaRPr lang="en-PH" sz="40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PH" sz="4000" dirty="0">
                <a:latin typeface="Times New Roman" panose="02020603050405020304" pitchFamily="18" charset="0"/>
                <a:cs typeface="Times New Roman" panose="02020603050405020304" pitchFamily="18" charset="0"/>
              </a:rPr>
              <a:t>Animals named after Rizal: Draco </a:t>
            </a:r>
            <a:r>
              <a:rPr lang="en-PH" sz="4000" dirty="0" err="1">
                <a:latin typeface="Times New Roman" panose="02020603050405020304" pitchFamily="18" charset="0"/>
                <a:cs typeface="Times New Roman" panose="02020603050405020304" pitchFamily="18" charset="0"/>
              </a:rPr>
              <a:t>Rizali</a:t>
            </a:r>
            <a:r>
              <a:rPr lang="en-PH" sz="4000" dirty="0">
                <a:latin typeface="Times New Roman" panose="02020603050405020304" pitchFamily="18" charset="0"/>
                <a:cs typeface="Times New Roman" panose="02020603050405020304" pitchFamily="18" charset="0"/>
              </a:rPr>
              <a:t>, </a:t>
            </a:r>
            <a:r>
              <a:rPr lang="en-PH" sz="4000" dirty="0" err="1">
                <a:latin typeface="Times New Roman" panose="02020603050405020304" pitchFamily="18" charset="0"/>
                <a:cs typeface="Times New Roman" panose="02020603050405020304" pitchFamily="18" charset="0"/>
              </a:rPr>
              <a:t>Apogania</a:t>
            </a:r>
            <a:r>
              <a:rPr lang="en-PH" sz="4000" dirty="0">
                <a:latin typeface="Times New Roman" panose="02020603050405020304" pitchFamily="18" charset="0"/>
                <a:cs typeface="Times New Roman" panose="02020603050405020304" pitchFamily="18" charset="0"/>
              </a:rPr>
              <a:t> </a:t>
            </a:r>
            <a:r>
              <a:rPr lang="en-PH" sz="4000" dirty="0" err="1">
                <a:latin typeface="Times New Roman" panose="02020603050405020304" pitchFamily="18" charset="0"/>
                <a:cs typeface="Times New Roman" panose="02020603050405020304" pitchFamily="18" charset="0"/>
              </a:rPr>
              <a:t>Rizali</a:t>
            </a:r>
            <a:r>
              <a:rPr lang="en-PH" sz="4000" dirty="0">
                <a:latin typeface="Times New Roman" panose="02020603050405020304" pitchFamily="18" charset="0"/>
                <a:cs typeface="Times New Roman" panose="02020603050405020304" pitchFamily="18" charset="0"/>
              </a:rPr>
              <a:t>, Rhacophorus </a:t>
            </a:r>
            <a:r>
              <a:rPr lang="en-PH" sz="4000" dirty="0" err="1">
                <a:latin typeface="Times New Roman" panose="02020603050405020304" pitchFamily="18" charset="0"/>
                <a:cs typeface="Times New Roman" panose="02020603050405020304" pitchFamily="18" charset="0"/>
              </a:rPr>
              <a:t>Rizali</a:t>
            </a:r>
            <a:endParaRPr lang="en-PH" sz="40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PH" sz="4000" dirty="0">
                <a:latin typeface="Times New Roman" panose="02020603050405020304" pitchFamily="18" charset="0"/>
                <a:cs typeface="Times New Roman" panose="02020603050405020304" pitchFamily="18" charset="0"/>
              </a:rPr>
              <a:t>Animal Pet of Rizal: Big black dog, and Pony</a:t>
            </a:r>
          </a:p>
          <a:p>
            <a:pPr marL="571500" indent="-571500" algn="just">
              <a:buFont typeface="Arial" panose="020B0604020202020204" pitchFamily="34" charset="0"/>
              <a:buChar char="•"/>
            </a:pPr>
            <a:endParaRPr lang="en-PH"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00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752600" y="661832"/>
            <a:ext cx="10439400" cy="5632311"/>
          </a:xfrm>
          <a:prstGeom prst="rect">
            <a:avLst/>
          </a:prstGeom>
          <a:noFill/>
        </p:spPr>
        <p:txBody>
          <a:bodyPr wrap="square" rtlCol="0">
            <a:spAutoFit/>
          </a:bodyPr>
          <a:lstStyle/>
          <a:p>
            <a:pPr algn="ctr"/>
            <a:r>
              <a:rPr lang="en-PH" sz="4000" dirty="0">
                <a:latin typeface="Times New Roman" panose="02020603050405020304" pitchFamily="18" charset="0"/>
                <a:cs typeface="Times New Roman" panose="02020603050405020304" pitchFamily="18" charset="0"/>
              </a:rPr>
              <a:t>To My Fellow Children</a:t>
            </a:r>
          </a:p>
          <a:p>
            <a:pPr algn="ctr"/>
            <a:r>
              <a:rPr lang="en-US" sz="4000" dirty="0">
                <a:latin typeface="Times New Roman" panose="02020603050405020304" pitchFamily="18" charset="0"/>
                <a:cs typeface="Times New Roman" panose="02020603050405020304" pitchFamily="18" charset="0"/>
              </a:rPr>
              <a:t>Whenever people of a country truly love The language, which by heaven they were taught to use That country also surely liberty pursue As does the bird which soars to freer space above. For language is the final judge and referee Upon the people in the land where it holds sway; In truth our human race resembles this way The other living beings born in liberty. </a:t>
            </a:r>
            <a:endParaRPr lang="en-P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2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752600" y="661832"/>
            <a:ext cx="10439400" cy="5016758"/>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Whoever knows not how to love his native tongue Is worse than any beast or evil smelling fish. To make our language richer ought to be our wish The same as any mother loves to feed her young. Tagalog and the Latin language are the same And English and Castilian and the angel’s tongue; And God, whose watchful care o’er all is flung, Has given us His blessing in the speech we claim.</a:t>
            </a:r>
            <a:endParaRPr lang="en-P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59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752600" y="661832"/>
            <a:ext cx="10439400" cy="317009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Our mother tongue, like all the highest that we know Had alphabet and letters of its very own; But these were lost – by furious waves were overthrown Like bancas in the stormy sea, long years ago.</a:t>
            </a:r>
            <a:endParaRPr lang="en-PH"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997658"/>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2283</TotalTime>
  <Words>404</Words>
  <Application>Microsoft Office PowerPoint</Application>
  <PresentationFormat>Widescreen</PresentationFormat>
  <Paragraphs>26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Times New Roman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Graphics</dc:creator>
  <cp:lastModifiedBy>Zijay</cp:lastModifiedBy>
  <cp:revision>49</cp:revision>
  <dcterms:created xsi:type="dcterms:W3CDTF">2022-09-12T00:41:22Z</dcterms:created>
  <dcterms:modified xsi:type="dcterms:W3CDTF">2024-02-16T00:53:38Z</dcterms:modified>
</cp:coreProperties>
</file>