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C2BC5C-98DC-4AFE-A340-0DFE0D75EF90}">
  <a:tblStyle styleId="{63C2BC5C-98DC-4AFE-A340-0DFE0D75EF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5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2483327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82483327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2483327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82483327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2483327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2483327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82483327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82483327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d728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d728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82483327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82483327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82483327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82483327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82483327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82483327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2483327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248332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2483327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82483327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82483327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82483327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2483327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2483327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82483327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82483327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82483327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82483327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reecodecamp.org/news/the-difference-between-a-framework-and-a-library-bd133054023f/" TargetMode="External"/><Relationship Id="rId4" Type="http://schemas.openxmlformats.org/officeDocument/2006/relationships/hyperlink" Target="https://www.reactjs.org" TargetMode="External"/><Relationship Id="rId5" Type="http://schemas.openxmlformats.org/officeDocument/2006/relationships/hyperlink" Target="https://developer.mozilla.org/en-US/docs/Web/API/Document_Object_Model/Introduction" TargetMode="External"/><Relationship Id="rId6" Type="http://schemas.openxmlformats.org/officeDocument/2006/relationships/hyperlink" Target="https://payalpaul2436.medium.com/10-main-core-concept-you-need-to-know-about-react-303e986e1763" TargetMode="External"/><Relationship Id="rId7" Type="http://schemas.openxmlformats.org/officeDocument/2006/relationships/hyperlink" Target="https://medium.com/javascript-scene/the-missing-introduction-to-react-62837cb2fd76" TargetMode="External"/><Relationship Id="rId8" Type="http://schemas.openxmlformats.org/officeDocument/2006/relationships/hyperlink" Target="https://www.altexsoft.com/blog/engineering/the-good-and-the-bad-of-reactjs-and-react-nati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1300" y="17476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3"/>
            <a:ext cx="30546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91"/>
              <a:t>Reza Mousavian</a:t>
            </a:r>
            <a:endParaRPr sz="1991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100" y="1022424"/>
            <a:ext cx="2112224" cy="14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 vs HTML Tag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HTML Tag =&lt;div&gt;....&lt;/div&gt;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JSX= &lt;div&gt;....&lt;/div&gt;  ==&gt;x transpile to ReactJs functions</a:t>
            </a:r>
            <a:r>
              <a:rPr lang="en"/>
              <a:t>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`Hello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toWhat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811900" y="14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{63C2BC5C-98DC-4AFE-A340-0DFE0D75EF90}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26666B"/>
                        </a:buClr>
                        <a:buSzPts val="1350"/>
                        <a:buChar char="●"/>
                      </a:pPr>
                      <a:r>
                        <a:rPr lang="en" sz="1350">
                          <a:solidFill>
                            <a:srgbClr val="26666B"/>
                          </a:solidFill>
                          <a:highlight>
                            <a:srgbClr val="FFFFFF"/>
                          </a:highlight>
                        </a:rPr>
                        <a:t>It is easy to learn.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26666B"/>
                        </a:buClr>
                        <a:buSzPts val="1350"/>
                        <a:buChar char="●"/>
                      </a:pPr>
                      <a:r>
                        <a:rPr lang="en" sz="1350">
                          <a:solidFill>
                            <a:srgbClr val="26666B"/>
                          </a:solidFill>
                          <a:highlight>
                            <a:srgbClr val="FFFFFF"/>
                          </a:highlight>
                        </a:rPr>
                        <a:t>JSX syntax.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26666B"/>
                        </a:buClr>
                        <a:buSzPts val="1350"/>
                        <a:buChar char="●"/>
                      </a:pPr>
                      <a:r>
                        <a:rPr lang="en" sz="1350">
                          <a:solidFill>
                            <a:srgbClr val="26666B"/>
                          </a:solidFill>
                          <a:highlight>
                            <a:srgbClr val="FFFFFF"/>
                          </a:highlight>
                        </a:rPr>
                        <a:t>A virtual DOM is used.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26666B"/>
                        </a:buClr>
                        <a:buSzPts val="1350"/>
                        <a:buChar char="●"/>
                      </a:pPr>
                      <a:r>
                        <a:rPr lang="en" sz="1350">
                          <a:solidFill>
                            <a:srgbClr val="26666B"/>
                          </a:solidFill>
                          <a:highlight>
                            <a:srgbClr val="FFFFFF"/>
                          </a:highlight>
                        </a:rPr>
                        <a:t>Fast development pace.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26666B"/>
                        </a:buClr>
                        <a:buSzPts val="1350"/>
                        <a:buChar char="●"/>
                      </a:pPr>
                      <a:r>
                        <a:rPr lang="en" sz="1350">
                          <a:solidFill>
                            <a:srgbClr val="26666B"/>
                          </a:solidFill>
                          <a:highlight>
                            <a:srgbClr val="FFFFFF"/>
                          </a:highlight>
                        </a:rPr>
                        <a:t>There are reusable components.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26666B"/>
                        </a:buClr>
                        <a:buSzPts val="1350"/>
                        <a:buChar char="●"/>
                      </a:pPr>
                      <a:r>
                        <a:rPr lang="en" sz="1350">
                          <a:solidFill>
                            <a:srgbClr val="26666B"/>
                          </a:solidFill>
                          <a:highlight>
                            <a:srgbClr val="FFFFFF"/>
                          </a:highlight>
                        </a:rPr>
                        <a:t>Somewhat slow documentation.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4325" lvl="0" marL="45720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26666B"/>
                        </a:buClr>
                        <a:buSzPts val="1350"/>
                        <a:buChar char="●"/>
                      </a:pPr>
                      <a:r>
                        <a:rPr lang="en" sz="1350">
                          <a:solidFill>
                            <a:srgbClr val="26666B"/>
                          </a:solidFill>
                          <a:highlight>
                            <a:srgbClr val="FFFFFF"/>
                          </a:highlight>
                        </a:rPr>
                        <a:t>Operates on a one-way data flow.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25" y="143438"/>
            <a:ext cx="8520600" cy="479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command </a:t>
            </a:r>
            <a:r>
              <a:rPr b="1" lang="en"/>
              <a:t>npx create-react-app {react-app-name}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to folder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</a:t>
            </a:r>
            <a:r>
              <a:rPr b="1" lang="en"/>
              <a:t>npm start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:)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React render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flow in react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rchitecture of React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react app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Config React project without using create-react-app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babel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https://www.freecodecamp.org/news/the-difference-between-a-framework-and-a-library-bd133054023f/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https://www.reactjs.org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https://developer.mozilla.org/en-US/docs/Web/API/Document_Object_Model/Introduction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https://payalpaul2436.medium.com/10-main-core-concept-you-need-to-know-about-react-303e986e1763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https://medium.com/javascript-scene/the-missing-introduction-to-react-62837cb2fd76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https://www.altexsoft.com/blog/engineering/the-good-and-the-bad-of-reactjs-and-react-native/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865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What Is React?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082300" y="1025400"/>
            <a:ext cx="6700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React is a JavaScript </a:t>
            </a: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library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created by Facebook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React is a </a:t>
            </a: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User Interface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(UI) library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React is a tool for building UI </a:t>
            </a: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components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React web site: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React is a declarative, efficient, and flexible JavaScript library for building user interfaces. It lets you compose complex UIs from small and isolated pieces of code called “components”.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050" y="1147224"/>
            <a:ext cx="2112224" cy="149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725" y="3611550"/>
            <a:ext cx="1191375" cy="11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375" y="3417399"/>
            <a:ext cx="1385524" cy="138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5975" y="2976323"/>
            <a:ext cx="1826600" cy="18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Library Vs FrameWork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929200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Frameworks and libraries are both code written by someone else that helps you perform some common tasks in a less verbose way.</a:t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framework inverts the control of the program. It tells the developer what they need. A library doesn’t. The programmer calls the library where and when </a:t>
            </a:r>
            <a:r>
              <a:rPr i="1"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need it.</a:t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15900" rtl="0" algn="l">
              <a:lnSpc>
                <a:spcPct val="160000"/>
              </a:lnSpc>
              <a:spcBef>
                <a:spcPts val="5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750" y="3727045"/>
            <a:ext cx="1284325" cy="12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Library Vs FrameWork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929200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</a:t>
            </a:r>
            <a:r>
              <a:rPr b="1" lang="en" sz="15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" sz="15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ples of libraries: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Network protocols, compression, Angular,Django,….</a:t>
            </a:r>
            <a:endParaRPr sz="15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 of frameworks: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Web application system, Plug-in manager,ReactJS,VueJs, ....</a:t>
            </a:r>
            <a:endParaRPr sz="15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750" y="3727045"/>
            <a:ext cx="1284325" cy="12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6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 Object Model</a:t>
            </a:r>
            <a:r>
              <a:rPr lang="en" sz="16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" sz="16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DOM</a:t>
            </a:r>
            <a:r>
              <a:rPr lang="en" sz="16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the data representation of the objects that comprise the structure and content of a document on the web.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347" y="1709550"/>
            <a:ext cx="3110451" cy="321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Dom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That’s where the concept of virtual DOM comes in and performs significantly better than the real DOM. The virtual DOM is only a virtual representation of the DOM. Every time the state of our application changes, the virtual DOM gets updated instead of the real DOM.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Virtual Dom is faster than real DOM !!!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350" y="3074275"/>
            <a:ext cx="30289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Virtual DOM faster?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650" y="1147225"/>
            <a:ext cx="5380224" cy="35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code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25225"/>
            <a:ext cx="8520600" cy="3592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&lt;!-- Load React API --&gt;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"https://unpkg.com/react@16/umd/react.production.min.js"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&lt;!-- Load React DOM--&gt;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"https://unpkg.com/react-dom@16/umd/react-dom.production.min.js"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`Hello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toWhat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toWhat: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'World'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JSX is an extension to JavaScript which allows you to declaratively create custom UI components. JSX has important benefits: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7493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Easy, declarative markup.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Colocated with your component.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Separate by concern,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(e.g., UI vs state logic, vs side-effects) not by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technology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(e.g., HTML, CSS, JavaScript).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 away DOM differences.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 away from underlying tech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you can target many different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Timer code :)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