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4" r:id="rId2"/>
    <p:sldId id="275" r:id="rId3"/>
    <p:sldId id="269" r:id="rId4"/>
    <p:sldId id="271" r:id="rId5"/>
    <p:sldId id="270" r:id="rId6"/>
    <p:sldId id="273" r:id="rId7"/>
    <p:sldId id="263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56" r:id="rId16"/>
    <p:sldId id="257" r:id="rId17"/>
    <p:sldId id="258" r:id="rId18"/>
    <p:sldId id="259" r:id="rId19"/>
    <p:sldId id="260" r:id="rId20"/>
    <p:sldId id="276" r:id="rId21"/>
    <p:sldId id="278" r:id="rId22"/>
    <p:sldId id="277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9B8"/>
    <a:srgbClr val="F2F2F2"/>
    <a:srgbClr val="454B55"/>
    <a:srgbClr val="38492F"/>
    <a:srgbClr val="7EB2E4"/>
    <a:srgbClr val="EFEFFB"/>
    <a:srgbClr val="EFEDFC"/>
    <a:srgbClr val="3F6A79"/>
    <a:srgbClr val="7B8699"/>
    <a:srgbClr val="648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0FFDD-2F91-4327-83DF-AC11DEFCAA3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0505-E843-4A21-A0D1-6C1CEE78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A0505-E843-4A21-A0D1-6C1CEE786C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2CB34-E852-E628-3160-F34C6D97C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62AD44-5912-F93D-7CA7-AABB6F79D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FCE022-3331-4C53-8422-B49443A2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3BFC2-BB50-8768-7573-69117397E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A0505-E843-4A21-A0D1-6C1CEE786C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5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D604-3121-C73C-F478-21F532C10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E5AD2-056D-8AA8-A786-18FC350C0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D380-3E52-46CB-23F4-7AF80874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A5C82-9D9E-7878-2B75-0D3479D3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CEBFC-5B31-65CE-74E9-EDF30FFA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3ECF-2741-0618-BA35-83E4BFCA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36CD0-BB72-5D42-BDF6-E8117D4DC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88F31-5A4C-690A-9B0F-59B8E71B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0F80E-D982-ECDD-CA1F-B2FEB6F5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6DACF-2179-E5C4-5722-B0CED132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8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D53B9-8FFB-F6BB-799C-7A1F0FC12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53EE7-CBE2-97CA-817B-62F4F7FA6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00EBD-86D2-E75D-9C26-EF474179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D0C4F-7567-37EC-3E4B-4B0A9B39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4BCCB-37D8-A3CD-C620-DDC9984D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3CE2-52E8-A4D6-5BA9-886FA420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7094-B4B7-5518-2B3F-AF5EA85D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D1D7-29E4-1943-AF8F-05AA9AA7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6C54C-4F70-7ABF-A69E-EBBF9C81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D0CD4-D550-09F0-B3A2-B9F4124E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CA85-7508-67B7-2CDB-4EA2BDBE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11835-D7D0-A669-48BC-EF121B215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9271-7F54-12B3-6410-80814EC6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FCCA-D138-FB68-C708-D6D2205C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DD491-501C-2A31-8D41-5618157F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8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1C0A-C1DB-6D9C-9C62-9E2E8392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D059-96C4-BF81-795C-E31965E79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38F76-957C-85CB-C556-ED77A2A26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9C980-537F-612A-A4CC-D97BABF5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07E41-A399-75E3-10FD-7620F166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39067-BE9D-E27F-D3FA-B6673F25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6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167D-872B-868A-310B-76721C6F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B8212-F313-309D-8EC6-505018A2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00081-F237-8693-DF55-87E1513BA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CB201-4B5E-0055-CEAB-8EF4F1B2E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5A1A9-C13F-F4DB-90E4-2C5A5D860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569F9-D42F-80C5-3418-50FB0DC2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600FC-7057-25B3-D77C-6D0C0073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74586-17E5-8612-EB2F-BE5ED3ED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704A-2DAD-3A5D-74C0-3E9BD527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7C430-1783-130F-548D-99C41191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8A6A1-8ECC-8AB0-388B-E71720FC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35C27-E117-52BA-E1C8-88F8656B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B9DEF-892B-A47D-5EA5-C1E34F4B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BC047-5ABC-C025-5C64-E4B44880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E72DE-89A6-3E7B-99C6-DAF88DC2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2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27B9-EE53-DECC-EABE-1BC9C3780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94E2-9E6F-532C-A06C-0FFDEED30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4E161-31F6-FB96-8DA1-223CBFF3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4F681-DB7E-0340-1DA9-03FB00FF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62DAD-D819-3914-99DC-8C2D91DA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822DD-2E2A-DB4C-7237-CD128A44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1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E5D0-977C-EDBB-04FB-11F35961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07461-D3FB-1AFC-491D-DF1C310FE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693C7-12DA-5AB3-E0E0-A319DAEAB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D46F5-4E8A-412D-E0E7-416D5032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4D828-120A-6E75-3827-3B24086D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7AC25-0ED4-2961-3EE8-D707C901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8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CDD93-BBE1-95B6-E08C-290DEF1F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FA0A4-300F-71A5-512C-1C0C5A611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B1EEA-E324-6EC0-EE65-3AEE745E8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62317-0748-4C3E-8EEC-4AF870B98677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80BE-DFF1-8EF7-E02A-221E785C3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F7CC9-CE9A-64A7-CB79-52FF76961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emantic-kernel/frameworks/agent/agent-orchestration/concurrent?pivots=programming-language-csharp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earn.microsoft.com/en-us/semantic-kernel/frameworks/agent/agent-orchestration/magentic?pivots=programming-language-cshar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effreymrichter/ai-agent-architecture-b864080c4bbc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effreymrichter/ai-agent-architecture-b864080c4bbc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832B-B769-F73A-F63C-93DF690D0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991" y="362185"/>
            <a:ext cx="9232633" cy="79684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Simple MCP+SemanticKernel POC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Multi-Agent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07628-0A6F-38FE-01A7-01CCBC0EB4D3}"/>
              </a:ext>
            </a:extLst>
          </p:cNvPr>
          <p:cNvSpPr/>
          <p:nvPr/>
        </p:nvSpPr>
        <p:spPr>
          <a:xfrm>
            <a:off x="1482992" y="1311965"/>
            <a:ext cx="9232633" cy="47554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4E3FFC-19D8-76D7-65DA-ECBB143250BC}"/>
              </a:ext>
            </a:extLst>
          </p:cNvPr>
          <p:cNvSpPr/>
          <p:nvPr/>
        </p:nvSpPr>
        <p:spPr>
          <a:xfrm>
            <a:off x="6482780" y="1684224"/>
            <a:ext cx="1531490" cy="6794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C26EC-8F7C-C0E9-6D3F-A2DCFD885A6C}"/>
              </a:ext>
            </a:extLst>
          </p:cNvPr>
          <p:cNvSpPr txBox="1"/>
          <p:nvPr/>
        </p:nvSpPr>
        <p:spPr>
          <a:xfrm>
            <a:off x="6883037" y="1804959"/>
            <a:ext cx="1027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Orchestrator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1EA60DE-7130-AB96-0D85-6EB11395B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25" y="1804959"/>
            <a:ext cx="454078" cy="402383"/>
          </a:xfrm>
          <a:prstGeom prst="rect">
            <a:avLst/>
          </a:prstGeom>
        </p:spPr>
      </p:pic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D86B40F3-E751-F55D-6B46-043848D2852A}"/>
              </a:ext>
            </a:extLst>
          </p:cNvPr>
          <p:cNvSpPr>
            <a:spLocks noChangeAspect="1"/>
          </p:cNvSpPr>
          <p:nvPr/>
        </p:nvSpPr>
        <p:spPr>
          <a:xfrm>
            <a:off x="8999109" y="4067632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 descr="Here's OpenAI's new logo | The Verge">
            <a:extLst>
              <a:ext uri="{FF2B5EF4-FFF2-40B4-BE49-F238E27FC236}">
                <a16:creationId xmlns:a16="http://schemas.microsoft.com/office/drawing/2014/main" id="{52110D5B-2E06-7249-BC96-75890D405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9119705" y="4188774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161610F-4D9B-DD27-FA06-F41E777C7481}"/>
              </a:ext>
            </a:extLst>
          </p:cNvPr>
          <p:cNvSpPr txBox="1"/>
          <p:nvPr/>
        </p:nvSpPr>
        <p:spPr>
          <a:xfrm>
            <a:off x="8997007" y="4503176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0294F75-35BD-32D4-69CA-96BD3CA86A0C}"/>
              </a:ext>
            </a:extLst>
          </p:cNvPr>
          <p:cNvSpPr/>
          <p:nvPr/>
        </p:nvSpPr>
        <p:spPr>
          <a:xfrm>
            <a:off x="3463777" y="1552696"/>
            <a:ext cx="2047461" cy="968887"/>
          </a:xfrm>
          <a:prstGeom prst="roundRect">
            <a:avLst/>
          </a:prstGeom>
          <a:solidFill>
            <a:schemeClr val="bg1"/>
          </a:solidFill>
          <a:ln>
            <a:solidFill>
              <a:srgbClr val="2189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C79C83-2B12-3756-2DE1-5946CBF3E38F}"/>
              </a:ext>
            </a:extLst>
          </p:cNvPr>
          <p:cNvSpPr txBox="1"/>
          <p:nvPr/>
        </p:nvSpPr>
        <p:spPr>
          <a:xfrm>
            <a:off x="4129342" y="1553815"/>
            <a:ext cx="11893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Chat UI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Claude, GitHub CoPilot, etc.</a:t>
            </a:r>
          </a:p>
        </p:txBody>
      </p:sp>
      <p:pic>
        <p:nvPicPr>
          <p:cNvPr id="23556" name="Picture 4" descr="User Icon Images – Browse 1,701,604 Stock Photos, Vectors ...">
            <a:extLst>
              <a:ext uri="{FF2B5EF4-FFF2-40B4-BE49-F238E27FC236}">
                <a16:creationId xmlns:a16="http://schemas.microsoft.com/office/drawing/2014/main" id="{21E98405-E2A7-2E12-967E-68FCE5E65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20528" r="20355" b="20435"/>
          <a:stretch>
            <a:fillRect/>
          </a:stretch>
        </p:blipFill>
        <p:spPr bwMode="auto">
          <a:xfrm>
            <a:off x="1936501" y="1745611"/>
            <a:ext cx="732147" cy="7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D6B5499-F46A-6165-CEA3-58719D09D31E}"/>
              </a:ext>
            </a:extLst>
          </p:cNvPr>
          <p:cNvSpPr txBox="1"/>
          <p:nvPr/>
        </p:nvSpPr>
        <p:spPr>
          <a:xfrm>
            <a:off x="1876867" y="2413425"/>
            <a:ext cx="891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1B5B53D-C025-C750-6F85-BED3B464BAE4}"/>
              </a:ext>
            </a:extLst>
          </p:cNvPr>
          <p:cNvCxnSpPr>
            <a:cxnSpLocks/>
            <a:stCxn id="23556" idx="3"/>
            <a:endCxn id="40" idx="1"/>
          </p:cNvCxnSpPr>
          <p:nvPr/>
        </p:nvCxnSpPr>
        <p:spPr>
          <a:xfrm flipV="1">
            <a:off x="2668648" y="2037140"/>
            <a:ext cx="795129" cy="70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A9BFB211-5E23-8ABE-B4E7-73FA8C3BB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2830" y="1839395"/>
            <a:ext cx="713056" cy="415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4A18A04-95DC-3C4E-7A70-E68D920891B6}"/>
              </a:ext>
            </a:extLst>
          </p:cNvPr>
          <p:cNvSpPr txBox="1"/>
          <p:nvPr/>
        </p:nvSpPr>
        <p:spPr>
          <a:xfrm>
            <a:off x="4274799" y="2200146"/>
            <a:ext cx="1026415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MCP client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4CD63A9-C2E3-A400-1B16-0CFC30906E9B}"/>
              </a:ext>
            </a:extLst>
          </p:cNvPr>
          <p:cNvSpPr/>
          <p:nvPr/>
        </p:nvSpPr>
        <p:spPr>
          <a:xfrm>
            <a:off x="7910651" y="3294269"/>
            <a:ext cx="1511533" cy="6794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7C0D9F-5994-1112-BC4C-E59C26613CF2}"/>
              </a:ext>
            </a:extLst>
          </p:cNvPr>
          <p:cNvSpPr txBox="1"/>
          <p:nvPr/>
        </p:nvSpPr>
        <p:spPr>
          <a:xfrm>
            <a:off x="8283827" y="3415004"/>
            <a:ext cx="1067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Identifier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446468A3-C1CF-55BE-963E-2B7794DFC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885" y="3415004"/>
            <a:ext cx="416257" cy="368867"/>
          </a:xfrm>
          <a:prstGeom prst="rect">
            <a:avLst/>
          </a:prstGeom>
        </p:spPr>
      </p:pic>
      <p:sp>
        <p:nvSpPr>
          <p:cNvPr id="23563" name="Rectangle: Rounded Corners 23562">
            <a:extLst>
              <a:ext uri="{FF2B5EF4-FFF2-40B4-BE49-F238E27FC236}">
                <a16:creationId xmlns:a16="http://schemas.microsoft.com/office/drawing/2014/main" id="{7CECCDBB-F912-4011-E056-7C2F47DB9834}"/>
              </a:ext>
            </a:extLst>
          </p:cNvPr>
          <p:cNvSpPr/>
          <p:nvPr/>
        </p:nvSpPr>
        <p:spPr>
          <a:xfrm>
            <a:off x="6993181" y="5112490"/>
            <a:ext cx="1511533" cy="6777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65" name="TextBox 23564">
            <a:extLst>
              <a:ext uri="{FF2B5EF4-FFF2-40B4-BE49-F238E27FC236}">
                <a16:creationId xmlns:a16="http://schemas.microsoft.com/office/drawing/2014/main" id="{917CEFBB-53C9-5A87-E150-C61E4418E688}"/>
              </a:ext>
            </a:extLst>
          </p:cNvPr>
          <p:cNvSpPr txBox="1"/>
          <p:nvPr/>
        </p:nvSpPr>
        <p:spPr>
          <a:xfrm>
            <a:off x="7421266" y="5218638"/>
            <a:ext cx="11120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MCP Server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Ad-Hoc Content</a:t>
            </a:r>
          </a:p>
        </p:txBody>
      </p:sp>
      <p:pic>
        <p:nvPicPr>
          <p:cNvPr id="23579" name="Picture 23578">
            <a:extLst>
              <a:ext uri="{FF2B5EF4-FFF2-40B4-BE49-F238E27FC236}">
                <a16:creationId xmlns:a16="http://schemas.microsoft.com/office/drawing/2014/main" id="{F12E9CC5-5310-201B-FC15-D5A79FCFE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385" y="5230482"/>
            <a:ext cx="364617" cy="407200"/>
          </a:xfrm>
          <a:prstGeom prst="rect">
            <a:avLst/>
          </a:prstGeom>
        </p:spPr>
      </p:pic>
      <p:cxnSp>
        <p:nvCxnSpPr>
          <p:cNvPr id="23587" name="Straight Arrow Connector 23586">
            <a:extLst>
              <a:ext uri="{FF2B5EF4-FFF2-40B4-BE49-F238E27FC236}">
                <a16:creationId xmlns:a16="http://schemas.microsoft.com/office/drawing/2014/main" id="{D2E23438-C5EC-B306-7B73-E2D2D985230F}"/>
              </a:ext>
            </a:extLst>
          </p:cNvPr>
          <p:cNvCxnSpPr>
            <a:cxnSpLocks/>
            <a:stCxn id="40" idx="2"/>
            <a:endCxn id="23563" idx="1"/>
          </p:cNvCxnSpPr>
          <p:nvPr/>
        </p:nvCxnSpPr>
        <p:spPr>
          <a:xfrm>
            <a:off x="4487508" y="2521583"/>
            <a:ext cx="2505673" cy="2929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88" name="Straight Arrow Connector 23587">
            <a:extLst>
              <a:ext uri="{FF2B5EF4-FFF2-40B4-BE49-F238E27FC236}">
                <a16:creationId xmlns:a16="http://schemas.microsoft.com/office/drawing/2014/main" id="{F6F36B83-6BFF-9D7D-B46E-9C535F2758C9}"/>
              </a:ext>
            </a:extLst>
          </p:cNvPr>
          <p:cNvCxnSpPr>
            <a:cxnSpLocks/>
            <a:stCxn id="23623" idx="2"/>
          </p:cNvCxnSpPr>
          <p:nvPr/>
        </p:nvCxnSpPr>
        <p:spPr>
          <a:xfrm>
            <a:off x="6754230" y="3973738"/>
            <a:ext cx="494295" cy="1138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18" name="Group 23617">
            <a:extLst>
              <a:ext uri="{FF2B5EF4-FFF2-40B4-BE49-F238E27FC236}">
                <a16:creationId xmlns:a16="http://schemas.microsoft.com/office/drawing/2014/main" id="{5C32F3B9-57E4-41C6-CBD1-D18DB1A4C21B}"/>
              </a:ext>
            </a:extLst>
          </p:cNvPr>
          <p:cNvGrpSpPr/>
          <p:nvPr/>
        </p:nvGrpSpPr>
        <p:grpSpPr>
          <a:xfrm>
            <a:off x="8457806" y="1921752"/>
            <a:ext cx="443795" cy="666376"/>
            <a:chOff x="6412285" y="2334599"/>
            <a:chExt cx="443795" cy="666376"/>
          </a:xfrm>
        </p:grpSpPr>
        <p:sp>
          <p:nvSpPr>
            <p:cNvPr id="23557" name="Flowchart: Connector 23556">
              <a:extLst>
                <a:ext uri="{FF2B5EF4-FFF2-40B4-BE49-F238E27FC236}">
                  <a16:creationId xmlns:a16="http://schemas.microsoft.com/office/drawing/2014/main" id="{FA0C888B-8956-FF61-E74F-08ABF986F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4387" y="2334599"/>
              <a:ext cx="439592" cy="43959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610" name="Group 23609">
              <a:extLst>
                <a:ext uri="{FF2B5EF4-FFF2-40B4-BE49-F238E27FC236}">
                  <a16:creationId xmlns:a16="http://schemas.microsoft.com/office/drawing/2014/main" id="{3CBF1A3E-2EF5-01F4-61FF-657921CC3DAF}"/>
                </a:ext>
              </a:extLst>
            </p:cNvPr>
            <p:cNvGrpSpPr/>
            <p:nvPr/>
          </p:nvGrpSpPr>
          <p:grpSpPr>
            <a:xfrm>
              <a:off x="6412285" y="2455741"/>
              <a:ext cx="443795" cy="545234"/>
              <a:chOff x="7109039" y="3662439"/>
              <a:chExt cx="443795" cy="545234"/>
            </a:xfrm>
          </p:grpSpPr>
          <p:pic>
            <p:nvPicPr>
              <p:cNvPr id="23559" name="Picture 2" descr="Here's OpenAI's new logo | The Verge">
                <a:extLst>
                  <a:ext uri="{FF2B5EF4-FFF2-40B4-BE49-F238E27FC236}">
                    <a16:creationId xmlns:a16="http://schemas.microsoft.com/office/drawing/2014/main" id="{75ADEDC0-A3D5-31EB-1E53-A351F7E57F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41" t="10723" r="22473" b="10725"/>
              <a:stretch>
                <a:fillRect/>
              </a:stretch>
            </p:blipFill>
            <p:spPr bwMode="auto">
              <a:xfrm>
                <a:off x="7231737" y="3662439"/>
                <a:ext cx="198400" cy="1973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561" name="TextBox 23560">
                <a:extLst>
                  <a:ext uri="{FF2B5EF4-FFF2-40B4-BE49-F238E27FC236}">
                    <a16:creationId xmlns:a16="http://schemas.microsoft.com/office/drawing/2014/main" id="{523F1951-65AD-2C0B-4322-21D9A7A01EC9}"/>
                  </a:ext>
                </a:extLst>
              </p:cNvPr>
              <p:cNvSpPr txBox="1"/>
              <p:nvPr/>
            </p:nvSpPr>
            <p:spPr>
              <a:xfrm>
                <a:off x="7109039" y="3976841"/>
                <a:ext cx="4437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LLM</a:t>
                </a:r>
              </a:p>
            </p:txBody>
          </p:sp>
        </p:grpSp>
      </p:grpSp>
      <p:cxnSp>
        <p:nvCxnSpPr>
          <p:cNvPr id="23594" name="Connector: Curved 23593">
            <a:extLst>
              <a:ext uri="{FF2B5EF4-FFF2-40B4-BE49-F238E27FC236}">
                <a16:creationId xmlns:a16="http://schemas.microsoft.com/office/drawing/2014/main" id="{358E9DE3-FD9B-4411-4DE4-35CACCF41324}"/>
              </a:ext>
            </a:extLst>
          </p:cNvPr>
          <p:cNvCxnSpPr>
            <a:cxnSpLocks/>
            <a:stCxn id="5" idx="3"/>
            <a:endCxn id="23557" idx="2"/>
          </p:cNvCxnSpPr>
          <p:nvPr/>
        </p:nvCxnSpPr>
        <p:spPr>
          <a:xfrm>
            <a:off x="8014270" y="2023959"/>
            <a:ext cx="445638" cy="117589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5" name="Connector: Curved 23594">
            <a:extLst>
              <a:ext uri="{FF2B5EF4-FFF2-40B4-BE49-F238E27FC236}">
                <a16:creationId xmlns:a16="http://schemas.microsoft.com/office/drawing/2014/main" id="{A9933416-276B-88B2-C380-2E81106DEF68}"/>
              </a:ext>
            </a:extLst>
          </p:cNvPr>
          <p:cNvCxnSpPr>
            <a:cxnSpLocks/>
            <a:stCxn id="58" idx="2"/>
            <a:endCxn id="37" idx="1"/>
          </p:cNvCxnSpPr>
          <p:nvPr/>
        </p:nvCxnSpPr>
        <p:spPr>
          <a:xfrm rot="16200000" flipH="1">
            <a:off x="8785817" y="3854339"/>
            <a:ext cx="158271" cy="397068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01" name="TextBox 23600">
            <a:extLst>
              <a:ext uri="{FF2B5EF4-FFF2-40B4-BE49-F238E27FC236}">
                <a16:creationId xmlns:a16="http://schemas.microsoft.com/office/drawing/2014/main" id="{1CD21073-9F90-5F88-84BF-60538B89B9B2}"/>
              </a:ext>
            </a:extLst>
          </p:cNvPr>
          <p:cNvSpPr txBox="1"/>
          <p:nvPr/>
        </p:nvSpPr>
        <p:spPr>
          <a:xfrm>
            <a:off x="5584032" y="1615370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23620" name="Flowchart: Connector 23619">
            <a:extLst>
              <a:ext uri="{FF2B5EF4-FFF2-40B4-BE49-F238E27FC236}">
                <a16:creationId xmlns:a16="http://schemas.microsoft.com/office/drawing/2014/main" id="{6E10B3A7-0EC2-D06A-269C-008C1C924912}"/>
              </a:ext>
            </a:extLst>
          </p:cNvPr>
          <p:cNvSpPr>
            <a:spLocks noChangeAspect="1"/>
          </p:cNvSpPr>
          <p:nvPr/>
        </p:nvSpPr>
        <p:spPr>
          <a:xfrm>
            <a:off x="7086921" y="4067632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621" name="Picture 2" descr="Here's OpenAI's new logo | The Verge">
            <a:extLst>
              <a:ext uri="{FF2B5EF4-FFF2-40B4-BE49-F238E27FC236}">
                <a16:creationId xmlns:a16="http://schemas.microsoft.com/office/drawing/2014/main" id="{E6B91CC1-0B45-F554-028A-C04420E651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7207517" y="4188774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22" name="TextBox 23621">
            <a:extLst>
              <a:ext uri="{FF2B5EF4-FFF2-40B4-BE49-F238E27FC236}">
                <a16:creationId xmlns:a16="http://schemas.microsoft.com/office/drawing/2014/main" id="{E8570F53-F0A2-A78D-66E5-CF26EA348451}"/>
              </a:ext>
            </a:extLst>
          </p:cNvPr>
          <p:cNvSpPr txBox="1"/>
          <p:nvPr/>
        </p:nvSpPr>
        <p:spPr>
          <a:xfrm>
            <a:off x="7084819" y="4503176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23623" name="Rectangle: Rounded Corners 23622">
            <a:extLst>
              <a:ext uri="{FF2B5EF4-FFF2-40B4-BE49-F238E27FC236}">
                <a16:creationId xmlns:a16="http://schemas.microsoft.com/office/drawing/2014/main" id="{2309B145-DC7F-76D1-00BA-457BD2807FF9}"/>
              </a:ext>
            </a:extLst>
          </p:cNvPr>
          <p:cNvSpPr/>
          <p:nvPr/>
        </p:nvSpPr>
        <p:spPr>
          <a:xfrm>
            <a:off x="5998463" y="3294269"/>
            <a:ext cx="1511533" cy="6794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24" name="TextBox 23623">
            <a:extLst>
              <a:ext uri="{FF2B5EF4-FFF2-40B4-BE49-F238E27FC236}">
                <a16:creationId xmlns:a16="http://schemas.microsoft.com/office/drawing/2014/main" id="{7E6EB130-26B8-7963-EDAE-10C2027AF3FA}"/>
              </a:ext>
            </a:extLst>
          </p:cNvPr>
          <p:cNvSpPr txBox="1"/>
          <p:nvPr/>
        </p:nvSpPr>
        <p:spPr>
          <a:xfrm>
            <a:off x="6371639" y="3415004"/>
            <a:ext cx="1067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Summarizer</a:t>
            </a:r>
          </a:p>
        </p:txBody>
      </p:sp>
      <p:pic>
        <p:nvPicPr>
          <p:cNvPr id="23625" name="Picture 23624">
            <a:extLst>
              <a:ext uri="{FF2B5EF4-FFF2-40B4-BE49-F238E27FC236}">
                <a16:creationId xmlns:a16="http://schemas.microsoft.com/office/drawing/2014/main" id="{C7417216-6D9F-B8CF-B97B-43F043B9F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697" y="3415004"/>
            <a:ext cx="416257" cy="368867"/>
          </a:xfrm>
          <a:prstGeom prst="rect">
            <a:avLst/>
          </a:prstGeom>
        </p:spPr>
      </p:pic>
      <p:cxnSp>
        <p:nvCxnSpPr>
          <p:cNvPr id="23626" name="Connector: Curved 23625">
            <a:extLst>
              <a:ext uri="{FF2B5EF4-FFF2-40B4-BE49-F238E27FC236}">
                <a16:creationId xmlns:a16="http://schemas.microsoft.com/office/drawing/2014/main" id="{4E7902A5-D99D-59AB-318E-1AC150140F60}"/>
              </a:ext>
            </a:extLst>
          </p:cNvPr>
          <p:cNvCxnSpPr>
            <a:cxnSpLocks/>
            <a:stCxn id="23623" idx="2"/>
            <a:endCxn id="23620" idx="1"/>
          </p:cNvCxnSpPr>
          <p:nvPr/>
        </p:nvCxnSpPr>
        <p:spPr>
          <a:xfrm rot="16200000" flipH="1">
            <a:off x="6873629" y="3854339"/>
            <a:ext cx="158271" cy="397068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29" name="Straight Arrow Connector 23628">
            <a:extLst>
              <a:ext uri="{FF2B5EF4-FFF2-40B4-BE49-F238E27FC236}">
                <a16:creationId xmlns:a16="http://schemas.microsoft.com/office/drawing/2014/main" id="{1933A866-B51C-4F68-4F9E-A0E534FC795C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8146227" y="3973738"/>
            <a:ext cx="520191" cy="1151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32" name="Straight Arrow Connector 23631">
            <a:extLst>
              <a:ext uri="{FF2B5EF4-FFF2-40B4-BE49-F238E27FC236}">
                <a16:creationId xmlns:a16="http://schemas.microsoft.com/office/drawing/2014/main" id="{E0300280-26E1-344F-06FF-7796E08E1B45}"/>
              </a:ext>
            </a:extLst>
          </p:cNvPr>
          <p:cNvCxnSpPr>
            <a:cxnSpLocks/>
            <a:stCxn id="5" idx="2"/>
            <a:endCxn id="23623" idx="0"/>
          </p:cNvCxnSpPr>
          <p:nvPr/>
        </p:nvCxnSpPr>
        <p:spPr>
          <a:xfrm flipH="1">
            <a:off x="6754230" y="2363693"/>
            <a:ext cx="494295" cy="930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35" name="Straight Arrow Connector 23634">
            <a:extLst>
              <a:ext uri="{FF2B5EF4-FFF2-40B4-BE49-F238E27FC236}">
                <a16:creationId xmlns:a16="http://schemas.microsoft.com/office/drawing/2014/main" id="{CB281980-7CF1-44BE-054E-7598DC9C7561}"/>
              </a:ext>
            </a:extLst>
          </p:cNvPr>
          <p:cNvCxnSpPr>
            <a:cxnSpLocks/>
            <a:stCxn id="5" idx="2"/>
            <a:endCxn id="58" idx="0"/>
          </p:cNvCxnSpPr>
          <p:nvPr/>
        </p:nvCxnSpPr>
        <p:spPr>
          <a:xfrm>
            <a:off x="7248525" y="2363693"/>
            <a:ext cx="1417893" cy="930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38" name="Straight Arrow Connector 23637">
            <a:extLst>
              <a:ext uri="{FF2B5EF4-FFF2-40B4-BE49-F238E27FC236}">
                <a16:creationId xmlns:a16="http://schemas.microsoft.com/office/drawing/2014/main" id="{DE54E41E-86A8-F304-015D-D72B6376000A}"/>
              </a:ext>
            </a:extLst>
          </p:cNvPr>
          <p:cNvCxnSpPr>
            <a:cxnSpLocks/>
            <a:stCxn id="40" idx="3"/>
            <a:endCxn id="5" idx="1"/>
          </p:cNvCxnSpPr>
          <p:nvPr/>
        </p:nvCxnSpPr>
        <p:spPr>
          <a:xfrm flipV="1">
            <a:off x="5511238" y="2023959"/>
            <a:ext cx="971542" cy="13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55" name="TextBox 23654">
            <a:extLst>
              <a:ext uri="{FF2B5EF4-FFF2-40B4-BE49-F238E27FC236}">
                <a16:creationId xmlns:a16="http://schemas.microsoft.com/office/drawing/2014/main" id="{C5C7FA8D-C34F-B967-0F13-CA175CF2F9A9}"/>
              </a:ext>
            </a:extLst>
          </p:cNvPr>
          <p:cNvSpPr txBox="1"/>
          <p:nvPr/>
        </p:nvSpPr>
        <p:spPr>
          <a:xfrm>
            <a:off x="4326450" y="2955298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23656" name="TextBox 23655">
            <a:extLst>
              <a:ext uri="{FF2B5EF4-FFF2-40B4-BE49-F238E27FC236}">
                <a16:creationId xmlns:a16="http://schemas.microsoft.com/office/drawing/2014/main" id="{B6E87601-A5B4-C9DB-E773-115FE77854DB}"/>
              </a:ext>
            </a:extLst>
          </p:cNvPr>
          <p:cNvSpPr txBox="1"/>
          <p:nvPr/>
        </p:nvSpPr>
        <p:spPr>
          <a:xfrm>
            <a:off x="6978489" y="2537259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23657" name="TextBox 23656">
            <a:extLst>
              <a:ext uri="{FF2B5EF4-FFF2-40B4-BE49-F238E27FC236}">
                <a16:creationId xmlns:a16="http://schemas.microsoft.com/office/drawing/2014/main" id="{6F5C68EA-0C5B-FC16-735B-26618E34561C}"/>
              </a:ext>
            </a:extLst>
          </p:cNvPr>
          <p:cNvSpPr txBox="1"/>
          <p:nvPr/>
        </p:nvSpPr>
        <p:spPr>
          <a:xfrm>
            <a:off x="6471732" y="4662153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23658" name="TextBox 23657">
            <a:extLst>
              <a:ext uri="{FF2B5EF4-FFF2-40B4-BE49-F238E27FC236}">
                <a16:creationId xmlns:a16="http://schemas.microsoft.com/office/drawing/2014/main" id="{1CBA694E-E2E8-E475-844F-520C24BD7147}"/>
              </a:ext>
            </a:extLst>
          </p:cNvPr>
          <p:cNvSpPr txBox="1"/>
          <p:nvPr/>
        </p:nvSpPr>
        <p:spPr>
          <a:xfrm>
            <a:off x="8104371" y="4643520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</p:spTree>
    <p:extLst>
      <p:ext uri="{BB962C8B-B14F-4D97-AF65-F5344CB8AC3E}">
        <p14:creationId xmlns:p14="http://schemas.microsoft.com/office/powerpoint/2010/main" val="2435427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iagram">
            <a:extLst>
              <a:ext uri="{FF2B5EF4-FFF2-40B4-BE49-F238E27FC236}">
                <a16:creationId xmlns:a16="http://schemas.microsoft.com/office/drawing/2014/main" id="{F21D3C42-DF86-7A03-A1D2-9CF716B35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51" y="1170873"/>
            <a:ext cx="10831698" cy="509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23F20E9-B6BA-8F18-B93A-08287F76A42F}"/>
              </a:ext>
            </a:extLst>
          </p:cNvPr>
          <p:cNvSpPr txBox="1">
            <a:spLocks/>
          </p:cNvSpPr>
          <p:nvPr/>
        </p:nvSpPr>
        <p:spPr>
          <a:xfrm>
            <a:off x="1706880" y="101193"/>
            <a:ext cx="9144000" cy="408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Semantic Kernel diagrams - Concurrent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9B8F0-2D6A-C566-BE06-790B8A678E8D}"/>
              </a:ext>
            </a:extLst>
          </p:cNvPr>
          <p:cNvSpPr txBox="1"/>
          <p:nvPr/>
        </p:nvSpPr>
        <p:spPr>
          <a:xfrm>
            <a:off x="3368460" y="591570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Concurrent Agent Orchestration | Microsoft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4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6A66BE4-2E54-FB08-79D9-7A6EAAB7A61E}"/>
              </a:ext>
            </a:extLst>
          </p:cNvPr>
          <p:cNvSpPr txBox="1">
            <a:spLocks/>
          </p:cNvSpPr>
          <p:nvPr/>
        </p:nvSpPr>
        <p:spPr>
          <a:xfrm>
            <a:off x="1706880" y="101193"/>
            <a:ext cx="9144000" cy="408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Semantic Kernel diagrams - Sequential</a:t>
            </a:r>
          </a:p>
        </p:txBody>
      </p:sp>
      <p:pic>
        <p:nvPicPr>
          <p:cNvPr id="10242" name="Picture 2" descr="diagram">
            <a:extLst>
              <a:ext uri="{FF2B5EF4-FFF2-40B4-BE49-F238E27FC236}">
                <a16:creationId xmlns:a16="http://schemas.microsoft.com/office/drawing/2014/main" id="{51027FEF-5D99-976B-7553-5201BE146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2" y="874395"/>
            <a:ext cx="3228975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833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iagram">
            <a:extLst>
              <a:ext uri="{FF2B5EF4-FFF2-40B4-BE49-F238E27FC236}">
                <a16:creationId xmlns:a16="http://schemas.microsoft.com/office/drawing/2014/main" id="{CA74E46D-FB58-7473-27CA-DB11177E2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03" y="839202"/>
            <a:ext cx="10776857" cy="549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C5F8855-2274-C10D-1FCB-0ADFA7F766BE}"/>
              </a:ext>
            </a:extLst>
          </p:cNvPr>
          <p:cNvSpPr txBox="1">
            <a:spLocks/>
          </p:cNvSpPr>
          <p:nvPr/>
        </p:nvSpPr>
        <p:spPr>
          <a:xfrm>
            <a:off x="1706880" y="101193"/>
            <a:ext cx="9144000" cy="408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Semantic Kernel diagrams – Group Chat</a:t>
            </a:r>
          </a:p>
        </p:txBody>
      </p:sp>
    </p:spTree>
    <p:extLst>
      <p:ext uri="{BB962C8B-B14F-4D97-AF65-F5344CB8AC3E}">
        <p14:creationId xmlns:p14="http://schemas.microsoft.com/office/powerpoint/2010/main" val="424021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D6F93D6-50BB-F464-E284-18025757BFD4}"/>
              </a:ext>
            </a:extLst>
          </p:cNvPr>
          <p:cNvSpPr txBox="1">
            <a:spLocks/>
          </p:cNvSpPr>
          <p:nvPr/>
        </p:nvSpPr>
        <p:spPr>
          <a:xfrm>
            <a:off x="1706880" y="101193"/>
            <a:ext cx="9144000" cy="408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Semantic Kernel diagrams - Handoff</a:t>
            </a:r>
          </a:p>
        </p:txBody>
      </p:sp>
      <p:pic>
        <p:nvPicPr>
          <p:cNvPr id="12290" name="Picture 2" descr="diagram">
            <a:extLst>
              <a:ext uri="{FF2B5EF4-FFF2-40B4-BE49-F238E27FC236}">
                <a16:creationId xmlns:a16="http://schemas.microsoft.com/office/drawing/2014/main" id="{F8339387-D45E-6714-7056-3350F96E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18" y="676275"/>
            <a:ext cx="7858125" cy="618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15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D026-A688-D81C-FEEB-C5D9743E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917"/>
            <a:ext cx="10515600" cy="720097"/>
          </a:xfrm>
        </p:spPr>
        <p:txBody>
          <a:bodyPr>
            <a:normAutofit/>
          </a:bodyPr>
          <a:lstStyle/>
          <a:p>
            <a:r>
              <a:rPr lang="en-US" sz="4000" dirty="0" err="1">
                <a:hlinkClick r:id="rId2"/>
              </a:rPr>
              <a:t>Magentic</a:t>
            </a:r>
            <a:r>
              <a:rPr lang="en-US" sz="4000" dirty="0">
                <a:hlinkClick r:id="rId2"/>
              </a:rPr>
              <a:t> Agent Orchestration | Microsoft Learn</a:t>
            </a:r>
            <a:endParaRPr lang="en-US" sz="4000" dirty="0"/>
          </a:p>
        </p:txBody>
      </p:sp>
      <p:pic>
        <p:nvPicPr>
          <p:cNvPr id="13314" name="Picture 2" descr="diagram">
            <a:extLst>
              <a:ext uri="{FF2B5EF4-FFF2-40B4-BE49-F238E27FC236}">
                <a16:creationId xmlns:a16="http://schemas.microsoft.com/office/drawing/2014/main" id="{A3284F5E-4BDF-6730-BDC5-2E8F27C3B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895" y="1290304"/>
            <a:ext cx="7837716" cy="517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441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A6FCBB2-0561-BAFA-C56C-7E3064D97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0"/>
            <a:ext cx="10993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01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7ABE-E6C5-3332-DE22-77BCF74B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231BE-EAF1-E5DC-1519-4F0BE34FC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Multi-Agent Orchestration Redefined with Microsoft Semantic Kernel">
            <a:extLst>
              <a:ext uri="{FF2B5EF4-FFF2-40B4-BE49-F238E27FC236}">
                <a16:creationId xmlns:a16="http://schemas.microsoft.com/office/drawing/2014/main" id="{62BDCF7E-B0E7-6ABB-990A-25580F0DB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595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EF99-E81B-37C8-D9A5-26D33508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AAD0C-818B-EAFD-633D-8A996782D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Architecting AI Apps with Semantic Kernel | Semantic Kernel">
            <a:extLst>
              <a:ext uri="{FF2B5EF4-FFF2-40B4-BE49-F238E27FC236}">
                <a16:creationId xmlns:a16="http://schemas.microsoft.com/office/drawing/2014/main" id="{1A86B059-0221-CD40-5E80-817A89789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0"/>
            <a:ext cx="3676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559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tep by Step guide to develop AI Multi-Agent system using Microsoft ...">
            <a:extLst>
              <a:ext uri="{FF2B5EF4-FFF2-40B4-BE49-F238E27FC236}">
                <a16:creationId xmlns:a16="http://schemas.microsoft.com/office/drawing/2014/main" id="{92F88481-283D-76AA-4525-4EB9F3DF8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38" y="0"/>
            <a:ext cx="6537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852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738B-6B9D-E5CC-87F5-0D823F8D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B94E-87FE-7DDC-0C09-F9FC49BEB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Guest Blog: Revolutionizing AI Workflows: Multi-Agent Group Chat with ...">
            <a:extLst>
              <a:ext uri="{FF2B5EF4-FFF2-40B4-BE49-F238E27FC236}">
                <a16:creationId xmlns:a16="http://schemas.microsoft.com/office/drawing/2014/main" id="{D3FC531A-CD38-F969-DFBB-D6A8AEE5D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0"/>
            <a:ext cx="9831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05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D643C-8191-3565-FBE1-7ADF55EBB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6965-2691-0772-FAE9-26ACD5BA5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31196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1. Simple MCP+SemanticKernel POC</a:t>
            </a:r>
            <a:b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Multi-Agent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B4E55-065D-3132-9839-30D903027B65}"/>
              </a:ext>
            </a:extLst>
          </p:cNvPr>
          <p:cNvSpPr/>
          <p:nvPr/>
        </p:nvSpPr>
        <p:spPr>
          <a:xfrm>
            <a:off x="755374" y="1311965"/>
            <a:ext cx="10567135" cy="47554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7006B4-22E3-60E1-F7FB-15C9DB21652C}"/>
              </a:ext>
            </a:extLst>
          </p:cNvPr>
          <p:cNvSpPr/>
          <p:nvPr/>
        </p:nvSpPr>
        <p:spPr>
          <a:xfrm>
            <a:off x="5481976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F7CB5-9D5D-CFA0-F75E-99EF17D32872}"/>
              </a:ext>
            </a:extLst>
          </p:cNvPr>
          <p:cNvSpPr txBox="1"/>
          <p:nvPr/>
        </p:nvSpPr>
        <p:spPr>
          <a:xfrm>
            <a:off x="6141591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Orchestrator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DA15479-CF4F-C708-35E7-0428699FF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32" y="2143406"/>
            <a:ext cx="500312" cy="443353"/>
          </a:xfrm>
          <a:prstGeom prst="rect">
            <a:avLst/>
          </a:prstGeom>
        </p:spPr>
      </p:pic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B0AEFA03-CEAE-7FD5-F241-4F5D40F43842}"/>
              </a:ext>
            </a:extLst>
          </p:cNvPr>
          <p:cNvSpPr>
            <a:spLocks noChangeAspect="1"/>
          </p:cNvSpPr>
          <p:nvPr/>
        </p:nvSpPr>
        <p:spPr>
          <a:xfrm>
            <a:off x="9785225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 descr="Here's OpenAI's new logo | The Verge">
            <a:extLst>
              <a:ext uri="{FF2B5EF4-FFF2-40B4-BE49-F238E27FC236}">
                <a16:creationId xmlns:a16="http://schemas.microsoft.com/office/drawing/2014/main" id="{EDC3F125-4F11-059B-0151-C49A243F7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9905821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F3CEC2F-B6E9-211F-EFA6-CDC5D4682BF6}"/>
              </a:ext>
            </a:extLst>
          </p:cNvPr>
          <p:cNvSpPr txBox="1"/>
          <p:nvPr/>
        </p:nvSpPr>
        <p:spPr>
          <a:xfrm>
            <a:off x="9783123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845713E-7D01-3265-CC5D-0EFBD3BBB0F6}"/>
              </a:ext>
            </a:extLst>
          </p:cNvPr>
          <p:cNvSpPr/>
          <p:nvPr/>
        </p:nvSpPr>
        <p:spPr>
          <a:xfrm>
            <a:off x="2739225" y="2110237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rgbClr val="2189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64B98D-B5F6-81CF-A784-61715A9704BE}"/>
              </a:ext>
            </a:extLst>
          </p:cNvPr>
          <p:cNvSpPr txBox="1"/>
          <p:nvPr/>
        </p:nvSpPr>
        <p:spPr>
          <a:xfrm>
            <a:off x="3509565" y="2120881"/>
            <a:ext cx="1189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Chat UI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Claude, GitHub CoPilot, etc.</a:t>
            </a:r>
          </a:p>
        </p:txBody>
      </p:sp>
      <p:pic>
        <p:nvPicPr>
          <p:cNvPr id="23556" name="Picture 4" descr="User Icon Images – Browse 1,701,604 Stock Photos, Vectors ...">
            <a:extLst>
              <a:ext uri="{FF2B5EF4-FFF2-40B4-BE49-F238E27FC236}">
                <a16:creationId xmlns:a16="http://schemas.microsoft.com/office/drawing/2014/main" id="{6D043159-4F8A-09FD-0F09-8CEF163C2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20528" r="20355" b="20435"/>
          <a:stretch>
            <a:fillRect/>
          </a:stretch>
        </p:blipFill>
        <p:spPr bwMode="auto">
          <a:xfrm>
            <a:off x="1211949" y="2303152"/>
            <a:ext cx="732147" cy="7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AD576BF-9F57-71E4-1002-21BA23B61274}"/>
              </a:ext>
            </a:extLst>
          </p:cNvPr>
          <p:cNvSpPr txBox="1"/>
          <p:nvPr/>
        </p:nvSpPr>
        <p:spPr>
          <a:xfrm>
            <a:off x="1152315" y="2970966"/>
            <a:ext cx="891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71531E-79F1-E481-88A4-229708761FF2}"/>
              </a:ext>
            </a:extLst>
          </p:cNvPr>
          <p:cNvCxnSpPr>
            <a:stCxn id="23556" idx="3"/>
            <a:endCxn id="40" idx="1"/>
          </p:cNvCxnSpPr>
          <p:nvPr/>
        </p:nvCxnSpPr>
        <p:spPr>
          <a:xfrm flipV="1">
            <a:off x="1944096" y="2661859"/>
            <a:ext cx="795129" cy="3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EBCF57-E21C-D723-009C-9603995E0EE8}"/>
              </a:ext>
            </a:extLst>
          </p:cNvPr>
          <p:cNvCxnSpPr>
            <a:cxnSpLocks/>
          </p:cNvCxnSpPr>
          <p:nvPr/>
        </p:nvCxnSpPr>
        <p:spPr>
          <a:xfrm flipV="1">
            <a:off x="4681437" y="2673418"/>
            <a:ext cx="800539" cy="261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E0518BDA-056A-8970-449B-A5713CD2B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8278" y="2454086"/>
            <a:ext cx="713056" cy="415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BF25593-993F-247A-1324-D383405F8715}"/>
              </a:ext>
            </a:extLst>
          </p:cNvPr>
          <p:cNvSpPr txBox="1"/>
          <p:nvPr/>
        </p:nvSpPr>
        <p:spPr>
          <a:xfrm>
            <a:off x="3655022" y="2767212"/>
            <a:ext cx="1026415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MCP client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C065CC-6CEC-84BD-E965-527081A08197}"/>
              </a:ext>
            </a:extLst>
          </p:cNvPr>
          <p:cNvSpPr txBox="1"/>
          <p:nvPr/>
        </p:nvSpPr>
        <p:spPr>
          <a:xfrm>
            <a:off x="4698911" y="2358818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pic>
        <p:nvPicPr>
          <p:cNvPr id="23558" name="Picture 6" descr="Semantic Kernel Roadmap H1 2025 ...">
            <a:extLst>
              <a:ext uri="{FF2B5EF4-FFF2-40B4-BE49-F238E27FC236}">
                <a16:creationId xmlns:a16="http://schemas.microsoft.com/office/drawing/2014/main" id="{14529D91-24D1-9DC7-5314-4A0E00D71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6414334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MCP (Model Context Protocol) Logo Fr ...">
            <a:extLst>
              <a:ext uri="{FF2B5EF4-FFF2-40B4-BE49-F238E27FC236}">
                <a16:creationId xmlns:a16="http://schemas.microsoft.com/office/drawing/2014/main" id="{F6420308-C173-B1E8-DAF5-8BD0D8169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796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Microsoft Dot Net icon SVG Vector &amp; PNG ...">
            <a:extLst>
              <a:ext uri="{FF2B5EF4-FFF2-40B4-BE49-F238E27FC236}">
                <a16:creationId xmlns:a16="http://schemas.microsoft.com/office/drawing/2014/main" id="{62933401-DC83-C744-D8E0-873F63DD8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461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0B9B8AD-9B74-4008-5595-AC79C1D0E18D}"/>
              </a:ext>
            </a:extLst>
          </p:cNvPr>
          <p:cNvSpPr txBox="1"/>
          <p:nvPr/>
        </p:nvSpPr>
        <p:spPr>
          <a:xfrm>
            <a:off x="6203299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CC3B10-760B-8CBF-37DA-9FD50E9A87C0}"/>
              </a:ext>
            </a:extLst>
          </p:cNvPr>
          <p:cNvSpPr txBox="1"/>
          <p:nvPr/>
        </p:nvSpPr>
        <p:spPr>
          <a:xfrm>
            <a:off x="5416484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C11F17-B720-C30F-CB97-FAE175A3894E}"/>
              </a:ext>
            </a:extLst>
          </p:cNvPr>
          <p:cNvSpPr txBox="1"/>
          <p:nvPr/>
        </p:nvSpPr>
        <p:spPr>
          <a:xfrm>
            <a:off x="6812444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24FB6DD-2D4D-1E53-252A-3AE050DC3BA1}"/>
              </a:ext>
            </a:extLst>
          </p:cNvPr>
          <p:cNvSpPr/>
          <p:nvPr/>
        </p:nvSpPr>
        <p:spPr>
          <a:xfrm>
            <a:off x="8169033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15288D-202E-A53A-B7E8-61AC3E89DAB6}"/>
              </a:ext>
            </a:extLst>
          </p:cNvPr>
          <p:cNvSpPr txBox="1"/>
          <p:nvPr/>
        </p:nvSpPr>
        <p:spPr>
          <a:xfrm>
            <a:off x="8828648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Identifier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1E22C1-AC5E-08A1-46D1-D3BFBC10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389" y="2143406"/>
            <a:ext cx="500312" cy="443353"/>
          </a:xfrm>
          <a:prstGeom prst="rect">
            <a:avLst/>
          </a:prstGeom>
        </p:spPr>
      </p:pic>
      <p:pic>
        <p:nvPicPr>
          <p:cNvPr id="61" name="Picture 6" descr="Semantic Kernel Roadmap H1 2025 ...">
            <a:extLst>
              <a:ext uri="{FF2B5EF4-FFF2-40B4-BE49-F238E27FC236}">
                <a16:creationId xmlns:a16="http://schemas.microsoft.com/office/drawing/2014/main" id="{574FCA2C-11C9-F002-8BDF-EABE4A04BC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9101391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MCP (Model Context Protocol) Logo Fr ...">
            <a:extLst>
              <a:ext uri="{FF2B5EF4-FFF2-40B4-BE49-F238E27FC236}">
                <a16:creationId xmlns:a16="http://schemas.microsoft.com/office/drawing/2014/main" id="{EB6AC317-EC4D-5D87-51EB-79460CC8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853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Microsoft Dot Net icon SVG Vector &amp; PNG ...">
            <a:extLst>
              <a:ext uri="{FF2B5EF4-FFF2-40B4-BE49-F238E27FC236}">
                <a16:creationId xmlns:a16="http://schemas.microsoft.com/office/drawing/2014/main" id="{73904650-6B5A-EA12-DCBA-66DB4294F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518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2" name="TextBox 23551">
            <a:extLst>
              <a:ext uri="{FF2B5EF4-FFF2-40B4-BE49-F238E27FC236}">
                <a16:creationId xmlns:a16="http://schemas.microsoft.com/office/drawing/2014/main" id="{681C02D9-98CE-05CB-9A8B-6F862A9D6FBC}"/>
              </a:ext>
            </a:extLst>
          </p:cNvPr>
          <p:cNvSpPr txBox="1"/>
          <p:nvPr/>
        </p:nvSpPr>
        <p:spPr>
          <a:xfrm>
            <a:off x="8890356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23553" name="TextBox 23552">
            <a:extLst>
              <a:ext uri="{FF2B5EF4-FFF2-40B4-BE49-F238E27FC236}">
                <a16:creationId xmlns:a16="http://schemas.microsoft.com/office/drawing/2014/main" id="{7EE10B35-21F6-9DF3-0ADA-E23817B43654}"/>
              </a:ext>
            </a:extLst>
          </p:cNvPr>
          <p:cNvSpPr txBox="1"/>
          <p:nvPr/>
        </p:nvSpPr>
        <p:spPr>
          <a:xfrm>
            <a:off x="8103541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55" name="TextBox 23554">
            <a:extLst>
              <a:ext uri="{FF2B5EF4-FFF2-40B4-BE49-F238E27FC236}">
                <a16:creationId xmlns:a16="http://schemas.microsoft.com/office/drawing/2014/main" id="{C5FEC32B-9D46-5FDF-1916-6527E66438ED}"/>
              </a:ext>
            </a:extLst>
          </p:cNvPr>
          <p:cNvSpPr txBox="1"/>
          <p:nvPr/>
        </p:nvSpPr>
        <p:spPr>
          <a:xfrm>
            <a:off x="9499501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23557" name="Flowchart: Connector 23556">
            <a:extLst>
              <a:ext uri="{FF2B5EF4-FFF2-40B4-BE49-F238E27FC236}">
                <a16:creationId xmlns:a16="http://schemas.microsoft.com/office/drawing/2014/main" id="{DB18C5DD-EBA1-AB2F-6E52-35BDEF3CCCD8}"/>
              </a:ext>
            </a:extLst>
          </p:cNvPr>
          <p:cNvSpPr>
            <a:spLocks noChangeAspect="1"/>
          </p:cNvSpPr>
          <p:nvPr/>
        </p:nvSpPr>
        <p:spPr>
          <a:xfrm>
            <a:off x="7111141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9" name="Picture 2" descr="Here's OpenAI's new logo | The Verge">
            <a:extLst>
              <a:ext uri="{FF2B5EF4-FFF2-40B4-BE49-F238E27FC236}">
                <a16:creationId xmlns:a16="http://schemas.microsoft.com/office/drawing/2014/main" id="{F288B813-0D77-CF96-F609-09EC8D783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7231737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1" name="TextBox 23560">
            <a:extLst>
              <a:ext uri="{FF2B5EF4-FFF2-40B4-BE49-F238E27FC236}">
                <a16:creationId xmlns:a16="http://schemas.microsoft.com/office/drawing/2014/main" id="{F13B508D-40E3-F178-B840-52B8BD52951B}"/>
              </a:ext>
            </a:extLst>
          </p:cNvPr>
          <p:cNvSpPr txBox="1"/>
          <p:nvPr/>
        </p:nvSpPr>
        <p:spPr>
          <a:xfrm>
            <a:off x="7109039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23563" name="Rectangle: Rounded Corners 23562">
            <a:extLst>
              <a:ext uri="{FF2B5EF4-FFF2-40B4-BE49-F238E27FC236}">
                <a16:creationId xmlns:a16="http://schemas.microsoft.com/office/drawing/2014/main" id="{199AF8F9-D7D1-027B-0829-70C05E0E60D1}"/>
              </a:ext>
            </a:extLst>
          </p:cNvPr>
          <p:cNvSpPr/>
          <p:nvPr/>
        </p:nvSpPr>
        <p:spPr>
          <a:xfrm>
            <a:off x="6934740" y="442681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65" name="TextBox 23564">
            <a:extLst>
              <a:ext uri="{FF2B5EF4-FFF2-40B4-BE49-F238E27FC236}">
                <a16:creationId xmlns:a16="http://schemas.microsoft.com/office/drawing/2014/main" id="{954AF999-13BD-DD9A-2CED-4BD0391FA134}"/>
              </a:ext>
            </a:extLst>
          </p:cNvPr>
          <p:cNvSpPr txBox="1"/>
          <p:nvPr/>
        </p:nvSpPr>
        <p:spPr>
          <a:xfrm>
            <a:off x="7487287" y="4413788"/>
            <a:ext cx="1552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MCP Server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Ad-Hoc Content</a:t>
            </a:r>
          </a:p>
        </p:txBody>
      </p:sp>
      <p:pic>
        <p:nvPicPr>
          <p:cNvPr id="23570" name="Picture 8" descr="MCP (Model Context Protocol) Logo Fr ...">
            <a:extLst>
              <a:ext uri="{FF2B5EF4-FFF2-40B4-BE49-F238E27FC236}">
                <a16:creationId xmlns:a16="http://schemas.microsoft.com/office/drawing/2014/main" id="{9DE450FC-29CD-DAE3-421C-91452239D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60" y="498999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1" name="Picture 10" descr="Microsoft Dot Net icon SVG Vector &amp; PNG ...">
            <a:extLst>
              <a:ext uri="{FF2B5EF4-FFF2-40B4-BE49-F238E27FC236}">
                <a16:creationId xmlns:a16="http://schemas.microsoft.com/office/drawing/2014/main" id="{6A4829B8-D1BD-0A9F-92B5-E4EC6BF33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25" y="49941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73" name="TextBox 23572">
            <a:extLst>
              <a:ext uri="{FF2B5EF4-FFF2-40B4-BE49-F238E27FC236}">
                <a16:creationId xmlns:a16="http://schemas.microsoft.com/office/drawing/2014/main" id="{D16E1FFE-7274-AAF9-B565-F5DC3A62A3FA}"/>
              </a:ext>
            </a:extLst>
          </p:cNvPr>
          <p:cNvSpPr txBox="1"/>
          <p:nvPr/>
        </p:nvSpPr>
        <p:spPr>
          <a:xfrm>
            <a:off x="6869248" y="520748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74" name="TextBox 23573">
            <a:extLst>
              <a:ext uri="{FF2B5EF4-FFF2-40B4-BE49-F238E27FC236}">
                <a16:creationId xmlns:a16="http://schemas.microsoft.com/office/drawing/2014/main" id="{F4912F04-31BD-880B-057C-188E0B384ED1}"/>
              </a:ext>
            </a:extLst>
          </p:cNvPr>
          <p:cNvSpPr txBox="1"/>
          <p:nvPr/>
        </p:nvSpPr>
        <p:spPr>
          <a:xfrm>
            <a:off x="8265208" y="524848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pic>
        <p:nvPicPr>
          <p:cNvPr id="23579" name="Picture 23578">
            <a:extLst>
              <a:ext uri="{FF2B5EF4-FFF2-40B4-BE49-F238E27FC236}">
                <a16:creationId xmlns:a16="http://schemas.microsoft.com/office/drawing/2014/main" id="{32A66977-40FB-FB02-D7D2-4ABDEB2672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3466" y="4478146"/>
            <a:ext cx="364617" cy="407200"/>
          </a:xfrm>
          <a:prstGeom prst="rect">
            <a:avLst/>
          </a:prstGeom>
        </p:spPr>
      </p:pic>
      <p:cxnSp>
        <p:nvCxnSpPr>
          <p:cNvPr id="23587" name="Straight Arrow Connector 23586">
            <a:extLst>
              <a:ext uri="{FF2B5EF4-FFF2-40B4-BE49-F238E27FC236}">
                <a16:creationId xmlns:a16="http://schemas.microsoft.com/office/drawing/2014/main" id="{01E7B567-89C3-DA16-96AE-628E3C31E061}"/>
              </a:ext>
            </a:extLst>
          </p:cNvPr>
          <p:cNvCxnSpPr>
            <a:stCxn id="48" idx="2"/>
            <a:endCxn id="23563" idx="1"/>
          </p:cNvCxnSpPr>
          <p:nvPr/>
        </p:nvCxnSpPr>
        <p:spPr>
          <a:xfrm>
            <a:off x="4168230" y="3074989"/>
            <a:ext cx="2766510" cy="190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88" name="Straight Arrow Connector 23587">
            <a:extLst>
              <a:ext uri="{FF2B5EF4-FFF2-40B4-BE49-F238E27FC236}">
                <a16:creationId xmlns:a16="http://schemas.microsoft.com/office/drawing/2014/main" id="{F37C1AD6-E13D-2137-0BD9-0D8C0FC3AD9F}"/>
              </a:ext>
            </a:extLst>
          </p:cNvPr>
          <p:cNvCxnSpPr>
            <a:cxnSpLocks/>
            <a:stCxn id="23553" idx="2"/>
          </p:cNvCxnSpPr>
          <p:nvPr/>
        </p:nvCxnSpPr>
        <p:spPr>
          <a:xfrm flipH="1">
            <a:off x="7952187" y="3229455"/>
            <a:ext cx="577496" cy="1210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4" name="Connector: Curved 23593">
            <a:extLst>
              <a:ext uri="{FF2B5EF4-FFF2-40B4-BE49-F238E27FC236}">
                <a16:creationId xmlns:a16="http://schemas.microsoft.com/office/drawing/2014/main" id="{314B9CDE-8CD3-C873-4AF9-C0FE6AF05E7D}"/>
              </a:ext>
            </a:extLst>
          </p:cNvPr>
          <p:cNvCxnSpPr>
            <a:stCxn id="54" idx="2"/>
            <a:endCxn id="23557" idx="1"/>
          </p:cNvCxnSpPr>
          <p:nvPr/>
        </p:nvCxnSpPr>
        <p:spPr>
          <a:xfrm rot="16200000" flipH="1">
            <a:off x="6650302" y="3080457"/>
            <a:ext cx="380573" cy="669859"/>
          </a:xfrm>
          <a:prstGeom prst="curvedConnector3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5" name="Connector: Curved 23594">
            <a:extLst>
              <a:ext uri="{FF2B5EF4-FFF2-40B4-BE49-F238E27FC236}">
                <a16:creationId xmlns:a16="http://schemas.microsoft.com/office/drawing/2014/main" id="{1E358208-8178-E618-169E-2115CB117780}"/>
              </a:ext>
            </a:extLst>
          </p:cNvPr>
          <p:cNvCxnSpPr>
            <a:cxnSpLocks/>
            <a:stCxn id="23552" idx="2"/>
            <a:endCxn id="37" idx="1"/>
          </p:cNvCxnSpPr>
          <p:nvPr/>
        </p:nvCxnSpPr>
        <p:spPr>
          <a:xfrm rot="16200000" flipH="1">
            <a:off x="9330873" y="3086944"/>
            <a:ext cx="380573" cy="656886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8" name="Straight Arrow Connector 23597">
            <a:extLst>
              <a:ext uri="{FF2B5EF4-FFF2-40B4-BE49-F238E27FC236}">
                <a16:creationId xmlns:a16="http://schemas.microsoft.com/office/drawing/2014/main" id="{A7ADC981-2BA8-4961-BF55-A36BE390CD40}"/>
              </a:ext>
            </a:extLst>
          </p:cNvPr>
          <p:cNvCxnSpPr>
            <a:cxnSpLocks/>
            <a:stCxn id="5" idx="3"/>
            <a:endCxn id="58" idx="1"/>
          </p:cNvCxnSpPr>
          <p:nvPr/>
        </p:nvCxnSpPr>
        <p:spPr>
          <a:xfrm>
            <a:off x="7529437" y="2661858"/>
            <a:ext cx="6395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01" name="TextBox 23600">
            <a:extLst>
              <a:ext uri="{FF2B5EF4-FFF2-40B4-BE49-F238E27FC236}">
                <a16:creationId xmlns:a16="http://schemas.microsoft.com/office/drawing/2014/main" id="{13DC7F95-C942-7EF8-3245-A84B35BF8CFF}"/>
              </a:ext>
            </a:extLst>
          </p:cNvPr>
          <p:cNvSpPr txBox="1"/>
          <p:nvPr/>
        </p:nvSpPr>
        <p:spPr>
          <a:xfrm>
            <a:off x="5027544" y="4026713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23602" name="TextBox 23601">
            <a:extLst>
              <a:ext uri="{FF2B5EF4-FFF2-40B4-BE49-F238E27FC236}">
                <a16:creationId xmlns:a16="http://schemas.microsoft.com/office/drawing/2014/main" id="{50981839-858B-B9DC-B3C5-95B3058A1D8A}"/>
              </a:ext>
            </a:extLst>
          </p:cNvPr>
          <p:cNvSpPr txBox="1"/>
          <p:nvPr/>
        </p:nvSpPr>
        <p:spPr>
          <a:xfrm>
            <a:off x="7455631" y="2636403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23603" name="TextBox 23602">
            <a:extLst>
              <a:ext uri="{FF2B5EF4-FFF2-40B4-BE49-F238E27FC236}">
                <a16:creationId xmlns:a16="http://schemas.microsoft.com/office/drawing/2014/main" id="{06EC5741-478D-1D2E-A6E2-0BD464970AF4}"/>
              </a:ext>
            </a:extLst>
          </p:cNvPr>
          <p:cNvSpPr txBox="1"/>
          <p:nvPr/>
        </p:nvSpPr>
        <p:spPr>
          <a:xfrm>
            <a:off x="8095227" y="3626874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cxnSp>
        <p:nvCxnSpPr>
          <p:cNvPr id="23604" name="Straight Arrow Connector 23603">
            <a:extLst>
              <a:ext uri="{FF2B5EF4-FFF2-40B4-BE49-F238E27FC236}">
                <a16:creationId xmlns:a16="http://schemas.microsoft.com/office/drawing/2014/main" id="{D431B06D-6F8C-97A9-CC46-CE6FDE0E590B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842626" y="3229455"/>
            <a:ext cx="1170840" cy="1239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0E7A57-2037-A4D0-686F-AC7A385615A4}"/>
              </a:ext>
            </a:extLst>
          </p:cNvPr>
          <p:cNvSpPr txBox="1"/>
          <p:nvPr/>
        </p:nvSpPr>
        <p:spPr>
          <a:xfrm>
            <a:off x="5849167" y="3748867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</p:spTree>
    <p:extLst>
      <p:ext uri="{BB962C8B-B14F-4D97-AF65-F5344CB8AC3E}">
        <p14:creationId xmlns:p14="http://schemas.microsoft.com/office/powerpoint/2010/main" val="3367990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FEC9B5F4-429C-3B4C-BA83-4CEC3DA9C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187413"/>
            <a:ext cx="9486206" cy="520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F55792-3290-1F05-C1C9-C609142257E8}"/>
              </a:ext>
            </a:extLst>
          </p:cNvPr>
          <p:cNvSpPr txBox="1"/>
          <p:nvPr/>
        </p:nvSpPr>
        <p:spPr>
          <a:xfrm>
            <a:off x="1438275" y="3626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AI Agent Architecture via A2A/MCP | by Jeffrey Richter | Jun, 2025 | 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84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8EC28889-3EBF-0ECB-144D-4EFD654EB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" y="842963"/>
            <a:ext cx="11220039" cy="44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889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00F76BFD-2F4B-8962-698D-FD72962F9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71450"/>
            <a:ext cx="59436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CC7475-35F8-6B61-B64D-4EDE7C154733}"/>
              </a:ext>
            </a:extLst>
          </p:cNvPr>
          <p:cNvSpPr txBox="1"/>
          <p:nvPr/>
        </p:nvSpPr>
        <p:spPr>
          <a:xfrm>
            <a:off x="6438900" y="1172260"/>
            <a:ext cx="36671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AI Agent Architecture via A2A/MCP | by Jeffrey Richter | Jun, 2025 | 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39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utoGen Overview">
            <a:extLst>
              <a:ext uri="{FF2B5EF4-FFF2-40B4-BE49-F238E27FC236}">
                <a16:creationId xmlns:a16="http://schemas.microsoft.com/office/drawing/2014/main" id="{E1ED251B-0025-D886-1607-4C889FA59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8" t="61475" r="62558" b="27279"/>
          <a:stretch>
            <a:fillRect/>
          </a:stretch>
        </p:blipFill>
        <p:spPr bwMode="auto">
          <a:xfrm>
            <a:off x="1285191" y="2809326"/>
            <a:ext cx="2593910" cy="197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5789806-B865-2B2B-D3A0-29E22E5BB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60" y="2809326"/>
            <a:ext cx="2817472" cy="1862397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20D64872-74A4-CFB9-87E5-753AD2EAFAF0}"/>
              </a:ext>
            </a:extLst>
          </p:cNvPr>
          <p:cNvGrpSpPr>
            <a:grpSpLocks noChangeAspect="1"/>
          </p:cNvGrpSpPr>
          <p:nvPr/>
        </p:nvGrpSpPr>
        <p:grpSpPr>
          <a:xfrm>
            <a:off x="1067222" y="632526"/>
            <a:ext cx="1948777" cy="1727724"/>
            <a:chOff x="1067222" y="632526"/>
            <a:chExt cx="1948777" cy="172772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1AD74EC-358E-5D56-40EC-313D9E9C6AFF}"/>
                </a:ext>
              </a:extLst>
            </p:cNvPr>
            <p:cNvGrpSpPr/>
            <p:nvPr/>
          </p:nvGrpSpPr>
          <p:grpSpPr>
            <a:xfrm>
              <a:off x="1067222" y="632526"/>
              <a:ext cx="1948777" cy="1727724"/>
              <a:chOff x="4247743" y="801491"/>
              <a:chExt cx="1948777" cy="1727724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8D609B3-99FD-D714-A75D-9FFC4AE3FE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38534" y="801491"/>
                <a:ext cx="0" cy="659199"/>
              </a:xfrm>
              <a:prstGeom prst="line">
                <a:avLst/>
              </a:prstGeom>
              <a:ln w="63500">
                <a:solidFill>
                  <a:srgbClr val="B6F19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C0A0E53-13E7-876E-493D-5642839D7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01491"/>
                <a:ext cx="0" cy="659199"/>
              </a:xfrm>
              <a:prstGeom prst="line">
                <a:avLst/>
              </a:prstGeom>
              <a:ln w="63500">
                <a:solidFill>
                  <a:srgbClr val="B6F19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6E4473A-3337-A6FE-BDFD-F4B3A81D9C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4938" y="801491"/>
                <a:ext cx="181582" cy="0"/>
              </a:xfrm>
              <a:prstGeom prst="line">
                <a:avLst/>
              </a:prstGeom>
              <a:ln w="63500">
                <a:solidFill>
                  <a:srgbClr val="B6F19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8802BD7-2D09-9FE2-C049-1512B51944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7743" y="801491"/>
                <a:ext cx="181582" cy="0"/>
              </a:xfrm>
              <a:prstGeom prst="line">
                <a:avLst/>
              </a:prstGeom>
              <a:ln w="63500">
                <a:solidFill>
                  <a:srgbClr val="B6F19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841A03D-129F-539A-2DC3-52E90B0322E0}"/>
                  </a:ext>
                </a:extLst>
              </p:cNvPr>
              <p:cNvSpPr/>
              <p:nvPr/>
            </p:nvSpPr>
            <p:spPr>
              <a:xfrm>
                <a:off x="4562273" y="1131091"/>
                <a:ext cx="1322962" cy="1040854"/>
              </a:xfrm>
              <a:prstGeom prst="roundRect">
                <a:avLst/>
              </a:prstGeom>
              <a:solidFill>
                <a:srgbClr val="82AB6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9EE2B94-123B-5504-F68E-475C75E82276}"/>
                  </a:ext>
                </a:extLst>
              </p:cNvPr>
              <p:cNvSpPr/>
              <p:nvPr/>
            </p:nvSpPr>
            <p:spPr>
              <a:xfrm>
                <a:off x="4857969" y="1365956"/>
                <a:ext cx="256032" cy="259644"/>
              </a:xfrm>
              <a:prstGeom prst="ellipse">
                <a:avLst/>
              </a:prstGeom>
              <a:solidFill>
                <a:srgbClr val="B4EE9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AB8D93F-1F77-0443-D8A0-553C87D86454}"/>
                  </a:ext>
                </a:extLst>
              </p:cNvPr>
              <p:cNvSpPr/>
              <p:nvPr/>
            </p:nvSpPr>
            <p:spPr>
              <a:xfrm>
                <a:off x="5355823" y="1365956"/>
                <a:ext cx="256032" cy="259644"/>
              </a:xfrm>
              <a:prstGeom prst="ellipse">
                <a:avLst/>
              </a:prstGeom>
              <a:solidFill>
                <a:srgbClr val="B4EE9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9B68E21-90F8-DC51-876A-2745DC43F2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54070"/>
              <a:stretch>
                <a:fillRect/>
              </a:stretch>
            </p:blipFill>
            <p:spPr>
              <a:xfrm>
                <a:off x="5037644" y="1896387"/>
                <a:ext cx="370222" cy="122084"/>
              </a:xfrm>
              <a:prstGeom prst="rect">
                <a:avLst/>
              </a:prstGeom>
            </p:spPr>
          </p:pic>
          <p:sp>
            <p:nvSpPr>
              <p:cNvPr id="15" name="Flowchart: Terminator 14">
                <a:extLst>
                  <a:ext uri="{FF2B5EF4-FFF2-40B4-BE49-F238E27FC236}">
                    <a16:creationId xmlns:a16="http://schemas.microsoft.com/office/drawing/2014/main" id="{A4DA9581-04B2-485D-FCB0-6B1BB6F1E4EF}"/>
                  </a:ext>
                </a:extLst>
              </p:cNvPr>
              <p:cNvSpPr/>
              <p:nvPr/>
            </p:nvSpPr>
            <p:spPr>
              <a:xfrm>
                <a:off x="5049750" y="1844494"/>
                <a:ext cx="346009" cy="122084"/>
              </a:xfrm>
              <a:prstGeom prst="flowChartTerminator">
                <a:avLst/>
              </a:prstGeom>
              <a:solidFill>
                <a:srgbClr val="668B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29AA1B5B-6C5C-0FD5-DBAC-0B0806D66F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56966" r="8037"/>
              <a:stretch>
                <a:fillRect/>
              </a:stretch>
            </p:blipFill>
            <p:spPr>
              <a:xfrm rot="10800000">
                <a:off x="4301864" y="1331155"/>
                <a:ext cx="256032" cy="646232"/>
              </a:xfrm>
              <a:prstGeom prst="rect">
                <a:avLst/>
              </a:pr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F4B9526-37B6-6089-9228-C8E92FBE7198}"/>
                  </a:ext>
                </a:extLst>
              </p:cNvPr>
              <p:cNvSpPr/>
              <p:nvPr/>
            </p:nvSpPr>
            <p:spPr>
              <a:xfrm>
                <a:off x="5624959" y="1866626"/>
                <a:ext cx="411938" cy="564444"/>
              </a:xfrm>
              <a:custGeom>
                <a:avLst/>
                <a:gdLst>
                  <a:gd name="connsiteX0" fmla="*/ 398834 w 411938"/>
                  <a:gd name="connsiteY0" fmla="*/ 0 h 564444"/>
                  <a:gd name="connsiteX1" fmla="*/ 398834 w 411938"/>
                  <a:gd name="connsiteY1" fmla="*/ 359923 h 564444"/>
                  <a:gd name="connsiteX2" fmla="*/ 262646 w 411938"/>
                  <a:gd name="connsiteY2" fmla="*/ 535021 h 564444"/>
                  <a:gd name="connsiteX3" fmla="*/ 0 w 411938"/>
                  <a:gd name="connsiteY3" fmla="*/ 564204 h 564444"/>
                  <a:gd name="connsiteX4" fmla="*/ 0 w 411938"/>
                  <a:gd name="connsiteY4" fmla="*/ 564204 h 5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1938" h="564444">
                    <a:moveTo>
                      <a:pt x="398834" y="0"/>
                    </a:moveTo>
                    <a:cubicBezTo>
                      <a:pt x="410183" y="135376"/>
                      <a:pt x="421532" y="270753"/>
                      <a:pt x="398834" y="359923"/>
                    </a:cubicBezTo>
                    <a:cubicBezTo>
                      <a:pt x="376136" y="449093"/>
                      <a:pt x="329118" y="500974"/>
                      <a:pt x="262646" y="535021"/>
                    </a:cubicBezTo>
                    <a:cubicBezTo>
                      <a:pt x="196174" y="569068"/>
                      <a:pt x="0" y="564204"/>
                      <a:pt x="0" y="564204"/>
                    </a:cubicBezTo>
                    <a:lnTo>
                      <a:pt x="0" y="564204"/>
                    </a:lnTo>
                  </a:path>
                </a:pathLst>
              </a:custGeom>
              <a:ln w="63500">
                <a:solidFill>
                  <a:srgbClr val="B6F19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85C4C864-ADBD-073B-9B9F-9CE8230125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56966" r="8037"/>
              <a:stretch>
                <a:fillRect/>
              </a:stretch>
            </p:blipFill>
            <p:spPr>
              <a:xfrm>
                <a:off x="5884181" y="1331155"/>
                <a:ext cx="256032" cy="646232"/>
              </a:xfrm>
              <a:prstGeom prst="rect">
                <a:avLst/>
              </a:prstGeom>
            </p:spPr>
          </p:pic>
          <p:sp>
            <p:nvSpPr>
              <p:cNvPr id="31" name="Flowchart: Terminator 30">
                <a:extLst>
                  <a:ext uri="{FF2B5EF4-FFF2-40B4-BE49-F238E27FC236}">
                    <a16:creationId xmlns:a16="http://schemas.microsoft.com/office/drawing/2014/main" id="{63B40A5D-9F8D-F0FE-A60F-9B204686E7CE}"/>
                  </a:ext>
                </a:extLst>
              </p:cNvPr>
              <p:cNvSpPr/>
              <p:nvPr/>
            </p:nvSpPr>
            <p:spPr>
              <a:xfrm>
                <a:off x="5407866" y="2348383"/>
                <a:ext cx="292383" cy="180832"/>
              </a:xfrm>
              <a:prstGeom prst="flowChartTerminator">
                <a:avLst/>
              </a:prstGeom>
              <a:solidFill>
                <a:srgbClr val="64845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8A53E08-4A50-368D-DF87-D0C082AF05D5}"/>
                </a:ext>
              </a:extLst>
            </p:cNvPr>
            <p:cNvCxnSpPr/>
            <p:nvPr/>
          </p:nvCxnSpPr>
          <p:spPr>
            <a:xfrm>
              <a:off x="2733694" y="1182242"/>
              <a:ext cx="0" cy="600622"/>
            </a:xfrm>
            <a:prstGeom prst="line">
              <a:avLst/>
            </a:prstGeom>
            <a:ln w="76200">
              <a:solidFill>
                <a:srgbClr val="38492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D3FCE4E-8E35-9DDE-FD23-71A8E12B7CA3}"/>
              </a:ext>
            </a:extLst>
          </p:cNvPr>
          <p:cNvGrpSpPr>
            <a:grpSpLocks noChangeAspect="1"/>
          </p:cNvGrpSpPr>
          <p:nvPr/>
        </p:nvGrpSpPr>
        <p:grpSpPr>
          <a:xfrm>
            <a:off x="5121611" y="632526"/>
            <a:ext cx="1948777" cy="1727724"/>
            <a:chOff x="5121611" y="632526"/>
            <a:chExt cx="1948777" cy="172772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E522890-FB27-1AF0-5168-28FA813B6F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2402" y="632526"/>
              <a:ext cx="0" cy="659199"/>
            </a:xfrm>
            <a:prstGeom prst="line">
              <a:avLst/>
            </a:prstGeom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184329-7634-0B49-8E1E-FDE21C4FA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9868" y="632526"/>
              <a:ext cx="0" cy="659199"/>
            </a:xfrm>
            <a:prstGeom prst="line">
              <a:avLst/>
            </a:prstGeom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2CAA6A-7C12-5D3D-61E7-DB4651CD0CA0}"/>
                </a:ext>
              </a:extLst>
            </p:cNvPr>
            <p:cNvCxnSpPr>
              <a:cxnSpLocks/>
            </p:cNvCxnSpPr>
            <p:nvPr/>
          </p:nvCxnSpPr>
          <p:spPr>
            <a:xfrm>
              <a:off x="6888806" y="632526"/>
              <a:ext cx="181582" cy="0"/>
            </a:xfrm>
            <a:prstGeom prst="line">
              <a:avLst/>
            </a:prstGeom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4527952-ADBC-E3F3-6459-E3A665E609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1611" y="632526"/>
              <a:ext cx="181582" cy="0"/>
            </a:xfrm>
            <a:prstGeom prst="line">
              <a:avLst/>
            </a:prstGeom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4191525A-EC63-0836-8292-C926A9926C68}"/>
                </a:ext>
              </a:extLst>
            </p:cNvPr>
            <p:cNvSpPr/>
            <p:nvPr/>
          </p:nvSpPr>
          <p:spPr>
            <a:xfrm>
              <a:off x="5436141" y="962126"/>
              <a:ext cx="1322962" cy="1040854"/>
            </a:xfrm>
            <a:prstGeom prst="roundRect">
              <a:avLst/>
            </a:prstGeom>
            <a:solidFill>
              <a:srgbClr val="7EB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00154DA-32F6-244A-A51E-6931BE87C658}"/>
                </a:ext>
              </a:extLst>
            </p:cNvPr>
            <p:cNvSpPr/>
            <p:nvPr/>
          </p:nvSpPr>
          <p:spPr>
            <a:xfrm>
              <a:off x="5731837" y="1196991"/>
              <a:ext cx="256032" cy="259644"/>
            </a:xfrm>
            <a:prstGeom prst="ellipse">
              <a:avLst/>
            </a:prstGeom>
            <a:solidFill>
              <a:srgbClr val="E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2986AE2-79F4-A0A6-A3EB-1F4DABC604FF}"/>
                </a:ext>
              </a:extLst>
            </p:cNvPr>
            <p:cNvSpPr/>
            <p:nvPr/>
          </p:nvSpPr>
          <p:spPr>
            <a:xfrm>
              <a:off x="6229691" y="1196991"/>
              <a:ext cx="256032" cy="259644"/>
            </a:xfrm>
            <a:prstGeom prst="ellipse">
              <a:avLst/>
            </a:prstGeom>
            <a:solidFill>
              <a:srgbClr val="EFED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6446E07-8A34-46FA-4DFA-638420FEE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 l="56966" r="8037"/>
            <a:stretch>
              <a:fillRect/>
            </a:stretch>
          </p:blipFill>
          <p:spPr>
            <a:xfrm rot="10800000">
              <a:off x="5175732" y="1162190"/>
              <a:ext cx="256032" cy="646232"/>
            </a:xfrm>
            <a:prstGeom prst="rect">
              <a:avLst/>
            </a:prstGeom>
          </p:spPr>
        </p:pic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795899A-7504-E15D-947D-85E64C462B37}"/>
                </a:ext>
              </a:extLst>
            </p:cNvPr>
            <p:cNvSpPr/>
            <p:nvPr/>
          </p:nvSpPr>
          <p:spPr>
            <a:xfrm>
              <a:off x="6498827" y="1697661"/>
              <a:ext cx="411938" cy="564444"/>
            </a:xfrm>
            <a:custGeom>
              <a:avLst/>
              <a:gdLst>
                <a:gd name="connsiteX0" fmla="*/ 398834 w 411938"/>
                <a:gd name="connsiteY0" fmla="*/ 0 h 564444"/>
                <a:gd name="connsiteX1" fmla="*/ 398834 w 411938"/>
                <a:gd name="connsiteY1" fmla="*/ 359923 h 564444"/>
                <a:gd name="connsiteX2" fmla="*/ 262646 w 411938"/>
                <a:gd name="connsiteY2" fmla="*/ 535021 h 564444"/>
                <a:gd name="connsiteX3" fmla="*/ 0 w 411938"/>
                <a:gd name="connsiteY3" fmla="*/ 564204 h 564444"/>
                <a:gd name="connsiteX4" fmla="*/ 0 w 411938"/>
                <a:gd name="connsiteY4" fmla="*/ 564204 h 56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938" h="564444">
                  <a:moveTo>
                    <a:pt x="398834" y="0"/>
                  </a:moveTo>
                  <a:cubicBezTo>
                    <a:pt x="410183" y="135376"/>
                    <a:pt x="421532" y="270753"/>
                    <a:pt x="398834" y="359923"/>
                  </a:cubicBezTo>
                  <a:cubicBezTo>
                    <a:pt x="376136" y="449093"/>
                    <a:pt x="329118" y="500974"/>
                    <a:pt x="262646" y="535021"/>
                  </a:cubicBezTo>
                  <a:cubicBezTo>
                    <a:pt x="196174" y="569068"/>
                    <a:pt x="0" y="564204"/>
                    <a:pt x="0" y="564204"/>
                  </a:cubicBezTo>
                  <a:lnTo>
                    <a:pt x="0" y="564204"/>
                  </a:lnTo>
                </a:path>
              </a:pathLst>
            </a:custGeom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9F5D21F-3C8B-9DDF-81BB-76673CFD5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56966" r="8037"/>
            <a:stretch>
              <a:fillRect/>
            </a:stretch>
          </p:blipFill>
          <p:spPr>
            <a:xfrm>
              <a:off x="6758049" y="1162190"/>
              <a:ext cx="256032" cy="646232"/>
            </a:xfrm>
            <a:prstGeom prst="rect">
              <a:avLst/>
            </a:prstGeom>
          </p:spPr>
        </p:pic>
        <p:sp>
          <p:nvSpPr>
            <p:cNvPr id="48" name="Flowchart: Terminator 47">
              <a:extLst>
                <a:ext uri="{FF2B5EF4-FFF2-40B4-BE49-F238E27FC236}">
                  <a16:creationId xmlns:a16="http://schemas.microsoft.com/office/drawing/2014/main" id="{24E23D37-DFFE-62ED-DBF8-5ADB57E1AA92}"/>
                </a:ext>
              </a:extLst>
            </p:cNvPr>
            <p:cNvSpPr/>
            <p:nvPr/>
          </p:nvSpPr>
          <p:spPr>
            <a:xfrm>
              <a:off x="6281734" y="2179418"/>
              <a:ext cx="292383" cy="180832"/>
            </a:xfrm>
            <a:prstGeom prst="flowChartTerminator">
              <a:avLst/>
            </a:prstGeom>
            <a:solidFill>
              <a:srgbClr val="3F6A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D5AFD65-25F7-E8B4-33E0-669580B90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915942" y="1660346"/>
              <a:ext cx="365792" cy="170703"/>
            </a:xfrm>
            <a:prstGeom prst="rect">
              <a:avLst/>
            </a:prstGeom>
          </p:spPr>
        </p:pic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BBE61A-306A-0FA1-C06E-C2DF20DAD036}"/>
                </a:ext>
              </a:extLst>
            </p:cNvPr>
            <p:cNvCxnSpPr/>
            <p:nvPr/>
          </p:nvCxnSpPr>
          <p:spPr>
            <a:xfrm>
              <a:off x="6795243" y="1182242"/>
              <a:ext cx="0" cy="600622"/>
            </a:xfrm>
            <a:prstGeom prst="line">
              <a:avLst/>
            </a:prstGeom>
            <a:ln w="76200">
              <a:solidFill>
                <a:srgbClr val="454B5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753DD6AC-E70A-5766-9A00-760EB05EA8F0}"/>
              </a:ext>
            </a:extLst>
          </p:cNvPr>
          <p:cNvSpPr>
            <a:spLocks noChangeAspect="1"/>
          </p:cNvSpPr>
          <p:nvPr/>
        </p:nvSpPr>
        <p:spPr>
          <a:xfrm>
            <a:off x="9160038" y="875551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6" name="Picture 2" descr="Here's OpenAI's new logo | The Verge">
            <a:extLst>
              <a:ext uri="{FF2B5EF4-FFF2-40B4-BE49-F238E27FC236}">
                <a16:creationId xmlns:a16="http://schemas.microsoft.com/office/drawing/2014/main" id="{DA0B97E4-4D2C-1C88-0DE5-B21ECAF9D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8961638" y="1380210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4EA0755-1D69-F9D4-AE12-52AC8E98765B}"/>
              </a:ext>
            </a:extLst>
          </p:cNvPr>
          <p:cNvSpPr txBox="1"/>
          <p:nvPr/>
        </p:nvSpPr>
        <p:spPr>
          <a:xfrm>
            <a:off x="8938035" y="1275033"/>
            <a:ext cx="89162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LLM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OpenAI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gpt-4o-mini</a:t>
            </a:r>
          </a:p>
        </p:txBody>
      </p:sp>
      <p:pic>
        <p:nvPicPr>
          <p:cNvPr id="58" name="Picture 16" descr="Azure AI Foundry Blog">
            <a:extLst>
              <a:ext uri="{FF2B5EF4-FFF2-40B4-BE49-F238E27FC236}">
                <a16:creationId xmlns:a16="http://schemas.microsoft.com/office/drawing/2014/main" id="{18695AA8-03B1-3FCB-B104-C5279B00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552" y="940805"/>
            <a:ext cx="288024" cy="28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DFE2C71-FBE8-B960-4AF8-38B1E56203C3}"/>
              </a:ext>
            </a:extLst>
          </p:cNvPr>
          <p:cNvSpPr txBox="1"/>
          <p:nvPr/>
        </p:nvSpPr>
        <p:spPr>
          <a:xfrm>
            <a:off x="8421266" y="910681"/>
            <a:ext cx="891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 Foundry</a:t>
            </a:r>
          </a:p>
        </p:txBody>
      </p:sp>
      <p:grpSp>
        <p:nvGrpSpPr>
          <p:cNvPr id="23578" name="Group 23577">
            <a:extLst>
              <a:ext uri="{FF2B5EF4-FFF2-40B4-BE49-F238E27FC236}">
                <a16:creationId xmlns:a16="http://schemas.microsoft.com/office/drawing/2014/main" id="{036B9FFF-6F02-E9E5-A67E-308640B12847}"/>
              </a:ext>
            </a:extLst>
          </p:cNvPr>
          <p:cNvGrpSpPr/>
          <p:nvPr/>
        </p:nvGrpSpPr>
        <p:grpSpPr>
          <a:xfrm>
            <a:off x="1467937" y="5334637"/>
            <a:ext cx="802584" cy="914468"/>
            <a:chOff x="2815425" y="3712885"/>
            <a:chExt cx="802584" cy="914468"/>
          </a:xfrm>
        </p:grpSpPr>
        <p:sp>
          <p:nvSpPr>
            <p:cNvPr id="23575" name="Hexagon 23574">
              <a:extLst>
                <a:ext uri="{FF2B5EF4-FFF2-40B4-BE49-F238E27FC236}">
                  <a16:creationId xmlns:a16="http://schemas.microsoft.com/office/drawing/2014/main" id="{4DB14400-ED86-DE6B-CF2E-7F27ECBC2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5425" y="3941485"/>
              <a:ext cx="457200" cy="457200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576" name="Hexagon 23575">
              <a:extLst>
                <a:ext uri="{FF2B5EF4-FFF2-40B4-BE49-F238E27FC236}">
                  <a16:creationId xmlns:a16="http://schemas.microsoft.com/office/drawing/2014/main" id="{FA11F016-356F-95D8-F957-58F062CDD5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0809" y="3712885"/>
              <a:ext cx="457200" cy="457200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577" name="Hexagon 23576">
              <a:extLst>
                <a:ext uri="{FF2B5EF4-FFF2-40B4-BE49-F238E27FC236}">
                  <a16:creationId xmlns:a16="http://schemas.microsoft.com/office/drawing/2014/main" id="{67EA846B-CE91-1D7A-2E84-758DAF9E5F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0809" y="4170153"/>
              <a:ext cx="457200" cy="457200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84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graphical user interface, diagram">
            <a:extLst>
              <a:ext uri="{FF2B5EF4-FFF2-40B4-BE49-F238E27FC236}">
                <a16:creationId xmlns:a16="http://schemas.microsoft.com/office/drawing/2014/main" id="{84758CDD-75DB-1B40-9B14-7C3D29416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38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87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raphical user interface, diagram">
            <a:extLst>
              <a:ext uri="{FF2B5EF4-FFF2-40B4-BE49-F238E27FC236}">
                <a16:creationId xmlns:a16="http://schemas.microsoft.com/office/drawing/2014/main" id="{D1CBB4AB-0467-63E8-4206-C2FA05C24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013332"/>
            <a:ext cx="12192000" cy="138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0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67655-93B3-6AB2-DC33-650BB7800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graphical user interface, diagram">
            <a:extLst>
              <a:ext uri="{FF2B5EF4-FFF2-40B4-BE49-F238E27FC236}">
                <a16:creationId xmlns:a16="http://schemas.microsoft.com/office/drawing/2014/main" id="{DBD0B6A9-997C-2313-54D7-D10BFF53A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0"/>
            <a:ext cx="6027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51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Azure AI Foundry with Semantic Kernel Demo architecture">
            <a:extLst>
              <a:ext uri="{FF2B5EF4-FFF2-40B4-BE49-F238E27FC236}">
                <a16:creationId xmlns:a16="http://schemas.microsoft.com/office/drawing/2014/main" id="{C14B7479-3B26-B294-0067-1A4D17B94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03" y="164617"/>
            <a:ext cx="11563217" cy="615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52EC-989E-38A3-18FC-B6588A25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EBDF-F226-2E1C-B3D6-EEBDFBCB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AutoGen Overview">
            <a:extLst>
              <a:ext uri="{FF2B5EF4-FFF2-40B4-BE49-F238E27FC236}">
                <a16:creationId xmlns:a16="http://schemas.microsoft.com/office/drawing/2014/main" id="{246B6185-ED15-2BA3-8FC9-1DD98AAC5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825"/>
            <a:ext cx="12192000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13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B8B6-1CFE-386A-3B2D-0771FE5D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F6532-5296-8E22-E116-BC0BCF4AE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 descr="Applications">
            <a:extLst>
              <a:ext uri="{FF2B5EF4-FFF2-40B4-BE49-F238E27FC236}">
                <a16:creationId xmlns:a16="http://schemas.microsoft.com/office/drawing/2014/main" id="{AD6103CE-DE87-A18E-F09F-05468A235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450"/>
            <a:ext cx="1219200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6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992B-CA16-F732-78BE-ADAF881F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5165-55C0-639B-ADB5-8B2D6286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Agent Chat Example">
            <a:extLst>
              <a:ext uri="{FF2B5EF4-FFF2-40B4-BE49-F238E27FC236}">
                <a16:creationId xmlns:a16="http://schemas.microsoft.com/office/drawing/2014/main" id="{7D1FE7EF-6D52-914B-EFF1-17A8E2B82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213"/>
            <a:ext cx="12192000" cy="65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22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7213</TotalTime>
  <Words>208</Words>
  <Application>Microsoft Office PowerPoint</Application>
  <PresentationFormat>Widescreen</PresentationFormat>
  <Paragraphs>74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Segoe UI</vt:lpstr>
      <vt:lpstr>Office Theme</vt:lpstr>
      <vt:lpstr>1. Simple MCP+SemanticKernel POC  Multi-Agent Architecture</vt:lpstr>
      <vt:lpstr>1. Simple MCP+SemanticKernel POC  Multi-Agent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Magentic Agent Orchestration | Microsoft Learn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Cesar De la Torre</dc:creator>
  <cp:lastModifiedBy>Cesar De la Torre</cp:lastModifiedBy>
  <cp:revision>6</cp:revision>
  <dcterms:created xsi:type="dcterms:W3CDTF">2025-06-02T15:46:11Z</dcterms:created>
  <dcterms:modified xsi:type="dcterms:W3CDTF">2025-06-12T02:41:14Z</dcterms:modified>
</cp:coreProperties>
</file>