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6" r:id="rId2"/>
    <p:sldId id="275" r:id="rId3"/>
    <p:sldId id="27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89B8"/>
    <a:srgbClr val="F2F2F2"/>
    <a:srgbClr val="454B55"/>
    <a:srgbClr val="38492F"/>
    <a:srgbClr val="7EB2E4"/>
    <a:srgbClr val="EFEFFB"/>
    <a:srgbClr val="EFEDFC"/>
    <a:srgbClr val="3F6A79"/>
    <a:srgbClr val="7B8699"/>
    <a:srgbClr val="648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62" autoAdjust="0"/>
    <p:restoredTop sz="94660"/>
  </p:normalViewPr>
  <p:slideViewPr>
    <p:cSldViewPr snapToGrid="0">
      <p:cViewPr>
        <p:scale>
          <a:sx n="100" d="100"/>
          <a:sy n="100" d="100"/>
        </p:scale>
        <p:origin x="51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0FFDD-2F91-4327-83DF-AC11DEFCAA3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A0505-E843-4A21-A0D1-6C1CEE78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97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4B02D-1099-0750-E53A-19E83318E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9D28F9-6476-9171-5625-2B44BFE35E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19D7F5-6142-95EE-DBAC-516C0F7B9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515AC-4C13-BA48-F874-FB2AF59B6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A0505-E843-4A21-A0D1-6C1CEE786C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528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2CB34-E852-E628-3160-F34C6D97C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62AD44-5912-F93D-7CA7-AABB6F79D0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FCE022-3331-4C53-8422-B49443A26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3BFC2-BB50-8768-7573-69117397E8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A0505-E843-4A21-A0D1-6C1CEE786C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58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D5305-4729-00BB-81FF-E2119073F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86E816-6E86-B2AC-3F80-6FC9F3061A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66B965-B27B-89F1-15D6-95365DA7A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242AA-08CF-47BB-E357-3A99028022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A0505-E843-4A21-A0D1-6C1CEE786C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1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D604-3121-C73C-F478-21F532C10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E5AD2-056D-8AA8-A786-18FC350C0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ED380-3E52-46CB-23F4-7AF80874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A5C82-9D9E-7878-2B75-0D3479D3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CEBFC-5B31-65CE-74E9-EDF30FFA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1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3ECF-2741-0618-BA35-83E4BFCA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36CD0-BB72-5D42-BDF6-E8117D4DC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88F31-5A4C-690A-9B0F-59B8E71B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0F80E-D982-ECDD-CA1F-B2FEB6F5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6DACF-2179-E5C4-5722-B0CED132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8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D53B9-8FFB-F6BB-799C-7A1F0FC12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53EE7-CBE2-97CA-817B-62F4F7FA6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00EBD-86D2-E75D-9C26-EF474179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D0C4F-7567-37EC-3E4B-4B0A9B39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4BCCB-37D8-A3CD-C620-DDC9984D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6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3CE2-52E8-A4D6-5BA9-886FA420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87094-B4B7-5518-2B3F-AF5EA85D7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FD1D7-29E4-1943-AF8F-05AA9AA7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6C54C-4F70-7ABF-A69E-EBBF9C81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D0CD4-D550-09F0-B3A2-B9F4124E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0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CA85-7508-67B7-2CDB-4EA2BDBE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11835-D7D0-A669-48BC-EF121B215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E9271-7F54-12B3-6410-80814EC6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3FCCA-D138-FB68-C708-D6D2205C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DD491-501C-2A31-8D41-5618157F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8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1C0A-C1DB-6D9C-9C62-9E2E8392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7D059-96C4-BF81-795C-E31965E79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38F76-957C-85CB-C556-ED77A2A26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9C980-537F-612A-A4CC-D97BABF5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07E41-A399-75E3-10FD-7620F166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39067-BE9D-E27F-D3FA-B6673F25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6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167D-872B-868A-310B-76721C6F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B8212-F313-309D-8EC6-505018A2C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00081-F237-8693-DF55-87E1513BA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CB201-4B5E-0055-CEAB-8EF4F1B2E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5A1A9-C13F-F4DB-90E4-2C5A5D860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569F9-D42F-80C5-3418-50FB0DC2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600FC-7057-25B3-D77C-6D0C0073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174586-17E5-8612-EB2F-BE5ED3ED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9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704A-2DAD-3A5D-74C0-3E9BD527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7C430-1783-130F-548D-99C41191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8A6A1-8ECC-8AB0-388B-E71720FC9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35C27-E117-52BA-E1C8-88F8656B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6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B9DEF-892B-A47D-5EA5-C1E34F4B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BC047-5ABC-C025-5C64-E4B44880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E72DE-89A6-3E7B-99C6-DAF88DC2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2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27B9-EE53-DECC-EABE-1BC9C3780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194E2-9E6F-532C-A06C-0FFDEED30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4E161-31F6-FB96-8DA1-223CBFF3C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4F681-DB7E-0340-1DA9-03FB00FF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62DAD-D819-3914-99DC-8C2D91DA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822DD-2E2A-DB4C-7237-CD128A44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1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E5D0-977C-EDBB-04FB-11F35961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207461-D3FB-1AFC-491D-DF1C310FE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693C7-12DA-5AB3-E0E0-A319DAEAB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D46F5-4E8A-412D-E0E7-416D5032C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4D828-120A-6E75-3827-3B24086D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7AC25-0ED4-2961-3EE8-D707C901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8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ECDD93-BBE1-95B6-E08C-290DEF1F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FA0A4-300F-71A5-512C-1C0C5A611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B1EEA-E324-6EC0-EE65-3AEE745E8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562317-0748-4C3E-8EEC-4AF870B9867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F80BE-DFF1-8EF7-E02A-221E785C3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F7CC9-CE9A-64A7-CB79-52FF76961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0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C599B-9632-CFC4-257F-309AC14A0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D172-88D6-EA99-6BC0-1AF6BAEBB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373" y="97866"/>
            <a:ext cx="10567135" cy="100668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Initial prototype/POC Architecture Diagram</a:t>
            </a:r>
            <a:b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700" dirty="0">
                <a:latin typeface="Segoe UI" panose="020B0502040204020203" pitchFamily="34" charset="0"/>
                <a:cs typeface="Segoe UI" panose="020B0502040204020203" pitchFamily="34" charset="0"/>
              </a:rPr>
              <a:t>(Local Agent/PC-Server processes)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E498AB-3C48-1FD2-D159-F5557685BFB4}"/>
              </a:ext>
            </a:extLst>
          </p:cNvPr>
          <p:cNvSpPr/>
          <p:nvPr/>
        </p:nvSpPr>
        <p:spPr>
          <a:xfrm>
            <a:off x="755374" y="1311965"/>
            <a:ext cx="10567135" cy="47554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3A8F7F-52AB-8916-F9E3-17EA7B2151DC}"/>
              </a:ext>
            </a:extLst>
          </p:cNvPr>
          <p:cNvSpPr/>
          <p:nvPr/>
        </p:nvSpPr>
        <p:spPr>
          <a:xfrm>
            <a:off x="5481976" y="211023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75193A-83E5-F332-983F-A9E4585B93A6}"/>
              </a:ext>
            </a:extLst>
          </p:cNvPr>
          <p:cNvSpPr txBox="1"/>
          <p:nvPr/>
        </p:nvSpPr>
        <p:spPr>
          <a:xfrm>
            <a:off x="6141591" y="2097208"/>
            <a:ext cx="1189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 Agent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Orchestrator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120497-70CE-6479-7D74-BBA57805A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332" y="2143406"/>
            <a:ext cx="500312" cy="443353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2296413-E9C9-9EEA-E0E3-2F5FB177661C}"/>
              </a:ext>
            </a:extLst>
          </p:cNvPr>
          <p:cNvSpPr/>
          <p:nvPr/>
        </p:nvSpPr>
        <p:spPr>
          <a:xfrm>
            <a:off x="2739225" y="2110237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rgbClr val="2189B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0F1925-53AE-32FB-1C12-5C2F58BB4A60}"/>
              </a:ext>
            </a:extLst>
          </p:cNvPr>
          <p:cNvSpPr txBox="1"/>
          <p:nvPr/>
        </p:nvSpPr>
        <p:spPr>
          <a:xfrm>
            <a:off x="3509565" y="2120881"/>
            <a:ext cx="1189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Chat UI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Claude, GitHub CoPilot, etc.</a:t>
            </a:r>
          </a:p>
        </p:txBody>
      </p:sp>
      <p:pic>
        <p:nvPicPr>
          <p:cNvPr id="23556" name="Picture 4" descr="User Icon Images – Browse 1,701,604 Stock Photos, Vectors ...">
            <a:extLst>
              <a:ext uri="{FF2B5EF4-FFF2-40B4-BE49-F238E27FC236}">
                <a16:creationId xmlns:a16="http://schemas.microsoft.com/office/drawing/2014/main" id="{93A7AF3C-EE48-3E0B-5E96-8FEA4EC66E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20528" r="20355" b="20435"/>
          <a:stretch>
            <a:fillRect/>
          </a:stretch>
        </p:blipFill>
        <p:spPr bwMode="auto">
          <a:xfrm>
            <a:off x="1211949" y="2303152"/>
            <a:ext cx="732147" cy="72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2CE79E6-4AE6-C25E-C303-9AB0F795D216}"/>
              </a:ext>
            </a:extLst>
          </p:cNvPr>
          <p:cNvSpPr txBox="1"/>
          <p:nvPr/>
        </p:nvSpPr>
        <p:spPr>
          <a:xfrm>
            <a:off x="1152315" y="2970966"/>
            <a:ext cx="891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CFD885-AEF2-EF7A-A583-10F2D5257545}"/>
              </a:ext>
            </a:extLst>
          </p:cNvPr>
          <p:cNvCxnSpPr>
            <a:stCxn id="23556" idx="3"/>
            <a:endCxn id="40" idx="1"/>
          </p:cNvCxnSpPr>
          <p:nvPr/>
        </p:nvCxnSpPr>
        <p:spPr>
          <a:xfrm flipV="1">
            <a:off x="1944096" y="2661859"/>
            <a:ext cx="795129" cy="3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273D2B-6369-6FCF-E691-094ACD1802D9}"/>
              </a:ext>
            </a:extLst>
          </p:cNvPr>
          <p:cNvCxnSpPr>
            <a:cxnSpLocks/>
          </p:cNvCxnSpPr>
          <p:nvPr/>
        </p:nvCxnSpPr>
        <p:spPr>
          <a:xfrm flipV="1">
            <a:off x="4681437" y="2673418"/>
            <a:ext cx="800539" cy="261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DEC483FB-C404-8CBC-6796-8E56F6FE0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8278" y="2454086"/>
            <a:ext cx="713056" cy="4155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F583515-6C96-6674-A508-B0ED64246822}"/>
              </a:ext>
            </a:extLst>
          </p:cNvPr>
          <p:cNvSpPr txBox="1"/>
          <p:nvPr/>
        </p:nvSpPr>
        <p:spPr>
          <a:xfrm>
            <a:off x="3655022" y="2767212"/>
            <a:ext cx="1026415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MCP client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13A669-9069-F5B2-15F5-432BD65A7EE2}"/>
              </a:ext>
            </a:extLst>
          </p:cNvPr>
          <p:cNvSpPr txBox="1"/>
          <p:nvPr/>
        </p:nvSpPr>
        <p:spPr>
          <a:xfrm>
            <a:off x="4698911" y="2358818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MCP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(stdio)</a:t>
            </a:r>
          </a:p>
        </p:txBody>
      </p:sp>
      <p:pic>
        <p:nvPicPr>
          <p:cNvPr id="23558" name="Picture 6" descr="Semantic Kernel Roadmap H1 2025 ...">
            <a:extLst>
              <a:ext uri="{FF2B5EF4-FFF2-40B4-BE49-F238E27FC236}">
                <a16:creationId xmlns:a16="http://schemas.microsoft.com/office/drawing/2014/main" id="{51A36023-89A7-C879-0EF6-D310EE0F0D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1" r="23923" b="24870"/>
          <a:stretch>
            <a:fillRect/>
          </a:stretch>
        </p:blipFill>
        <p:spPr bwMode="auto">
          <a:xfrm>
            <a:off x="6414334" y="2673417"/>
            <a:ext cx="200765" cy="25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MCP (Model Context Protocol) Logo Fr ...">
            <a:extLst>
              <a:ext uri="{FF2B5EF4-FFF2-40B4-BE49-F238E27FC236}">
                <a16:creationId xmlns:a16="http://schemas.microsoft.com/office/drawing/2014/main" id="{90CC50FB-C3BE-96D9-F162-3316E455C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796" y="267341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2" name="Picture 10" descr="Microsoft Dot Net icon SVG Vector &amp; PNG ...">
            <a:extLst>
              <a:ext uri="{FF2B5EF4-FFF2-40B4-BE49-F238E27FC236}">
                <a16:creationId xmlns:a16="http://schemas.microsoft.com/office/drawing/2014/main" id="{14CE05A4-1533-91E8-5BD7-3B7039F87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461" y="267753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DC94B3E-F729-3A7E-76E9-D586696ABD4E}"/>
              </a:ext>
            </a:extLst>
          </p:cNvPr>
          <p:cNvSpPr txBox="1"/>
          <p:nvPr/>
        </p:nvSpPr>
        <p:spPr>
          <a:xfrm>
            <a:off x="6203299" y="2886547"/>
            <a:ext cx="604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Semantic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Kernel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2E1F6E-6194-994A-F0A3-1E2A85815ED7}"/>
              </a:ext>
            </a:extLst>
          </p:cNvPr>
          <p:cNvSpPr txBox="1"/>
          <p:nvPr/>
        </p:nvSpPr>
        <p:spPr>
          <a:xfrm>
            <a:off x="5416484" y="2890901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34BCD2-2132-026F-7921-A4F0E63719AD}"/>
              </a:ext>
            </a:extLst>
          </p:cNvPr>
          <p:cNvSpPr txBox="1"/>
          <p:nvPr/>
        </p:nvSpPr>
        <p:spPr>
          <a:xfrm>
            <a:off x="6812444" y="293190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C#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C1CA802-B794-0CF1-9455-D04D93565294}"/>
              </a:ext>
            </a:extLst>
          </p:cNvPr>
          <p:cNvSpPr/>
          <p:nvPr/>
        </p:nvSpPr>
        <p:spPr>
          <a:xfrm>
            <a:off x="8169033" y="211023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1BCAE6-670B-0AD9-AAA5-186DC2FAA921}"/>
              </a:ext>
            </a:extLst>
          </p:cNvPr>
          <p:cNvSpPr txBox="1"/>
          <p:nvPr/>
        </p:nvSpPr>
        <p:spPr>
          <a:xfrm>
            <a:off x="8733258" y="2097208"/>
            <a:ext cx="147117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 Agent</a:t>
            </a:r>
          </a:p>
          <a:p>
            <a:pPr algn="ctr"/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 Agent</a:t>
            </a:r>
          </a:p>
          <a:p>
            <a:pPr algn="ctr"/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(ChatCompletionAgent)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930D32E-D55A-BC7E-346B-38D688EB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389" y="2143406"/>
            <a:ext cx="500312" cy="443353"/>
          </a:xfrm>
          <a:prstGeom prst="rect">
            <a:avLst/>
          </a:prstGeom>
        </p:spPr>
      </p:pic>
      <p:pic>
        <p:nvPicPr>
          <p:cNvPr id="61" name="Picture 6" descr="Semantic Kernel Roadmap H1 2025 ...">
            <a:extLst>
              <a:ext uri="{FF2B5EF4-FFF2-40B4-BE49-F238E27FC236}">
                <a16:creationId xmlns:a16="http://schemas.microsoft.com/office/drawing/2014/main" id="{951BC739-38BB-A92E-D4C1-5A052CF4FA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1" r="23923" b="24870"/>
          <a:stretch>
            <a:fillRect/>
          </a:stretch>
        </p:blipFill>
        <p:spPr bwMode="auto">
          <a:xfrm>
            <a:off x="8788874" y="2696567"/>
            <a:ext cx="200765" cy="25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 descr="Microsoft Dot Net icon SVG Vector &amp; PNG ...">
            <a:extLst>
              <a:ext uri="{FF2B5EF4-FFF2-40B4-BE49-F238E27FC236}">
                <a16:creationId xmlns:a16="http://schemas.microsoft.com/office/drawing/2014/main" id="{4AB3B8DA-4C71-9A05-B443-8714FC5E3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001" y="270068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2" name="TextBox 23551">
            <a:extLst>
              <a:ext uri="{FF2B5EF4-FFF2-40B4-BE49-F238E27FC236}">
                <a16:creationId xmlns:a16="http://schemas.microsoft.com/office/drawing/2014/main" id="{F94A16F3-FFD0-9241-8B7A-01005CDA26FF}"/>
              </a:ext>
            </a:extLst>
          </p:cNvPr>
          <p:cNvSpPr txBox="1"/>
          <p:nvPr/>
        </p:nvSpPr>
        <p:spPr>
          <a:xfrm>
            <a:off x="8577839" y="2909697"/>
            <a:ext cx="604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Semantic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Kernel</a:t>
            </a:r>
          </a:p>
        </p:txBody>
      </p:sp>
      <p:sp>
        <p:nvSpPr>
          <p:cNvPr id="23555" name="TextBox 23554">
            <a:extLst>
              <a:ext uri="{FF2B5EF4-FFF2-40B4-BE49-F238E27FC236}">
                <a16:creationId xmlns:a16="http://schemas.microsoft.com/office/drawing/2014/main" id="{970B9F47-CE0D-5D2F-D352-BE3CB2C11FCF}"/>
              </a:ext>
            </a:extLst>
          </p:cNvPr>
          <p:cNvSpPr txBox="1"/>
          <p:nvPr/>
        </p:nvSpPr>
        <p:spPr>
          <a:xfrm>
            <a:off x="9186984" y="295505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C#</a:t>
            </a:r>
          </a:p>
        </p:txBody>
      </p:sp>
      <p:sp>
        <p:nvSpPr>
          <p:cNvPr id="23557" name="Flowchart: Connector 23556">
            <a:extLst>
              <a:ext uri="{FF2B5EF4-FFF2-40B4-BE49-F238E27FC236}">
                <a16:creationId xmlns:a16="http://schemas.microsoft.com/office/drawing/2014/main" id="{FDEFFD87-CFA7-4D06-2546-02D4C6104873}"/>
              </a:ext>
            </a:extLst>
          </p:cNvPr>
          <p:cNvSpPr>
            <a:spLocks noChangeAspect="1"/>
          </p:cNvSpPr>
          <p:nvPr/>
        </p:nvSpPr>
        <p:spPr>
          <a:xfrm>
            <a:off x="7111141" y="3541297"/>
            <a:ext cx="439592" cy="43959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3559" name="Picture 2" descr="Here's OpenAI's new logo | The Verge">
            <a:extLst>
              <a:ext uri="{FF2B5EF4-FFF2-40B4-BE49-F238E27FC236}">
                <a16:creationId xmlns:a16="http://schemas.microsoft.com/office/drawing/2014/main" id="{6376F93C-4665-9F23-220A-B1679BD15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1" t="10723" r="22473" b="10725"/>
          <a:stretch>
            <a:fillRect/>
          </a:stretch>
        </p:blipFill>
        <p:spPr bwMode="auto">
          <a:xfrm>
            <a:off x="7231737" y="3662439"/>
            <a:ext cx="198400" cy="1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1" name="TextBox 23560">
            <a:extLst>
              <a:ext uri="{FF2B5EF4-FFF2-40B4-BE49-F238E27FC236}">
                <a16:creationId xmlns:a16="http://schemas.microsoft.com/office/drawing/2014/main" id="{2862BE3A-5F25-E1DB-2633-0DF61065DD74}"/>
              </a:ext>
            </a:extLst>
          </p:cNvPr>
          <p:cNvSpPr txBox="1"/>
          <p:nvPr/>
        </p:nvSpPr>
        <p:spPr>
          <a:xfrm>
            <a:off x="7109039" y="3976841"/>
            <a:ext cx="4437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LLM</a:t>
            </a:r>
          </a:p>
        </p:txBody>
      </p:sp>
      <p:sp>
        <p:nvSpPr>
          <p:cNvPr id="23563" name="Rectangle: Rounded Corners 23562">
            <a:extLst>
              <a:ext uri="{FF2B5EF4-FFF2-40B4-BE49-F238E27FC236}">
                <a16:creationId xmlns:a16="http://schemas.microsoft.com/office/drawing/2014/main" id="{A736A2E6-BFE6-36C3-0834-4D5115C7911E}"/>
              </a:ext>
            </a:extLst>
          </p:cNvPr>
          <p:cNvSpPr/>
          <p:nvPr/>
        </p:nvSpPr>
        <p:spPr>
          <a:xfrm>
            <a:off x="6934740" y="442681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565" name="TextBox 23564">
            <a:extLst>
              <a:ext uri="{FF2B5EF4-FFF2-40B4-BE49-F238E27FC236}">
                <a16:creationId xmlns:a16="http://schemas.microsoft.com/office/drawing/2014/main" id="{D0D3ED3A-1778-C263-3A83-1876F2C413E7}"/>
              </a:ext>
            </a:extLst>
          </p:cNvPr>
          <p:cNvSpPr txBox="1"/>
          <p:nvPr/>
        </p:nvSpPr>
        <p:spPr>
          <a:xfrm>
            <a:off x="7487287" y="4413788"/>
            <a:ext cx="15520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MCP 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KB Content</a:t>
            </a:r>
          </a:p>
        </p:txBody>
      </p:sp>
      <p:pic>
        <p:nvPicPr>
          <p:cNvPr id="23570" name="Picture 8" descr="MCP (Model Context Protocol) Logo Fr ...">
            <a:extLst>
              <a:ext uri="{FF2B5EF4-FFF2-40B4-BE49-F238E27FC236}">
                <a16:creationId xmlns:a16="http://schemas.microsoft.com/office/drawing/2014/main" id="{8718C603-2FE3-B132-0BEC-A8B6D4728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560" y="498999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71" name="Picture 10" descr="Microsoft Dot Net icon SVG Vector &amp; PNG ...">
            <a:extLst>
              <a:ext uri="{FF2B5EF4-FFF2-40B4-BE49-F238E27FC236}">
                <a16:creationId xmlns:a16="http://schemas.microsoft.com/office/drawing/2014/main" id="{A8A43CBD-CAE7-188E-82D0-C09A1D1F2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225" y="499411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73" name="TextBox 23572">
            <a:extLst>
              <a:ext uri="{FF2B5EF4-FFF2-40B4-BE49-F238E27FC236}">
                <a16:creationId xmlns:a16="http://schemas.microsoft.com/office/drawing/2014/main" id="{3353AE35-4531-E40F-7B12-3E468CC2BD4E}"/>
              </a:ext>
            </a:extLst>
          </p:cNvPr>
          <p:cNvSpPr txBox="1"/>
          <p:nvPr/>
        </p:nvSpPr>
        <p:spPr>
          <a:xfrm>
            <a:off x="6869248" y="5207481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23574" name="TextBox 23573">
            <a:extLst>
              <a:ext uri="{FF2B5EF4-FFF2-40B4-BE49-F238E27FC236}">
                <a16:creationId xmlns:a16="http://schemas.microsoft.com/office/drawing/2014/main" id="{5366805F-430D-4F82-91A8-1F3D0CAC620E}"/>
              </a:ext>
            </a:extLst>
          </p:cNvPr>
          <p:cNvSpPr txBox="1"/>
          <p:nvPr/>
        </p:nvSpPr>
        <p:spPr>
          <a:xfrm>
            <a:off x="8265208" y="524848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C#</a:t>
            </a:r>
          </a:p>
        </p:txBody>
      </p:sp>
      <p:pic>
        <p:nvPicPr>
          <p:cNvPr id="23579" name="Picture 23578">
            <a:extLst>
              <a:ext uri="{FF2B5EF4-FFF2-40B4-BE49-F238E27FC236}">
                <a16:creationId xmlns:a16="http://schemas.microsoft.com/office/drawing/2014/main" id="{F7E20D59-5640-BF5B-A91A-90043C4C0B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3466" y="4478146"/>
            <a:ext cx="364617" cy="407200"/>
          </a:xfrm>
          <a:prstGeom prst="rect">
            <a:avLst/>
          </a:prstGeom>
        </p:spPr>
      </p:pic>
      <p:cxnSp>
        <p:nvCxnSpPr>
          <p:cNvPr id="23587" name="Straight Arrow Connector 23586">
            <a:extLst>
              <a:ext uri="{FF2B5EF4-FFF2-40B4-BE49-F238E27FC236}">
                <a16:creationId xmlns:a16="http://schemas.microsoft.com/office/drawing/2014/main" id="{ED102961-5A6E-3C21-EE2E-DC6B7CD61FB8}"/>
              </a:ext>
            </a:extLst>
          </p:cNvPr>
          <p:cNvCxnSpPr>
            <a:stCxn id="48" idx="2"/>
            <a:endCxn id="23563" idx="1"/>
          </p:cNvCxnSpPr>
          <p:nvPr/>
        </p:nvCxnSpPr>
        <p:spPr>
          <a:xfrm>
            <a:off x="4168230" y="3074989"/>
            <a:ext cx="2766510" cy="190344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4" name="Connector: Curved 23593">
            <a:extLst>
              <a:ext uri="{FF2B5EF4-FFF2-40B4-BE49-F238E27FC236}">
                <a16:creationId xmlns:a16="http://schemas.microsoft.com/office/drawing/2014/main" id="{F50210A3-E814-01B1-1FB9-87E06A28EC61}"/>
              </a:ext>
            </a:extLst>
          </p:cNvPr>
          <p:cNvCxnSpPr>
            <a:stCxn id="54" idx="2"/>
            <a:endCxn id="23557" idx="1"/>
          </p:cNvCxnSpPr>
          <p:nvPr/>
        </p:nvCxnSpPr>
        <p:spPr>
          <a:xfrm rot="16200000" flipH="1">
            <a:off x="6650302" y="3080457"/>
            <a:ext cx="380573" cy="669859"/>
          </a:xfrm>
          <a:prstGeom prst="curvedConnector3">
            <a:avLst/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8" name="Straight Arrow Connector 23597">
            <a:extLst>
              <a:ext uri="{FF2B5EF4-FFF2-40B4-BE49-F238E27FC236}">
                <a16:creationId xmlns:a16="http://schemas.microsoft.com/office/drawing/2014/main" id="{A9E558AF-6893-2094-4A1C-79FA5B608BE3}"/>
              </a:ext>
            </a:extLst>
          </p:cNvPr>
          <p:cNvCxnSpPr>
            <a:cxnSpLocks/>
            <a:stCxn id="5" idx="3"/>
            <a:endCxn id="58" idx="1"/>
          </p:cNvCxnSpPr>
          <p:nvPr/>
        </p:nvCxnSpPr>
        <p:spPr>
          <a:xfrm>
            <a:off x="7529437" y="2661858"/>
            <a:ext cx="6395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01" name="TextBox 23600">
            <a:extLst>
              <a:ext uri="{FF2B5EF4-FFF2-40B4-BE49-F238E27FC236}">
                <a16:creationId xmlns:a16="http://schemas.microsoft.com/office/drawing/2014/main" id="{5A5F7833-D719-08BD-7899-DF28683109B7}"/>
              </a:ext>
            </a:extLst>
          </p:cNvPr>
          <p:cNvSpPr txBox="1"/>
          <p:nvPr/>
        </p:nvSpPr>
        <p:spPr>
          <a:xfrm>
            <a:off x="4969178" y="3982901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MCP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(stdio)</a:t>
            </a:r>
          </a:p>
        </p:txBody>
      </p:sp>
      <p:cxnSp>
        <p:nvCxnSpPr>
          <p:cNvPr id="23604" name="Straight Arrow Connector 23603">
            <a:extLst>
              <a:ext uri="{FF2B5EF4-FFF2-40B4-BE49-F238E27FC236}">
                <a16:creationId xmlns:a16="http://schemas.microsoft.com/office/drawing/2014/main" id="{E26C043C-3EAA-5E9F-2A55-E0F45E6B145E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5842626" y="3229455"/>
            <a:ext cx="1170840" cy="1239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2F81E7F-3CC4-87DA-C508-EA446E2AC180}"/>
              </a:ext>
            </a:extLst>
          </p:cNvPr>
          <p:cNvSpPr txBox="1"/>
          <p:nvPr/>
        </p:nvSpPr>
        <p:spPr>
          <a:xfrm>
            <a:off x="5849167" y="3748867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MCP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(stdio)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DF1C9A-6FAC-1F2A-4EB9-B0897DE45353}"/>
              </a:ext>
            </a:extLst>
          </p:cNvPr>
          <p:cNvSpPr txBox="1"/>
          <p:nvPr/>
        </p:nvSpPr>
        <p:spPr>
          <a:xfrm>
            <a:off x="4279633" y="3644520"/>
            <a:ext cx="89994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Optional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testing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8" name="Picture 7" descr="Azure AI Foundry - Visual Studio Marketplace">
            <a:extLst>
              <a:ext uri="{FF2B5EF4-FFF2-40B4-BE49-F238E27FC236}">
                <a16:creationId xmlns:a16="http://schemas.microsoft.com/office/drawing/2014/main" id="{27B3C17C-550F-3742-DD38-82F76ED34F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94974" y="3211168"/>
            <a:ext cx="439592" cy="4395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C78594-FF08-51A9-C492-EB1669125E99}"/>
              </a:ext>
            </a:extLst>
          </p:cNvPr>
          <p:cNvSpPr txBox="1"/>
          <p:nvPr/>
        </p:nvSpPr>
        <p:spPr>
          <a:xfrm>
            <a:off x="7494892" y="3448826"/>
            <a:ext cx="607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Azure Foundry</a:t>
            </a:r>
          </a:p>
        </p:txBody>
      </p:sp>
    </p:spTree>
    <p:extLst>
      <p:ext uri="{BB962C8B-B14F-4D97-AF65-F5344CB8AC3E}">
        <p14:creationId xmlns:p14="http://schemas.microsoft.com/office/powerpoint/2010/main" val="40318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D643C-8191-3565-FBE1-7ADF55EBB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1B4E55-065D-3132-9839-30D903027B65}"/>
              </a:ext>
            </a:extLst>
          </p:cNvPr>
          <p:cNvSpPr/>
          <p:nvPr/>
        </p:nvSpPr>
        <p:spPr>
          <a:xfrm>
            <a:off x="755374" y="1311965"/>
            <a:ext cx="10787269" cy="500628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30C8AC3-15F4-FC37-A3EC-C3DCA77475DD}"/>
              </a:ext>
            </a:extLst>
          </p:cNvPr>
          <p:cNvGrpSpPr/>
          <p:nvPr/>
        </p:nvGrpSpPr>
        <p:grpSpPr>
          <a:xfrm>
            <a:off x="6758357" y="4352057"/>
            <a:ext cx="2351471" cy="1595264"/>
            <a:chOff x="5499612" y="1667859"/>
            <a:chExt cx="2351471" cy="159526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3EC3D98-4F54-A9A7-51DF-21917D07F447}"/>
                </a:ext>
              </a:extLst>
            </p:cNvPr>
            <p:cNvSpPr/>
            <p:nvPr/>
          </p:nvSpPr>
          <p:spPr>
            <a:xfrm>
              <a:off x="5499612" y="1667859"/>
              <a:ext cx="2351471" cy="159526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0" name="Picture 29" descr="Docker full logo transparent PNG - StickPNG">
              <a:extLst>
                <a:ext uri="{FF2B5EF4-FFF2-40B4-BE49-F238E27FC236}">
                  <a16:creationId xmlns:a16="http://schemas.microsoft.com/office/drawing/2014/main" id="{12448C05-DB76-DF16-895F-E91120775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3506" y="1694356"/>
              <a:ext cx="376356" cy="37635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A697984-DC5D-48AE-14F5-90CCFD258A41}"/>
                </a:ext>
              </a:extLst>
            </p:cNvPr>
            <p:cNvSpPr txBox="1"/>
            <p:nvPr/>
          </p:nvSpPr>
          <p:spPr>
            <a:xfrm>
              <a:off x="6562182" y="1733566"/>
              <a:ext cx="96066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Container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85B900-B40C-C6BE-532E-6344BB6CE9C6}"/>
              </a:ext>
            </a:extLst>
          </p:cNvPr>
          <p:cNvGrpSpPr/>
          <p:nvPr/>
        </p:nvGrpSpPr>
        <p:grpSpPr>
          <a:xfrm>
            <a:off x="8628580" y="1684064"/>
            <a:ext cx="2351471" cy="1595264"/>
            <a:chOff x="5499612" y="1667859"/>
            <a:chExt cx="2351471" cy="159526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0A73055-5927-C6AE-E2BD-FF835B81EFC9}"/>
                </a:ext>
              </a:extLst>
            </p:cNvPr>
            <p:cNvSpPr/>
            <p:nvPr/>
          </p:nvSpPr>
          <p:spPr>
            <a:xfrm>
              <a:off x="5499612" y="1667859"/>
              <a:ext cx="2351471" cy="159526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Picture 25" descr="Docker full logo transparent PNG - StickPNG">
              <a:extLst>
                <a:ext uri="{FF2B5EF4-FFF2-40B4-BE49-F238E27FC236}">
                  <a16:creationId xmlns:a16="http://schemas.microsoft.com/office/drawing/2014/main" id="{C4B61B75-FD26-19BD-C0AC-24CE6E17D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3506" y="1694356"/>
              <a:ext cx="376356" cy="376356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900432-C395-4923-A178-010583BD875B}"/>
                </a:ext>
              </a:extLst>
            </p:cNvPr>
            <p:cNvSpPr txBox="1"/>
            <p:nvPr/>
          </p:nvSpPr>
          <p:spPr>
            <a:xfrm>
              <a:off x="6555578" y="1751107"/>
              <a:ext cx="96066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Container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1E8D64-4F6B-FE56-CAFE-705F4C0BAF96}"/>
              </a:ext>
            </a:extLst>
          </p:cNvPr>
          <p:cNvGrpSpPr/>
          <p:nvPr/>
        </p:nvGrpSpPr>
        <p:grpSpPr>
          <a:xfrm>
            <a:off x="5499612" y="1667859"/>
            <a:ext cx="2351471" cy="1595264"/>
            <a:chOff x="5499612" y="1667859"/>
            <a:chExt cx="2351471" cy="159526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B1BD2CB-0E23-F80F-54E0-1C8E79A35D23}"/>
                </a:ext>
              </a:extLst>
            </p:cNvPr>
            <p:cNvSpPr/>
            <p:nvPr/>
          </p:nvSpPr>
          <p:spPr>
            <a:xfrm>
              <a:off x="5499612" y="1667859"/>
              <a:ext cx="2351471" cy="159526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Docker full logo transparent PNG - StickPNG">
              <a:extLst>
                <a:ext uri="{FF2B5EF4-FFF2-40B4-BE49-F238E27FC236}">
                  <a16:creationId xmlns:a16="http://schemas.microsoft.com/office/drawing/2014/main" id="{B61B9E09-C27B-EB0E-47A6-91F9D39E6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3506" y="1694356"/>
              <a:ext cx="376356" cy="37635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EEAB18-094A-99C2-068A-EDECD2275B09}"/>
                </a:ext>
              </a:extLst>
            </p:cNvPr>
            <p:cNvSpPr txBox="1"/>
            <p:nvPr/>
          </p:nvSpPr>
          <p:spPr>
            <a:xfrm>
              <a:off x="6555578" y="1751107"/>
              <a:ext cx="96066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Container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C86965-2691-0772-FAE9-26ACD5BA5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432" y="67021"/>
            <a:ext cx="10567135" cy="100053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Dockerized - Architecture Diagram</a:t>
            </a:r>
            <a:b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700" dirty="0">
                <a:latin typeface="Segoe UI" panose="020B0502040204020203" pitchFamily="34" charset="0"/>
                <a:cs typeface="Segoe UI" panose="020B0502040204020203" pitchFamily="34" charset="0"/>
              </a:rPr>
              <a:t>(Decoupled Agents/MCP-servers as Docker containers)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7006B4-22E3-60E1-F7FB-15C9DB21652C}"/>
              </a:ext>
            </a:extLst>
          </p:cNvPr>
          <p:cNvSpPr/>
          <p:nvPr/>
        </p:nvSpPr>
        <p:spPr>
          <a:xfrm>
            <a:off x="5667504" y="211023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DF7CB5-9D5D-CFA0-F75E-99EF17D32872}"/>
              </a:ext>
            </a:extLst>
          </p:cNvPr>
          <p:cNvSpPr txBox="1"/>
          <p:nvPr/>
        </p:nvSpPr>
        <p:spPr>
          <a:xfrm>
            <a:off x="6327119" y="2097208"/>
            <a:ext cx="1189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AI Agent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Orchestrator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DA15479-CF4F-C708-35E7-0428699FF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860" y="2143406"/>
            <a:ext cx="500312" cy="443353"/>
          </a:xfrm>
          <a:prstGeom prst="rect">
            <a:avLst/>
          </a:prstGeom>
        </p:spPr>
      </p:pic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B0AEFA03-CEAE-7FD5-F241-4F5D40F43842}"/>
              </a:ext>
            </a:extLst>
          </p:cNvPr>
          <p:cNvSpPr>
            <a:spLocks noChangeAspect="1"/>
          </p:cNvSpPr>
          <p:nvPr/>
        </p:nvSpPr>
        <p:spPr>
          <a:xfrm>
            <a:off x="10421321" y="3541297"/>
            <a:ext cx="439592" cy="43959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4" name="Picture 2" descr="Here's OpenAI's new logo | The Verge">
            <a:extLst>
              <a:ext uri="{FF2B5EF4-FFF2-40B4-BE49-F238E27FC236}">
                <a16:creationId xmlns:a16="http://schemas.microsoft.com/office/drawing/2014/main" id="{EDC3F125-4F11-059B-0151-C49A243F74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1" t="10723" r="22473" b="10725"/>
          <a:stretch>
            <a:fillRect/>
          </a:stretch>
        </p:blipFill>
        <p:spPr bwMode="auto">
          <a:xfrm>
            <a:off x="10541917" y="3662439"/>
            <a:ext cx="198400" cy="1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F3CEC2F-B6E9-211F-EFA6-CDC5D4682BF6}"/>
              </a:ext>
            </a:extLst>
          </p:cNvPr>
          <p:cNvSpPr txBox="1"/>
          <p:nvPr/>
        </p:nvSpPr>
        <p:spPr>
          <a:xfrm>
            <a:off x="10419219" y="3976841"/>
            <a:ext cx="4437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LLM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845713E-7D01-3265-CC5D-0EFBD3BBB0F6}"/>
              </a:ext>
            </a:extLst>
          </p:cNvPr>
          <p:cNvSpPr/>
          <p:nvPr/>
        </p:nvSpPr>
        <p:spPr>
          <a:xfrm>
            <a:off x="2739225" y="2110237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rgbClr val="2189B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64B98D-B5F6-81CF-A784-61715A9704BE}"/>
              </a:ext>
            </a:extLst>
          </p:cNvPr>
          <p:cNvSpPr txBox="1"/>
          <p:nvPr/>
        </p:nvSpPr>
        <p:spPr>
          <a:xfrm>
            <a:off x="3509565" y="2120881"/>
            <a:ext cx="1189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Chat UI</a:t>
            </a:r>
          </a:p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Claude, GitHub CoPilot, etc.</a:t>
            </a:r>
          </a:p>
        </p:txBody>
      </p:sp>
      <p:pic>
        <p:nvPicPr>
          <p:cNvPr id="23556" name="Picture 4" descr="User Icon Images – Browse 1,701,604 Stock Photos, Vectors ...">
            <a:extLst>
              <a:ext uri="{FF2B5EF4-FFF2-40B4-BE49-F238E27FC236}">
                <a16:creationId xmlns:a16="http://schemas.microsoft.com/office/drawing/2014/main" id="{6D043159-4F8A-09FD-0F09-8CEF163C2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20528" r="20355" b="20435"/>
          <a:stretch>
            <a:fillRect/>
          </a:stretch>
        </p:blipFill>
        <p:spPr bwMode="auto">
          <a:xfrm>
            <a:off x="1211949" y="2303152"/>
            <a:ext cx="732147" cy="72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AD576BF-9F57-71E4-1002-21BA23B61274}"/>
              </a:ext>
            </a:extLst>
          </p:cNvPr>
          <p:cNvSpPr txBox="1"/>
          <p:nvPr/>
        </p:nvSpPr>
        <p:spPr>
          <a:xfrm>
            <a:off x="1152315" y="2970966"/>
            <a:ext cx="891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71531E-79F1-E481-88A4-229708761FF2}"/>
              </a:ext>
            </a:extLst>
          </p:cNvPr>
          <p:cNvCxnSpPr>
            <a:stCxn id="23556" idx="3"/>
            <a:endCxn id="40" idx="1"/>
          </p:cNvCxnSpPr>
          <p:nvPr/>
        </p:nvCxnSpPr>
        <p:spPr>
          <a:xfrm flipV="1">
            <a:off x="1944096" y="2661859"/>
            <a:ext cx="795129" cy="3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EBCF57-E21C-D723-009C-9603995E0EE8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681437" y="2661858"/>
            <a:ext cx="986067" cy="273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E0518BDA-056A-8970-449B-A5713CD2B4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8278" y="2454086"/>
            <a:ext cx="713056" cy="4155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BF25593-993F-247A-1324-D383405F8715}"/>
              </a:ext>
            </a:extLst>
          </p:cNvPr>
          <p:cNvSpPr txBox="1"/>
          <p:nvPr/>
        </p:nvSpPr>
        <p:spPr>
          <a:xfrm>
            <a:off x="3655022" y="2767212"/>
            <a:ext cx="1026415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MCP client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C065CC-6CEC-84BD-E965-527081A08197}"/>
              </a:ext>
            </a:extLst>
          </p:cNvPr>
          <p:cNvSpPr txBox="1"/>
          <p:nvPr/>
        </p:nvSpPr>
        <p:spPr>
          <a:xfrm>
            <a:off x="4724045" y="2556721"/>
            <a:ext cx="79512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pic>
        <p:nvPicPr>
          <p:cNvPr id="23558" name="Picture 6" descr="Semantic Kernel Roadmap H1 2025 ...">
            <a:extLst>
              <a:ext uri="{FF2B5EF4-FFF2-40B4-BE49-F238E27FC236}">
                <a16:creationId xmlns:a16="http://schemas.microsoft.com/office/drawing/2014/main" id="{14529D91-24D1-9DC7-5314-4A0E00D71C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1" r="23923" b="24870"/>
          <a:stretch>
            <a:fillRect/>
          </a:stretch>
        </p:blipFill>
        <p:spPr bwMode="auto">
          <a:xfrm>
            <a:off x="6599862" y="2673417"/>
            <a:ext cx="200765" cy="25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MCP (Model Context Protocol) Logo Fr ...">
            <a:extLst>
              <a:ext uri="{FF2B5EF4-FFF2-40B4-BE49-F238E27FC236}">
                <a16:creationId xmlns:a16="http://schemas.microsoft.com/office/drawing/2014/main" id="{F6420308-C173-B1E8-DAF5-8BD0D8169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324" y="267341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2" name="Picture 10" descr="Microsoft Dot Net icon SVG Vector &amp; PNG ...">
            <a:extLst>
              <a:ext uri="{FF2B5EF4-FFF2-40B4-BE49-F238E27FC236}">
                <a16:creationId xmlns:a16="http://schemas.microsoft.com/office/drawing/2014/main" id="{62933401-DC83-C744-D8E0-873F63DD8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989" y="267753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0B9B8AD-9B74-4008-5595-AC79C1D0E18D}"/>
              </a:ext>
            </a:extLst>
          </p:cNvPr>
          <p:cNvSpPr txBox="1"/>
          <p:nvPr/>
        </p:nvSpPr>
        <p:spPr>
          <a:xfrm>
            <a:off x="6388827" y="2886547"/>
            <a:ext cx="604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Semantic</a:t>
            </a:r>
          </a:p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Kernel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CC3B10-760B-8CBF-37DA-9FD50E9A87C0}"/>
              </a:ext>
            </a:extLst>
          </p:cNvPr>
          <p:cNvSpPr txBox="1"/>
          <p:nvPr/>
        </p:nvSpPr>
        <p:spPr>
          <a:xfrm>
            <a:off x="5602012" y="2890901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C11F17-B720-C30F-CB97-FAE175A3894E}"/>
              </a:ext>
            </a:extLst>
          </p:cNvPr>
          <p:cNvSpPr txBox="1"/>
          <p:nvPr/>
        </p:nvSpPr>
        <p:spPr>
          <a:xfrm>
            <a:off x="6997972" y="293190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C#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24FB6DD-2D4D-1E53-252A-3AE050DC3BA1}"/>
              </a:ext>
            </a:extLst>
          </p:cNvPr>
          <p:cNvSpPr/>
          <p:nvPr/>
        </p:nvSpPr>
        <p:spPr>
          <a:xfrm>
            <a:off x="8805129" y="211023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15288D-202E-A53A-B7E8-61AC3E89DAB6}"/>
              </a:ext>
            </a:extLst>
          </p:cNvPr>
          <p:cNvSpPr txBox="1"/>
          <p:nvPr/>
        </p:nvSpPr>
        <p:spPr>
          <a:xfrm>
            <a:off x="9464744" y="2097208"/>
            <a:ext cx="1189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AI Agent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51E22C1-AC5E-08A1-46D1-D3BFBC102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9485" y="2143406"/>
            <a:ext cx="500312" cy="443353"/>
          </a:xfrm>
          <a:prstGeom prst="rect">
            <a:avLst/>
          </a:prstGeom>
        </p:spPr>
      </p:pic>
      <p:pic>
        <p:nvPicPr>
          <p:cNvPr id="61" name="Picture 6" descr="Semantic Kernel Roadmap H1 2025 ...">
            <a:extLst>
              <a:ext uri="{FF2B5EF4-FFF2-40B4-BE49-F238E27FC236}">
                <a16:creationId xmlns:a16="http://schemas.microsoft.com/office/drawing/2014/main" id="{574FCA2C-11C9-F002-8BDF-EABE4A04BC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1" r="23923" b="24870"/>
          <a:stretch>
            <a:fillRect/>
          </a:stretch>
        </p:blipFill>
        <p:spPr bwMode="auto">
          <a:xfrm>
            <a:off x="9737487" y="2673417"/>
            <a:ext cx="200765" cy="25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MCP (Model Context Protocol) Logo Fr ...">
            <a:extLst>
              <a:ext uri="{FF2B5EF4-FFF2-40B4-BE49-F238E27FC236}">
                <a16:creationId xmlns:a16="http://schemas.microsoft.com/office/drawing/2014/main" id="{EB6AC317-EC4D-5D87-51EB-79460CC8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949" y="267341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 descr="Microsoft Dot Net icon SVG Vector &amp; PNG ...">
            <a:extLst>
              <a:ext uri="{FF2B5EF4-FFF2-40B4-BE49-F238E27FC236}">
                <a16:creationId xmlns:a16="http://schemas.microsoft.com/office/drawing/2014/main" id="{73904650-6B5A-EA12-DCBA-66DB4294F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614" y="267753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2" name="TextBox 23551">
            <a:extLst>
              <a:ext uri="{FF2B5EF4-FFF2-40B4-BE49-F238E27FC236}">
                <a16:creationId xmlns:a16="http://schemas.microsoft.com/office/drawing/2014/main" id="{681C02D9-98CE-05CB-9A8B-6F862A9D6FBC}"/>
              </a:ext>
            </a:extLst>
          </p:cNvPr>
          <p:cNvSpPr txBox="1"/>
          <p:nvPr/>
        </p:nvSpPr>
        <p:spPr>
          <a:xfrm>
            <a:off x="9526452" y="2886547"/>
            <a:ext cx="604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Semantic</a:t>
            </a:r>
          </a:p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Kernel</a:t>
            </a:r>
          </a:p>
        </p:txBody>
      </p:sp>
      <p:sp>
        <p:nvSpPr>
          <p:cNvPr id="23553" name="TextBox 23552">
            <a:extLst>
              <a:ext uri="{FF2B5EF4-FFF2-40B4-BE49-F238E27FC236}">
                <a16:creationId xmlns:a16="http://schemas.microsoft.com/office/drawing/2014/main" id="{7EE10B35-21F6-9DF3-0ADA-E23817B43654}"/>
              </a:ext>
            </a:extLst>
          </p:cNvPr>
          <p:cNvSpPr txBox="1"/>
          <p:nvPr/>
        </p:nvSpPr>
        <p:spPr>
          <a:xfrm>
            <a:off x="8739637" y="2890901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23555" name="TextBox 23554">
            <a:extLst>
              <a:ext uri="{FF2B5EF4-FFF2-40B4-BE49-F238E27FC236}">
                <a16:creationId xmlns:a16="http://schemas.microsoft.com/office/drawing/2014/main" id="{C5FEC32B-9D46-5FDF-1916-6527E66438ED}"/>
              </a:ext>
            </a:extLst>
          </p:cNvPr>
          <p:cNvSpPr txBox="1"/>
          <p:nvPr/>
        </p:nvSpPr>
        <p:spPr>
          <a:xfrm>
            <a:off x="10135597" y="293190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C#</a:t>
            </a:r>
          </a:p>
        </p:txBody>
      </p:sp>
      <p:sp>
        <p:nvSpPr>
          <p:cNvPr id="23557" name="Flowchart: Connector 23556">
            <a:extLst>
              <a:ext uri="{FF2B5EF4-FFF2-40B4-BE49-F238E27FC236}">
                <a16:creationId xmlns:a16="http://schemas.microsoft.com/office/drawing/2014/main" id="{DB18C5DD-EBA1-AB2F-6E52-35BDEF3CCCD8}"/>
              </a:ext>
            </a:extLst>
          </p:cNvPr>
          <p:cNvSpPr>
            <a:spLocks noChangeAspect="1"/>
          </p:cNvSpPr>
          <p:nvPr/>
        </p:nvSpPr>
        <p:spPr>
          <a:xfrm>
            <a:off x="7296669" y="3541297"/>
            <a:ext cx="439592" cy="43959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9" name="Picture 2" descr="Here's OpenAI's new logo | The Verge">
            <a:extLst>
              <a:ext uri="{FF2B5EF4-FFF2-40B4-BE49-F238E27FC236}">
                <a16:creationId xmlns:a16="http://schemas.microsoft.com/office/drawing/2014/main" id="{F288B813-0D77-CF96-F609-09EC8D783A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1" t="10723" r="22473" b="10725"/>
          <a:stretch>
            <a:fillRect/>
          </a:stretch>
        </p:blipFill>
        <p:spPr bwMode="auto">
          <a:xfrm>
            <a:off x="7417265" y="3662439"/>
            <a:ext cx="198400" cy="1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1" name="TextBox 23560">
            <a:extLst>
              <a:ext uri="{FF2B5EF4-FFF2-40B4-BE49-F238E27FC236}">
                <a16:creationId xmlns:a16="http://schemas.microsoft.com/office/drawing/2014/main" id="{F13B508D-40E3-F178-B840-52B8BD52951B}"/>
              </a:ext>
            </a:extLst>
          </p:cNvPr>
          <p:cNvSpPr txBox="1"/>
          <p:nvPr/>
        </p:nvSpPr>
        <p:spPr>
          <a:xfrm>
            <a:off x="7294567" y="3976841"/>
            <a:ext cx="4437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LLM</a:t>
            </a:r>
          </a:p>
        </p:txBody>
      </p:sp>
      <p:sp>
        <p:nvSpPr>
          <p:cNvPr id="23563" name="Rectangle: Rounded Corners 23562">
            <a:extLst>
              <a:ext uri="{FF2B5EF4-FFF2-40B4-BE49-F238E27FC236}">
                <a16:creationId xmlns:a16="http://schemas.microsoft.com/office/drawing/2014/main" id="{199AF8F9-D7D1-027B-0829-70C05E0E60D1}"/>
              </a:ext>
            </a:extLst>
          </p:cNvPr>
          <p:cNvSpPr/>
          <p:nvPr/>
        </p:nvSpPr>
        <p:spPr>
          <a:xfrm>
            <a:off x="6934740" y="4731612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65" name="TextBox 23564">
            <a:extLst>
              <a:ext uri="{FF2B5EF4-FFF2-40B4-BE49-F238E27FC236}">
                <a16:creationId xmlns:a16="http://schemas.microsoft.com/office/drawing/2014/main" id="{954AF999-13BD-DD9A-2CED-4BD0391FA134}"/>
              </a:ext>
            </a:extLst>
          </p:cNvPr>
          <p:cNvSpPr txBox="1"/>
          <p:nvPr/>
        </p:nvSpPr>
        <p:spPr>
          <a:xfrm>
            <a:off x="7487287" y="4718584"/>
            <a:ext cx="15520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MCP Server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KB Content</a:t>
            </a:r>
          </a:p>
        </p:txBody>
      </p:sp>
      <p:pic>
        <p:nvPicPr>
          <p:cNvPr id="23570" name="Picture 8" descr="MCP (Model Context Protocol) Logo Fr ...">
            <a:extLst>
              <a:ext uri="{FF2B5EF4-FFF2-40B4-BE49-F238E27FC236}">
                <a16:creationId xmlns:a16="http://schemas.microsoft.com/office/drawing/2014/main" id="{9DE450FC-29CD-DAE3-421C-91452239D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560" y="5294793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71" name="Picture 10" descr="Microsoft Dot Net icon SVG Vector &amp; PNG ...">
            <a:extLst>
              <a:ext uri="{FF2B5EF4-FFF2-40B4-BE49-F238E27FC236}">
                <a16:creationId xmlns:a16="http://schemas.microsoft.com/office/drawing/2014/main" id="{6A4829B8-D1BD-0A9F-92B5-E4EC6BF33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225" y="5298913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73" name="TextBox 23572">
            <a:extLst>
              <a:ext uri="{FF2B5EF4-FFF2-40B4-BE49-F238E27FC236}">
                <a16:creationId xmlns:a16="http://schemas.microsoft.com/office/drawing/2014/main" id="{D16E1FFE-7274-AAF9-B565-F5DC3A62A3FA}"/>
              </a:ext>
            </a:extLst>
          </p:cNvPr>
          <p:cNvSpPr txBox="1"/>
          <p:nvPr/>
        </p:nvSpPr>
        <p:spPr>
          <a:xfrm>
            <a:off x="6869248" y="5512277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23574" name="TextBox 23573">
            <a:extLst>
              <a:ext uri="{FF2B5EF4-FFF2-40B4-BE49-F238E27FC236}">
                <a16:creationId xmlns:a16="http://schemas.microsoft.com/office/drawing/2014/main" id="{F4912F04-31BD-880B-057C-188E0B384ED1}"/>
              </a:ext>
            </a:extLst>
          </p:cNvPr>
          <p:cNvSpPr txBox="1"/>
          <p:nvPr/>
        </p:nvSpPr>
        <p:spPr>
          <a:xfrm>
            <a:off x="8265208" y="5553279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C#</a:t>
            </a:r>
          </a:p>
        </p:txBody>
      </p:sp>
      <p:pic>
        <p:nvPicPr>
          <p:cNvPr id="23579" name="Picture 23578">
            <a:extLst>
              <a:ext uri="{FF2B5EF4-FFF2-40B4-BE49-F238E27FC236}">
                <a16:creationId xmlns:a16="http://schemas.microsoft.com/office/drawing/2014/main" id="{32A66977-40FB-FB02-D7D2-4ABDEB2672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13466" y="4782942"/>
            <a:ext cx="364617" cy="407200"/>
          </a:xfrm>
          <a:prstGeom prst="rect">
            <a:avLst/>
          </a:prstGeom>
        </p:spPr>
      </p:pic>
      <p:cxnSp>
        <p:nvCxnSpPr>
          <p:cNvPr id="23588" name="Straight Arrow Connector 23587">
            <a:extLst>
              <a:ext uri="{FF2B5EF4-FFF2-40B4-BE49-F238E27FC236}">
                <a16:creationId xmlns:a16="http://schemas.microsoft.com/office/drawing/2014/main" id="{F37C1AD6-E13D-2137-0BD9-0D8C0FC3AD9F}"/>
              </a:ext>
            </a:extLst>
          </p:cNvPr>
          <p:cNvCxnSpPr>
            <a:cxnSpLocks/>
            <a:stCxn id="23553" idx="2"/>
          </p:cNvCxnSpPr>
          <p:nvPr/>
        </p:nvCxnSpPr>
        <p:spPr>
          <a:xfrm flipH="1">
            <a:off x="8556999" y="3229455"/>
            <a:ext cx="608780" cy="1502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4" name="Connector: Curved 23593">
            <a:extLst>
              <a:ext uri="{FF2B5EF4-FFF2-40B4-BE49-F238E27FC236}">
                <a16:creationId xmlns:a16="http://schemas.microsoft.com/office/drawing/2014/main" id="{314B9CDE-8CD3-C873-4AF9-C0FE6AF05E7D}"/>
              </a:ext>
            </a:extLst>
          </p:cNvPr>
          <p:cNvCxnSpPr>
            <a:stCxn id="54" idx="2"/>
            <a:endCxn id="23557" idx="1"/>
          </p:cNvCxnSpPr>
          <p:nvPr/>
        </p:nvCxnSpPr>
        <p:spPr>
          <a:xfrm rot="16200000" flipH="1">
            <a:off x="6835830" y="3080457"/>
            <a:ext cx="380573" cy="669859"/>
          </a:xfrm>
          <a:prstGeom prst="curvedConnector3">
            <a:avLst/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5" name="Connector: Curved 23594">
            <a:extLst>
              <a:ext uri="{FF2B5EF4-FFF2-40B4-BE49-F238E27FC236}">
                <a16:creationId xmlns:a16="http://schemas.microsoft.com/office/drawing/2014/main" id="{1E358208-8178-E618-169E-2115CB117780}"/>
              </a:ext>
            </a:extLst>
          </p:cNvPr>
          <p:cNvCxnSpPr>
            <a:cxnSpLocks/>
            <a:stCxn id="23552" idx="2"/>
            <a:endCxn id="37" idx="1"/>
          </p:cNvCxnSpPr>
          <p:nvPr/>
        </p:nvCxnSpPr>
        <p:spPr>
          <a:xfrm rot="16200000" flipH="1">
            <a:off x="9966969" y="3086944"/>
            <a:ext cx="380573" cy="656886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8" name="Straight Arrow Connector 23597">
            <a:extLst>
              <a:ext uri="{FF2B5EF4-FFF2-40B4-BE49-F238E27FC236}">
                <a16:creationId xmlns:a16="http://schemas.microsoft.com/office/drawing/2014/main" id="{A7ADC981-2BA8-4961-BF55-A36BE390CD40}"/>
              </a:ext>
            </a:extLst>
          </p:cNvPr>
          <p:cNvCxnSpPr>
            <a:cxnSpLocks/>
            <a:stCxn id="5" idx="3"/>
            <a:endCxn id="58" idx="1"/>
          </p:cNvCxnSpPr>
          <p:nvPr/>
        </p:nvCxnSpPr>
        <p:spPr>
          <a:xfrm>
            <a:off x="7714965" y="2661858"/>
            <a:ext cx="10901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02" name="TextBox 23601">
            <a:extLst>
              <a:ext uri="{FF2B5EF4-FFF2-40B4-BE49-F238E27FC236}">
                <a16:creationId xmlns:a16="http://schemas.microsoft.com/office/drawing/2014/main" id="{50981839-858B-B9DC-B3C5-95B3058A1D8A}"/>
              </a:ext>
            </a:extLst>
          </p:cNvPr>
          <p:cNvSpPr txBox="1"/>
          <p:nvPr/>
        </p:nvSpPr>
        <p:spPr>
          <a:xfrm>
            <a:off x="7812609" y="2636403"/>
            <a:ext cx="79512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sp>
        <p:nvSpPr>
          <p:cNvPr id="23603" name="TextBox 23602">
            <a:extLst>
              <a:ext uri="{FF2B5EF4-FFF2-40B4-BE49-F238E27FC236}">
                <a16:creationId xmlns:a16="http://schemas.microsoft.com/office/drawing/2014/main" id="{06EC5741-478D-1D2E-A6E2-0BD464970AF4}"/>
              </a:ext>
            </a:extLst>
          </p:cNvPr>
          <p:cNvSpPr txBox="1"/>
          <p:nvPr/>
        </p:nvSpPr>
        <p:spPr>
          <a:xfrm>
            <a:off x="8767010" y="3646540"/>
            <a:ext cx="79512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cxnSp>
        <p:nvCxnSpPr>
          <p:cNvPr id="23604" name="Straight Arrow Connector 23603">
            <a:extLst>
              <a:ext uri="{FF2B5EF4-FFF2-40B4-BE49-F238E27FC236}">
                <a16:creationId xmlns:a16="http://schemas.microsoft.com/office/drawing/2014/main" id="{D431B06D-6F8C-97A9-CC46-CE6FDE0E590B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28154" y="3229455"/>
            <a:ext cx="1267236" cy="1498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30E7A57-2037-A4D0-686F-AC7A385615A4}"/>
              </a:ext>
            </a:extLst>
          </p:cNvPr>
          <p:cNvSpPr txBox="1"/>
          <p:nvPr/>
        </p:nvSpPr>
        <p:spPr>
          <a:xfrm>
            <a:off x="5931439" y="3748867"/>
            <a:ext cx="79512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7C8BE9-C9B0-2940-6549-D8DB2C4C2A3D}"/>
              </a:ext>
            </a:extLst>
          </p:cNvPr>
          <p:cNvCxnSpPr/>
          <p:nvPr/>
        </p:nvCxnSpPr>
        <p:spPr>
          <a:xfrm>
            <a:off x="4168230" y="3074989"/>
            <a:ext cx="2766510" cy="190344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C22A73-B64D-CA8D-03CD-4D81FDDD1D90}"/>
              </a:ext>
            </a:extLst>
          </p:cNvPr>
          <p:cNvSpPr txBox="1"/>
          <p:nvPr/>
        </p:nvSpPr>
        <p:spPr>
          <a:xfrm>
            <a:off x="4969178" y="3982901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MCP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(stdio)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A5732E-1678-32FE-986E-F026C19C94A0}"/>
              </a:ext>
            </a:extLst>
          </p:cNvPr>
          <p:cNvSpPr txBox="1"/>
          <p:nvPr/>
        </p:nvSpPr>
        <p:spPr>
          <a:xfrm>
            <a:off x="4279633" y="3644520"/>
            <a:ext cx="89994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Optional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testing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0" name="Picture 9" descr="Azure AI Foundry - Visual Studio Marketplace">
            <a:extLst>
              <a:ext uri="{FF2B5EF4-FFF2-40B4-BE49-F238E27FC236}">
                <a16:creationId xmlns:a16="http://schemas.microsoft.com/office/drawing/2014/main" id="{7E4AF83A-D4E2-3C72-5CCC-C1013502A3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80502" y="3211168"/>
            <a:ext cx="439592" cy="4395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AEB063-6B6E-8A84-EAFD-7E3303CCFF7A}"/>
              </a:ext>
            </a:extLst>
          </p:cNvPr>
          <p:cNvSpPr txBox="1"/>
          <p:nvPr/>
        </p:nvSpPr>
        <p:spPr>
          <a:xfrm>
            <a:off x="7680420" y="3448826"/>
            <a:ext cx="607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Azure Foundry</a:t>
            </a:r>
          </a:p>
        </p:txBody>
      </p:sp>
      <p:pic>
        <p:nvPicPr>
          <p:cNvPr id="14" name="Picture 13" descr="Azure AI Foundry - Visual Studio Marketplace">
            <a:extLst>
              <a:ext uri="{FF2B5EF4-FFF2-40B4-BE49-F238E27FC236}">
                <a16:creationId xmlns:a16="http://schemas.microsoft.com/office/drawing/2014/main" id="{0D069E85-1843-5457-FE44-53073646A49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97554" y="3309275"/>
            <a:ext cx="439592" cy="4395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1FA7E3-FA59-5A94-7DDC-6635EAFE74F3}"/>
              </a:ext>
            </a:extLst>
          </p:cNvPr>
          <p:cNvSpPr txBox="1"/>
          <p:nvPr/>
        </p:nvSpPr>
        <p:spPr>
          <a:xfrm>
            <a:off x="10897472" y="3546933"/>
            <a:ext cx="607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Azure Foundry</a:t>
            </a:r>
          </a:p>
        </p:txBody>
      </p:sp>
    </p:spTree>
    <p:extLst>
      <p:ext uri="{BB962C8B-B14F-4D97-AF65-F5344CB8AC3E}">
        <p14:creationId xmlns:p14="http://schemas.microsoft.com/office/powerpoint/2010/main" val="336799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DC7EA-1A46-0044-F027-85EF672F0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B5A8CE-BEF3-428C-D4EE-9E89761AB7C5}"/>
              </a:ext>
            </a:extLst>
          </p:cNvPr>
          <p:cNvSpPr/>
          <p:nvPr/>
        </p:nvSpPr>
        <p:spPr>
          <a:xfrm>
            <a:off x="755374" y="1311965"/>
            <a:ext cx="10787269" cy="500628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39685B5-8ABF-F17E-6727-C22CD4ED1BB9}"/>
              </a:ext>
            </a:extLst>
          </p:cNvPr>
          <p:cNvGrpSpPr/>
          <p:nvPr/>
        </p:nvGrpSpPr>
        <p:grpSpPr>
          <a:xfrm>
            <a:off x="6758357" y="4352057"/>
            <a:ext cx="2351471" cy="1595264"/>
            <a:chOff x="5499612" y="1667859"/>
            <a:chExt cx="2351471" cy="159526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8613FB9-46C7-1936-FEB4-C69EF6141695}"/>
                </a:ext>
              </a:extLst>
            </p:cNvPr>
            <p:cNvSpPr/>
            <p:nvPr/>
          </p:nvSpPr>
          <p:spPr>
            <a:xfrm>
              <a:off x="5499612" y="1667859"/>
              <a:ext cx="2351471" cy="159526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0" name="Picture 29" descr="Docker full logo transparent PNG - StickPNG">
              <a:extLst>
                <a:ext uri="{FF2B5EF4-FFF2-40B4-BE49-F238E27FC236}">
                  <a16:creationId xmlns:a16="http://schemas.microsoft.com/office/drawing/2014/main" id="{A254B3D1-4AC9-8311-1769-38379A219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3506" y="1694356"/>
              <a:ext cx="376356" cy="37635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FC3E27-685F-B8DF-C0E8-D5EC0F48E7BC}"/>
                </a:ext>
              </a:extLst>
            </p:cNvPr>
            <p:cNvSpPr txBox="1"/>
            <p:nvPr/>
          </p:nvSpPr>
          <p:spPr>
            <a:xfrm>
              <a:off x="6562182" y="1733566"/>
              <a:ext cx="96066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Container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252549-6EE7-3827-D747-D0C56240ADB1}"/>
              </a:ext>
            </a:extLst>
          </p:cNvPr>
          <p:cNvGrpSpPr/>
          <p:nvPr/>
        </p:nvGrpSpPr>
        <p:grpSpPr>
          <a:xfrm>
            <a:off x="8628580" y="1684064"/>
            <a:ext cx="2351471" cy="1595264"/>
            <a:chOff x="5499612" y="1667859"/>
            <a:chExt cx="2351471" cy="159526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9A7A7D6-4643-AEC7-9D3E-1D34B620528C}"/>
                </a:ext>
              </a:extLst>
            </p:cNvPr>
            <p:cNvSpPr/>
            <p:nvPr/>
          </p:nvSpPr>
          <p:spPr>
            <a:xfrm>
              <a:off x="5499612" y="1667859"/>
              <a:ext cx="2351471" cy="159526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Picture 25" descr="Docker full logo transparent PNG - StickPNG">
              <a:extLst>
                <a:ext uri="{FF2B5EF4-FFF2-40B4-BE49-F238E27FC236}">
                  <a16:creationId xmlns:a16="http://schemas.microsoft.com/office/drawing/2014/main" id="{CE30B96F-ED44-FFD4-4F29-5D78FEF1E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3506" y="1694356"/>
              <a:ext cx="376356" cy="376356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B27B6E-1959-B854-17D8-6DE4C500B5D9}"/>
                </a:ext>
              </a:extLst>
            </p:cNvPr>
            <p:cNvSpPr txBox="1"/>
            <p:nvPr/>
          </p:nvSpPr>
          <p:spPr>
            <a:xfrm>
              <a:off x="6555578" y="1751107"/>
              <a:ext cx="96066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Container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501F8-1413-97FD-FA65-3E97D0D00582}"/>
              </a:ext>
            </a:extLst>
          </p:cNvPr>
          <p:cNvGrpSpPr/>
          <p:nvPr/>
        </p:nvGrpSpPr>
        <p:grpSpPr>
          <a:xfrm>
            <a:off x="5499612" y="1667859"/>
            <a:ext cx="2351471" cy="1595264"/>
            <a:chOff x="5499612" y="1667859"/>
            <a:chExt cx="2351471" cy="159526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08CA53E-4377-E0A7-22C6-DE9BA3A8B025}"/>
                </a:ext>
              </a:extLst>
            </p:cNvPr>
            <p:cNvSpPr/>
            <p:nvPr/>
          </p:nvSpPr>
          <p:spPr>
            <a:xfrm>
              <a:off x="5499612" y="1667859"/>
              <a:ext cx="2351471" cy="159526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Docker full logo transparent PNG - StickPNG">
              <a:extLst>
                <a:ext uri="{FF2B5EF4-FFF2-40B4-BE49-F238E27FC236}">
                  <a16:creationId xmlns:a16="http://schemas.microsoft.com/office/drawing/2014/main" id="{61E11AAA-AE3D-8640-4E2C-0B4DA705A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3506" y="1694356"/>
              <a:ext cx="376356" cy="37635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3B337DE-ED86-1B9D-FA45-C39E381E9C25}"/>
                </a:ext>
              </a:extLst>
            </p:cNvPr>
            <p:cNvSpPr txBox="1"/>
            <p:nvPr/>
          </p:nvSpPr>
          <p:spPr>
            <a:xfrm>
              <a:off x="6555578" y="1751107"/>
              <a:ext cx="96066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Container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6C7EA4-BF30-C334-3027-A9ABEEFD7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432" y="104035"/>
            <a:ext cx="11036668" cy="96352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Cloud-Native - Architecture Diagram</a:t>
            </a:r>
            <a:b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700" dirty="0">
                <a:latin typeface="Segoe UI" panose="020B0502040204020203" pitchFamily="34" charset="0"/>
                <a:cs typeface="Segoe UI" panose="020B0502040204020203" pitchFamily="34" charset="0"/>
              </a:rPr>
              <a:t>(Decoupled Agents / MCP servers as containers in Kubernetes/Azure [*])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5E313D-2303-8A04-3114-22D8B6324EA9}"/>
              </a:ext>
            </a:extLst>
          </p:cNvPr>
          <p:cNvSpPr/>
          <p:nvPr/>
        </p:nvSpPr>
        <p:spPr>
          <a:xfrm>
            <a:off x="5667504" y="211023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32A4D-4112-E73D-9164-419D09D10D39}"/>
              </a:ext>
            </a:extLst>
          </p:cNvPr>
          <p:cNvSpPr txBox="1"/>
          <p:nvPr/>
        </p:nvSpPr>
        <p:spPr>
          <a:xfrm>
            <a:off x="6327119" y="2097208"/>
            <a:ext cx="1189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AI Agent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Orchestrator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A6CA738-5D7D-24B6-0084-FAC21ACD5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860" y="2143406"/>
            <a:ext cx="500312" cy="443353"/>
          </a:xfrm>
          <a:prstGeom prst="rect">
            <a:avLst/>
          </a:prstGeom>
        </p:spPr>
      </p:pic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40EEBB85-B969-716C-C363-8A979AB11189}"/>
              </a:ext>
            </a:extLst>
          </p:cNvPr>
          <p:cNvSpPr>
            <a:spLocks noChangeAspect="1"/>
          </p:cNvSpPr>
          <p:nvPr/>
        </p:nvSpPr>
        <p:spPr>
          <a:xfrm>
            <a:off x="10421321" y="3541297"/>
            <a:ext cx="439592" cy="43959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4" name="Picture 2" descr="Here's OpenAI's new logo | The Verge">
            <a:extLst>
              <a:ext uri="{FF2B5EF4-FFF2-40B4-BE49-F238E27FC236}">
                <a16:creationId xmlns:a16="http://schemas.microsoft.com/office/drawing/2014/main" id="{F04968E8-19DB-DD61-1345-BF7039A4DE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1" t="10723" r="22473" b="10725"/>
          <a:stretch>
            <a:fillRect/>
          </a:stretch>
        </p:blipFill>
        <p:spPr bwMode="auto">
          <a:xfrm>
            <a:off x="10541917" y="3662439"/>
            <a:ext cx="198400" cy="1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22E01B2-ACA9-6CB2-1C00-37250FD7A082}"/>
              </a:ext>
            </a:extLst>
          </p:cNvPr>
          <p:cNvSpPr txBox="1"/>
          <p:nvPr/>
        </p:nvSpPr>
        <p:spPr>
          <a:xfrm>
            <a:off x="10419219" y="3976841"/>
            <a:ext cx="4437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LLM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B11B44A-908F-DD5C-BC0C-5A5A10ADA623}"/>
              </a:ext>
            </a:extLst>
          </p:cNvPr>
          <p:cNvSpPr/>
          <p:nvPr/>
        </p:nvSpPr>
        <p:spPr>
          <a:xfrm>
            <a:off x="2739225" y="2110237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rgbClr val="2189B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86989E-C859-B983-2616-A76E1B16B5AA}"/>
              </a:ext>
            </a:extLst>
          </p:cNvPr>
          <p:cNvSpPr txBox="1"/>
          <p:nvPr/>
        </p:nvSpPr>
        <p:spPr>
          <a:xfrm>
            <a:off x="3509565" y="2120881"/>
            <a:ext cx="1189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Chat UI</a:t>
            </a:r>
          </a:p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Claude, GitHub CoPilot, etc.</a:t>
            </a:r>
          </a:p>
        </p:txBody>
      </p:sp>
      <p:pic>
        <p:nvPicPr>
          <p:cNvPr id="23556" name="Picture 4" descr="User Icon Images – Browse 1,701,604 Stock Photos, Vectors ...">
            <a:extLst>
              <a:ext uri="{FF2B5EF4-FFF2-40B4-BE49-F238E27FC236}">
                <a16:creationId xmlns:a16="http://schemas.microsoft.com/office/drawing/2014/main" id="{0E174EEE-8F58-B25C-0A49-601B81DAED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20528" r="20355" b="20435"/>
          <a:stretch>
            <a:fillRect/>
          </a:stretch>
        </p:blipFill>
        <p:spPr bwMode="auto">
          <a:xfrm>
            <a:off x="1211949" y="2303152"/>
            <a:ext cx="732147" cy="72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0CC5818-701F-D677-4C66-189C1B5B2C66}"/>
              </a:ext>
            </a:extLst>
          </p:cNvPr>
          <p:cNvSpPr txBox="1"/>
          <p:nvPr/>
        </p:nvSpPr>
        <p:spPr>
          <a:xfrm>
            <a:off x="1152315" y="2970966"/>
            <a:ext cx="891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385614D-AC3F-A54B-43EB-E30B8E15BBAC}"/>
              </a:ext>
            </a:extLst>
          </p:cNvPr>
          <p:cNvCxnSpPr>
            <a:stCxn id="23556" idx="3"/>
            <a:endCxn id="40" idx="1"/>
          </p:cNvCxnSpPr>
          <p:nvPr/>
        </p:nvCxnSpPr>
        <p:spPr>
          <a:xfrm flipV="1">
            <a:off x="1944096" y="2661859"/>
            <a:ext cx="795129" cy="3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FCE2F1-6FBF-4E95-F243-D4B4EE1F39C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681437" y="2661858"/>
            <a:ext cx="986067" cy="273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AB73A60D-83CE-DB87-6482-561399BB63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8278" y="2454086"/>
            <a:ext cx="713056" cy="4155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C959E60-D8C2-E999-C892-EE2555B855A7}"/>
              </a:ext>
            </a:extLst>
          </p:cNvPr>
          <p:cNvSpPr txBox="1"/>
          <p:nvPr/>
        </p:nvSpPr>
        <p:spPr>
          <a:xfrm>
            <a:off x="3655022" y="2767212"/>
            <a:ext cx="1026415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MCP client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E5DA4C-9B28-1F99-9128-4E741A8F45A0}"/>
              </a:ext>
            </a:extLst>
          </p:cNvPr>
          <p:cNvSpPr txBox="1"/>
          <p:nvPr/>
        </p:nvSpPr>
        <p:spPr>
          <a:xfrm>
            <a:off x="4724045" y="2556721"/>
            <a:ext cx="79512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pic>
        <p:nvPicPr>
          <p:cNvPr id="23558" name="Picture 6" descr="Semantic Kernel Roadmap H1 2025 ...">
            <a:extLst>
              <a:ext uri="{FF2B5EF4-FFF2-40B4-BE49-F238E27FC236}">
                <a16:creationId xmlns:a16="http://schemas.microsoft.com/office/drawing/2014/main" id="{1D486882-3184-68D1-EB5B-E26BAADD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1" r="23923" b="24870"/>
          <a:stretch>
            <a:fillRect/>
          </a:stretch>
        </p:blipFill>
        <p:spPr bwMode="auto">
          <a:xfrm>
            <a:off x="6599862" y="2673417"/>
            <a:ext cx="200765" cy="25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MCP (Model Context Protocol) Logo Fr ...">
            <a:extLst>
              <a:ext uri="{FF2B5EF4-FFF2-40B4-BE49-F238E27FC236}">
                <a16:creationId xmlns:a16="http://schemas.microsoft.com/office/drawing/2014/main" id="{2CD1CDCA-E05E-B5EF-49F0-25D0293D1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324" y="267341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2" name="Picture 10" descr="Microsoft Dot Net icon SVG Vector &amp; PNG ...">
            <a:extLst>
              <a:ext uri="{FF2B5EF4-FFF2-40B4-BE49-F238E27FC236}">
                <a16:creationId xmlns:a16="http://schemas.microsoft.com/office/drawing/2014/main" id="{A0E8A86E-CCB1-15E3-A94D-B66576A8E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989" y="267753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B4BD73A3-8ABC-5CA5-5590-C468FDF192C0}"/>
              </a:ext>
            </a:extLst>
          </p:cNvPr>
          <p:cNvSpPr txBox="1"/>
          <p:nvPr/>
        </p:nvSpPr>
        <p:spPr>
          <a:xfrm>
            <a:off x="6388827" y="2886547"/>
            <a:ext cx="604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Semantic</a:t>
            </a:r>
          </a:p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Kernel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3E137F-3AE7-7F84-1CD9-7E1284EE022B}"/>
              </a:ext>
            </a:extLst>
          </p:cNvPr>
          <p:cNvSpPr txBox="1"/>
          <p:nvPr/>
        </p:nvSpPr>
        <p:spPr>
          <a:xfrm>
            <a:off x="5602012" y="2890901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A3C8C56-0237-A98E-9B40-10B7B654F33D}"/>
              </a:ext>
            </a:extLst>
          </p:cNvPr>
          <p:cNvSpPr txBox="1"/>
          <p:nvPr/>
        </p:nvSpPr>
        <p:spPr>
          <a:xfrm>
            <a:off x="6997972" y="293190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C#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0EC1D08-F0B1-EFF1-0D21-AE29163AD28D}"/>
              </a:ext>
            </a:extLst>
          </p:cNvPr>
          <p:cNvSpPr/>
          <p:nvPr/>
        </p:nvSpPr>
        <p:spPr>
          <a:xfrm>
            <a:off x="8805129" y="211023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A99010-BDB8-F8EB-6431-9C8DFDCAB82A}"/>
              </a:ext>
            </a:extLst>
          </p:cNvPr>
          <p:cNvSpPr txBox="1"/>
          <p:nvPr/>
        </p:nvSpPr>
        <p:spPr>
          <a:xfrm>
            <a:off x="9464744" y="2097208"/>
            <a:ext cx="1189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AI Agent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32623152-DECC-270F-2C4A-897EDD19D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9485" y="2143406"/>
            <a:ext cx="500312" cy="443353"/>
          </a:xfrm>
          <a:prstGeom prst="rect">
            <a:avLst/>
          </a:prstGeom>
        </p:spPr>
      </p:pic>
      <p:pic>
        <p:nvPicPr>
          <p:cNvPr id="61" name="Picture 6" descr="Semantic Kernel Roadmap H1 2025 ...">
            <a:extLst>
              <a:ext uri="{FF2B5EF4-FFF2-40B4-BE49-F238E27FC236}">
                <a16:creationId xmlns:a16="http://schemas.microsoft.com/office/drawing/2014/main" id="{AB15610B-F764-B65F-10C4-ABBC6F8742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1" r="23923" b="24870"/>
          <a:stretch>
            <a:fillRect/>
          </a:stretch>
        </p:blipFill>
        <p:spPr bwMode="auto">
          <a:xfrm>
            <a:off x="9737487" y="2673417"/>
            <a:ext cx="200765" cy="25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MCP (Model Context Protocol) Logo Fr ...">
            <a:extLst>
              <a:ext uri="{FF2B5EF4-FFF2-40B4-BE49-F238E27FC236}">
                <a16:creationId xmlns:a16="http://schemas.microsoft.com/office/drawing/2014/main" id="{AE1EEDE5-C7F5-AE2E-01EF-86264A3F9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949" y="267341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 descr="Microsoft Dot Net icon SVG Vector &amp; PNG ...">
            <a:extLst>
              <a:ext uri="{FF2B5EF4-FFF2-40B4-BE49-F238E27FC236}">
                <a16:creationId xmlns:a16="http://schemas.microsoft.com/office/drawing/2014/main" id="{C430D58D-A79A-3182-C54F-F0B7D9004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614" y="267753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2" name="TextBox 23551">
            <a:extLst>
              <a:ext uri="{FF2B5EF4-FFF2-40B4-BE49-F238E27FC236}">
                <a16:creationId xmlns:a16="http://schemas.microsoft.com/office/drawing/2014/main" id="{DE922811-AE2F-EE04-1130-42386BF82753}"/>
              </a:ext>
            </a:extLst>
          </p:cNvPr>
          <p:cNvSpPr txBox="1"/>
          <p:nvPr/>
        </p:nvSpPr>
        <p:spPr>
          <a:xfrm>
            <a:off x="9526452" y="2886547"/>
            <a:ext cx="604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Semantic</a:t>
            </a:r>
          </a:p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Kernel</a:t>
            </a:r>
          </a:p>
        </p:txBody>
      </p:sp>
      <p:sp>
        <p:nvSpPr>
          <p:cNvPr id="23553" name="TextBox 23552">
            <a:extLst>
              <a:ext uri="{FF2B5EF4-FFF2-40B4-BE49-F238E27FC236}">
                <a16:creationId xmlns:a16="http://schemas.microsoft.com/office/drawing/2014/main" id="{8949050B-A895-1637-6423-824FDE7F4681}"/>
              </a:ext>
            </a:extLst>
          </p:cNvPr>
          <p:cNvSpPr txBox="1"/>
          <p:nvPr/>
        </p:nvSpPr>
        <p:spPr>
          <a:xfrm>
            <a:off x="8739637" y="2890901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23555" name="TextBox 23554">
            <a:extLst>
              <a:ext uri="{FF2B5EF4-FFF2-40B4-BE49-F238E27FC236}">
                <a16:creationId xmlns:a16="http://schemas.microsoft.com/office/drawing/2014/main" id="{491F640F-A667-BB91-7B8E-991590D8103C}"/>
              </a:ext>
            </a:extLst>
          </p:cNvPr>
          <p:cNvSpPr txBox="1"/>
          <p:nvPr/>
        </p:nvSpPr>
        <p:spPr>
          <a:xfrm>
            <a:off x="10135597" y="293190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C#</a:t>
            </a:r>
          </a:p>
        </p:txBody>
      </p:sp>
      <p:sp>
        <p:nvSpPr>
          <p:cNvPr id="23557" name="Flowchart: Connector 23556">
            <a:extLst>
              <a:ext uri="{FF2B5EF4-FFF2-40B4-BE49-F238E27FC236}">
                <a16:creationId xmlns:a16="http://schemas.microsoft.com/office/drawing/2014/main" id="{11F99F2A-2A48-1191-8561-D560BEE0F65A}"/>
              </a:ext>
            </a:extLst>
          </p:cNvPr>
          <p:cNvSpPr>
            <a:spLocks noChangeAspect="1"/>
          </p:cNvSpPr>
          <p:nvPr/>
        </p:nvSpPr>
        <p:spPr>
          <a:xfrm>
            <a:off x="7296669" y="3541297"/>
            <a:ext cx="439592" cy="43959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9" name="Picture 2" descr="Here's OpenAI's new logo | The Verge">
            <a:extLst>
              <a:ext uri="{FF2B5EF4-FFF2-40B4-BE49-F238E27FC236}">
                <a16:creationId xmlns:a16="http://schemas.microsoft.com/office/drawing/2014/main" id="{9FCDDEF4-1335-6EBC-17BF-E2D202E045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1" t="10723" r="22473" b="10725"/>
          <a:stretch>
            <a:fillRect/>
          </a:stretch>
        </p:blipFill>
        <p:spPr bwMode="auto">
          <a:xfrm>
            <a:off x="7417265" y="3662439"/>
            <a:ext cx="198400" cy="1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1" name="TextBox 23560">
            <a:extLst>
              <a:ext uri="{FF2B5EF4-FFF2-40B4-BE49-F238E27FC236}">
                <a16:creationId xmlns:a16="http://schemas.microsoft.com/office/drawing/2014/main" id="{B317CAEB-8464-6947-F39D-446FD1D1C5F7}"/>
              </a:ext>
            </a:extLst>
          </p:cNvPr>
          <p:cNvSpPr txBox="1"/>
          <p:nvPr/>
        </p:nvSpPr>
        <p:spPr>
          <a:xfrm>
            <a:off x="7294567" y="3976841"/>
            <a:ext cx="4437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LLM</a:t>
            </a:r>
          </a:p>
        </p:txBody>
      </p:sp>
      <p:sp>
        <p:nvSpPr>
          <p:cNvPr id="23563" name="Rectangle: Rounded Corners 23562">
            <a:extLst>
              <a:ext uri="{FF2B5EF4-FFF2-40B4-BE49-F238E27FC236}">
                <a16:creationId xmlns:a16="http://schemas.microsoft.com/office/drawing/2014/main" id="{352FD6F0-98ED-373F-C4B9-07DDBBF0274E}"/>
              </a:ext>
            </a:extLst>
          </p:cNvPr>
          <p:cNvSpPr/>
          <p:nvPr/>
        </p:nvSpPr>
        <p:spPr>
          <a:xfrm>
            <a:off x="6934740" y="4731612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65" name="TextBox 23564">
            <a:extLst>
              <a:ext uri="{FF2B5EF4-FFF2-40B4-BE49-F238E27FC236}">
                <a16:creationId xmlns:a16="http://schemas.microsoft.com/office/drawing/2014/main" id="{0C08994E-C87D-DF24-C7BB-FA1860CCF83E}"/>
              </a:ext>
            </a:extLst>
          </p:cNvPr>
          <p:cNvSpPr txBox="1"/>
          <p:nvPr/>
        </p:nvSpPr>
        <p:spPr>
          <a:xfrm>
            <a:off x="7487287" y="4718584"/>
            <a:ext cx="15520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MCP Server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KB Content</a:t>
            </a:r>
          </a:p>
        </p:txBody>
      </p:sp>
      <p:pic>
        <p:nvPicPr>
          <p:cNvPr id="23570" name="Picture 8" descr="MCP (Model Context Protocol) Logo Fr ...">
            <a:extLst>
              <a:ext uri="{FF2B5EF4-FFF2-40B4-BE49-F238E27FC236}">
                <a16:creationId xmlns:a16="http://schemas.microsoft.com/office/drawing/2014/main" id="{F137F0C9-9D96-3791-16F5-952C233DA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560" y="5294793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71" name="Picture 10" descr="Microsoft Dot Net icon SVG Vector &amp; PNG ...">
            <a:extLst>
              <a:ext uri="{FF2B5EF4-FFF2-40B4-BE49-F238E27FC236}">
                <a16:creationId xmlns:a16="http://schemas.microsoft.com/office/drawing/2014/main" id="{AD1BE820-5550-641C-6AC4-BAFB04097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225" y="5298913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73" name="TextBox 23572">
            <a:extLst>
              <a:ext uri="{FF2B5EF4-FFF2-40B4-BE49-F238E27FC236}">
                <a16:creationId xmlns:a16="http://schemas.microsoft.com/office/drawing/2014/main" id="{E7EB0A76-BBBB-5AB0-F875-62224EED6017}"/>
              </a:ext>
            </a:extLst>
          </p:cNvPr>
          <p:cNvSpPr txBox="1"/>
          <p:nvPr/>
        </p:nvSpPr>
        <p:spPr>
          <a:xfrm>
            <a:off x="6869248" y="5512277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23574" name="TextBox 23573">
            <a:extLst>
              <a:ext uri="{FF2B5EF4-FFF2-40B4-BE49-F238E27FC236}">
                <a16:creationId xmlns:a16="http://schemas.microsoft.com/office/drawing/2014/main" id="{1DF50376-9D0F-C87D-6092-CDD418EC3488}"/>
              </a:ext>
            </a:extLst>
          </p:cNvPr>
          <p:cNvSpPr txBox="1"/>
          <p:nvPr/>
        </p:nvSpPr>
        <p:spPr>
          <a:xfrm>
            <a:off x="8265208" y="5553279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C#</a:t>
            </a:r>
          </a:p>
        </p:txBody>
      </p:sp>
      <p:pic>
        <p:nvPicPr>
          <p:cNvPr id="23579" name="Picture 23578">
            <a:extLst>
              <a:ext uri="{FF2B5EF4-FFF2-40B4-BE49-F238E27FC236}">
                <a16:creationId xmlns:a16="http://schemas.microsoft.com/office/drawing/2014/main" id="{0E694938-1055-D1C3-DAAF-B5B0102CC4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13466" y="4782942"/>
            <a:ext cx="364617" cy="407200"/>
          </a:xfrm>
          <a:prstGeom prst="rect">
            <a:avLst/>
          </a:prstGeom>
        </p:spPr>
      </p:pic>
      <p:cxnSp>
        <p:nvCxnSpPr>
          <p:cNvPr id="23588" name="Straight Arrow Connector 23587">
            <a:extLst>
              <a:ext uri="{FF2B5EF4-FFF2-40B4-BE49-F238E27FC236}">
                <a16:creationId xmlns:a16="http://schemas.microsoft.com/office/drawing/2014/main" id="{6299180B-166D-6895-3E3A-2E27D9C1EF19}"/>
              </a:ext>
            </a:extLst>
          </p:cNvPr>
          <p:cNvCxnSpPr>
            <a:cxnSpLocks/>
            <a:stCxn id="23553" idx="2"/>
          </p:cNvCxnSpPr>
          <p:nvPr/>
        </p:nvCxnSpPr>
        <p:spPr>
          <a:xfrm flipH="1">
            <a:off x="8556999" y="3229455"/>
            <a:ext cx="608780" cy="1502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4" name="Connector: Curved 23593">
            <a:extLst>
              <a:ext uri="{FF2B5EF4-FFF2-40B4-BE49-F238E27FC236}">
                <a16:creationId xmlns:a16="http://schemas.microsoft.com/office/drawing/2014/main" id="{5C0F3FD5-BDB2-520C-2387-5F2AB20A3AB7}"/>
              </a:ext>
            </a:extLst>
          </p:cNvPr>
          <p:cNvCxnSpPr>
            <a:stCxn id="54" idx="2"/>
            <a:endCxn id="23557" idx="1"/>
          </p:cNvCxnSpPr>
          <p:nvPr/>
        </p:nvCxnSpPr>
        <p:spPr>
          <a:xfrm rot="16200000" flipH="1">
            <a:off x="6835830" y="3080457"/>
            <a:ext cx="380573" cy="669859"/>
          </a:xfrm>
          <a:prstGeom prst="curvedConnector3">
            <a:avLst/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5" name="Connector: Curved 23594">
            <a:extLst>
              <a:ext uri="{FF2B5EF4-FFF2-40B4-BE49-F238E27FC236}">
                <a16:creationId xmlns:a16="http://schemas.microsoft.com/office/drawing/2014/main" id="{F234531B-CE41-09DC-72FE-76B10753AC65}"/>
              </a:ext>
            </a:extLst>
          </p:cNvPr>
          <p:cNvCxnSpPr>
            <a:cxnSpLocks/>
            <a:stCxn id="23552" idx="2"/>
            <a:endCxn id="37" idx="1"/>
          </p:cNvCxnSpPr>
          <p:nvPr/>
        </p:nvCxnSpPr>
        <p:spPr>
          <a:xfrm rot="16200000" flipH="1">
            <a:off x="9966969" y="3086944"/>
            <a:ext cx="380573" cy="656886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8" name="Straight Arrow Connector 23597">
            <a:extLst>
              <a:ext uri="{FF2B5EF4-FFF2-40B4-BE49-F238E27FC236}">
                <a16:creationId xmlns:a16="http://schemas.microsoft.com/office/drawing/2014/main" id="{BE750646-66C8-B932-2FA7-8822912ABD7F}"/>
              </a:ext>
            </a:extLst>
          </p:cNvPr>
          <p:cNvCxnSpPr>
            <a:cxnSpLocks/>
            <a:stCxn id="5" idx="3"/>
            <a:endCxn id="58" idx="1"/>
          </p:cNvCxnSpPr>
          <p:nvPr/>
        </p:nvCxnSpPr>
        <p:spPr>
          <a:xfrm>
            <a:off x="7714965" y="2661858"/>
            <a:ext cx="10901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02" name="TextBox 23601">
            <a:extLst>
              <a:ext uri="{FF2B5EF4-FFF2-40B4-BE49-F238E27FC236}">
                <a16:creationId xmlns:a16="http://schemas.microsoft.com/office/drawing/2014/main" id="{538A1E72-B51F-51FB-185B-FA1BD42A3FA2}"/>
              </a:ext>
            </a:extLst>
          </p:cNvPr>
          <p:cNvSpPr txBox="1"/>
          <p:nvPr/>
        </p:nvSpPr>
        <p:spPr>
          <a:xfrm>
            <a:off x="7812609" y="2636403"/>
            <a:ext cx="79512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sp>
        <p:nvSpPr>
          <p:cNvPr id="23603" name="TextBox 23602">
            <a:extLst>
              <a:ext uri="{FF2B5EF4-FFF2-40B4-BE49-F238E27FC236}">
                <a16:creationId xmlns:a16="http://schemas.microsoft.com/office/drawing/2014/main" id="{1171FD22-99CC-59A6-B549-087A7CC19A8E}"/>
              </a:ext>
            </a:extLst>
          </p:cNvPr>
          <p:cNvSpPr txBox="1"/>
          <p:nvPr/>
        </p:nvSpPr>
        <p:spPr>
          <a:xfrm>
            <a:off x="8767010" y="3646540"/>
            <a:ext cx="79512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cxnSp>
        <p:nvCxnSpPr>
          <p:cNvPr id="23604" name="Straight Arrow Connector 23603">
            <a:extLst>
              <a:ext uri="{FF2B5EF4-FFF2-40B4-BE49-F238E27FC236}">
                <a16:creationId xmlns:a16="http://schemas.microsoft.com/office/drawing/2014/main" id="{3DE93470-EE29-7526-4AFE-5CC6E1F1D81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28154" y="3229455"/>
            <a:ext cx="1267236" cy="1498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68E5029-855C-2D4C-8926-15FFB3DAD1F8}"/>
              </a:ext>
            </a:extLst>
          </p:cNvPr>
          <p:cNvSpPr txBox="1"/>
          <p:nvPr/>
        </p:nvSpPr>
        <p:spPr>
          <a:xfrm>
            <a:off x="5931439" y="3748867"/>
            <a:ext cx="79512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FE1D5B-7308-ADE0-DE51-9F3C2AD05322}"/>
              </a:ext>
            </a:extLst>
          </p:cNvPr>
          <p:cNvCxnSpPr/>
          <p:nvPr/>
        </p:nvCxnSpPr>
        <p:spPr>
          <a:xfrm>
            <a:off x="4168230" y="3074989"/>
            <a:ext cx="2766510" cy="190344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6C2B4C2-8F99-DAAD-40E7-2035C58D8E29}"/>
              </a:ext>
            </a:extLst>
          </p:cNvPr>
          <p:cNvSpPr txBox="1"/>
          <p:nvPr/>
        </p:nvSpPr>
        <p:spPr>
          <a:xfrm>
            <a:off x="4969178" y="3982901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MCP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(stdio)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480F7-407B-FFD6-2E04-03B6AF1E1B76}"/>
              </a:ext>
            </a:extLst>
          </p:cNvPr>
          <p:cNvSpPr txBox="1"/>
          <p:nvPr/>
        </p:nvSpPr>
        <p:spPr>
          <a:xfrm>
            <a:off x="4279633" y="3644520"/>
            <a:ext cx="89994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Optional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testing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0" name="Picture 9" descr="Azure AI Foundry - Visual Studio Marketplace">
            <a:extLst>
              <a:ext uri="{FF2B5EF4-FFF2-40B4-BE49-F238E27FC236}">
                <a16:creationId xmlns:a16="http://schemas.microsoft.com/office/drawing/2014/main" id="{03E6C501-EB30-F8C4-F45B-464A68E8E4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80502" y="3211168"/>
            <a:ext cx="439592" cy="4395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22E186-801C-2635-4666-F7C375AA399B}"/>
              </a:ext>
            </a:extLst>
          </p:cNvPr>
          <p:cNvSpPr txBox="1"/>
          <p:nvPr/>
        </p:nvSpPr>
        <p:spPr>
          <a:xfrm>
            <a:off x="7680420" y="3448826"/>
            <a:ext cx="607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Azure Foundry</a:t>
            </a:r>
          </a:p>
        </p:txBody>
      </p:sp>
      <p:pic>
        <p:nvPicPr>
          <p:cNvPr id="14" name="Picture 13" descr="Azure AI Foundry - Visual Studio Marketplace">
            <a:extLst>
              <a:ext uri="{FF2B5EF4-FFF2-40B4-BE49-F238E27FC236}">
                <a16:creationId xmlns:a16="http://schemas.microsoft.com/office/drawing/2014/main" id="{E032CE3A-5B77-BE22-B8F5-1524E8904E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97554" y="3309275"/>
            <a:ext cx="439592" cy="4395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26C9B3-0534-07B3-FE43-39377027328F}"/>
              </a:ext>
            </a:extLst>
          </p:cNvPr>
          <p:cNvSpPr txBox="1"/>
          <p:nvPr/>
        </p:nvSpPr>
        <p:spPr>
          <a:xfrm>
            <a:off x="10897472" y="3546933"/>
            <a:ext cx="607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Azure Foundry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9C6E89-9E5C-8B22-6EB2-365D53D30E7E}"/>
              </a:ext>
            </a:extLst>
          </p:cNvPr>
          <p:cNvGrpSpPr/>
          <p:nvPr/>
        </p:nvGrpSpPr>
        <p:grpSpPr>
          <a:xfrm>
            <a:off x="7444967" y="1464607"/>
            <a:ext cx="1201530" cy="423510"/>
            <a:chOff x="7444967" y="1464607"/>
            <a:chExt cx="1201530" cy="423510"/>
          </a:xfrm>
        </p:grpSpPr>
        <p:pic>
          <p:nvPicPr>
            <p:cNvPr id="11" name="Picture 10" descr="Pricing - Azure Kubernetes Service (AKS) | Microsoft Azure">
              <a:extLst>
                <a:ext uri="{FF2B5EF4-FFF2-40B4-BE49-F238E27FC236}">
                  <a16:creationId xmlns:a16="http://schemas.microsoft.com/office/drawing/2014/main" id="{E9988510-12E7-B08B-95B5-0AF8FE927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444967" y="1464607"/>
              <a:ext cx="806685" cy="42351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83FC8A-94DC-32CE-BAEF-BBA1FD63216D}"/>
                </a:ext>
              </a:extLst>
            </p:cNvPr>
            <p:cNvSpPr txBox="1"/>
            <p:nvPr/>
          </p:nvSpPr>
          <p:spPr>
            <a:xfrm>
              <a:off x="8012040" y="1545557"/>
              <a:ext cx="63445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/>
                <a:t>AKS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7400B9-FD77-D479-1158-583E7066EDFF}"/>
              </a:ext>
            </a:extLst>
          </p:cNvPr>
          <p:cNvGrpSpPr/>
          <p:nvPr/>
        </p:nvGrpSpPr>
        <p:grpSpPr>
          <a:xfrm>
            <a:off x="10556018" y="1464607"/>
            <a:ext cx="1201530" cy="423510"/>
            <a:chOff x="7444967" y="1464607"/>
            <a:chExt cx="1201530" cy="423510"/>
          </a:xfrm>
        </p:grpSpPr>
        <p:pic>
          <p:nvPicPr>
            <p:cNvPr id="21" name="Picture 20" descr="Pricing - Azure Kubernetes Service (AKS) | Microsoft Azure">
              <a:extLst>
                <a:ext uri="{FF2B5EF4-FFF2-40B4-BE49-F238E27FC236}">
                  <a16:creationId xmlns:a16="http://schemas.microsoft.com/office/drawing/2014/main" id="{E8FE1870-08A4-C790-162F-336E0B4E3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444967" y="1464607"/>
              <a:ext cx="806685" cy="42351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C5E7BFF-51EC-9A83-CC38-1D53F31A575F}"/>
                </a:ext>
              </a:extLst>
            </p:cNvPr>
            <p:cNvSpPr txBox="1"/>
            <p:nvPr/>
          </p:nvSpPr>
          <p:spPr>
            <a:xfrm>
              <a:off x="8012040" y="1545557"/>
              <a:ext cx="63445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/>
                <a:t>AKS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9791FB5-DB5E-C7EC-A4E0-F42C028735C5}"/>
              </a:ext>
            </a:extLst>
          </p:cNvPr>
          <p:cNvGrpSpPr/>
          <p:nvPr/>
        </p:nvGrpSpPr>
        <p:grpSpPr>
          <a:xfrm>
            <a:off x="8736722" y="4157879"/>
            <a:ext cx="1201530" cy="423510"/>
            <a:chOff x="7444967" y="1464607"/>
            <a:chExt cx="1201530" cy="423510"/>
          </a:xfrm>
        </p:grpSpPr>
        <p:pic>
          <p:nvPicPr>
            <p:cNvPr id="34" name="Picture 33" descr="Pricing - Azure Kubernetes Service (AKS) | Microsoft Azure">
              <a:extLst>
                <a:ext uri="{FF2B5EF4-FFF2-40B4-BE49-F238E27FC236}">
                  <a16:creationId xmlns:a16="http://schemas.microsoft.com/office/drawing/2014/main" id="{E78876FF-E03E-4739-38FD-B490576BE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444967" y="1464607"/>
              <a:ext cx="806685" cy="42351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420318B-5530-011C-48B9-51CE9155200F}"/>
                </a:ext>
              </a:extLst>
            </p:cNvPr>
            <p:cNvSpPr txBox="1"/>
            <p:nvPr/>
          </p:nvSpPr>
          <p:spPr>
            <a:xfrm>
              <a:off x="8012040" y="1545557"/>
              <a:ext cx="63445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/>
                <a:t>AKS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E54CCBD-8A03-CC86-510B-1AD01F1BD89E}"/>
              </a:ext>
            </a:extLst>
          </p:cNvPr>
          <p:cNvSpPr txBox="1"/>
          <p:nvPr/>
        </p:nvSpPr>
        <p:spPr>
          <a:xfrm>
            <a:off x="1117325" y="6382071"/>
            <a:ext cx="98006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[*] Deployment in Azure could be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Azure Kubernetes Service (AKS)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Azure Container Apps (ACA)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, depending on the system’s complexity.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2680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7475</TotalTime>
  <Words>259</Words>
  <Application>Microsoft Office PowerPoint</Application>
  <PresentationFormat>Widescreen</PresentationFormat>
  <Paragraphs>110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Segoe UI</vt:lpstr>
      <vt:lpstr>Office Theme</vt:lpstr>
      <vt:lpstr>Initial prototype/POC Architecture Diagram (Local Agent/PC-Server processes)</vt:lpstr>
      <vt:lpstr>Dockerized - Architecture Diagram (Decoupled Agents/MCP-servers as Docker containers)</vt:lpstr>
      <vt:lpstr>Cloud-Native - Architecture Diagram (Decoupled Agents / MCP servers as containers in Kubernetes/Azure [*])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Cesar De la Torre</dc:creator>
  <cp:lastModifiedBy>Cesar De la Torre</cp:lastModifiedBy>
  <cp:revision>15</cp:revision>
  <dcterms:created xsi:type="dcterms:W3CDTF">2025-06-02T15:46:11Z</dcterms:created>
  <dcterms:modified xsi:type="dcterms:W3CDTF">2025-09-16T22:20:55Z</dcterms:modified>
</cp:coreProperties>
</file>