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6" r:id="rId3"/>
    <p:sldId id="275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5B14C-D83E-956F-9EF4-7462DE9B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3A101-D004-5B22-2595-D83F865C6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48BA5-C8B1-52CC-65F0-1010DCD4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B43FE-5994-5A09-382B-476839EF9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5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5305-4729-00BB-81FF-E2119073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6E816-6E86-B2AC-3F80-6FC9F3061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6B965-B27B-89F1-15D6-95365DA7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42AA-08CF-47BB-E357-3A9902802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hyperlink" Target="https://azure.microsoft.com/en-us/products/managed-grafana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DC21E-F5C6-4E76-B09D-2F298D80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49D7-2AF7-797B-E37D-08047CEE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582" y="503988"/>
            <a:ext cx="10567135" cy="62808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: My custom and domain specific 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Agentic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BD5D-21FA-6DD2-D90E-7EF1E96B10FA}"/>
              </a:ext>
            </a:extLst>
          </p:cNvPr>
          <p:cNvSpPr/>
          <p:nvPr/>
        </p:nvSpPr>
        <p:spPr>
          <a:xfrm>
            <a:off x="609053" y="1179443"/>
            <a:ext cx="10840878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1F2376-223D-5F82-0C36-6C4D638B1447}"/>
              </a:ext>
            </a:extLst>
          </p:cNvPr>
          <p:cNvSpPr/>
          <p:nvPr/>
        </p:nvSpPr>
        <p:spPr>
          <a:xfrm>
            <a:off x="5609397" y="1977714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794CA-6F92-46E7-F69C-31BB24016CD9}"/>
              </a:ext>
            </a:extLst>
          </p:cNvPr>
          <p:cNvSpPr txBox="1"/>
          <p:nvPr/>
        </p:nvSpPr>
        <p:spPr>
          <a:xfrm>
            <a:off x="6269012" y="1964686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3E8337-80FC-4194-CB65-754D09EE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753" y="2010884"/>
            <a:ext cx="500312" cy="4433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DE0EC8-D8E2-DF8E-F6D0-440432626635}"/>
              </a:ext>
            </a:extLst>
          </p:cNvPr>
          <p:cNvSpPr txBox="1"/>
          <p:nvPr/>
        </p:nvSpPr>
        <p:spPr>
          <a:xfrm>
            <a:off x="1927806" y="1460323"/>
            <a:ext cx="3100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 domain: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Azure Managed Grafana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491B6C00-78E0-9B2A-E7BD-73E91479F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759216" y="2345361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B09DCC9-27AD-5050-75E4-9C541C67A3F5}"/>
              </a:ext>
            </a:extLst>
          </p:cNvPr>
          <p:cNvSpPr txBox="1"/>
          <p:nvPr/>
        </p:nvSpPr>
        <p:spPr>
          <a:xfrm>
            <a:off x="699582" y="3013175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016B8A-A64E-C448-464A-921BDAD3C766}"/>
              </a:ext>
            </a:extLst>
          </p:cNvPr>
          <p:cNvCxnSpPr>
            <a:cxnSpLocks/>
            <a:stCxn id="23556" idx="3"/>
            <a:endCxn id="13" idx="1"/>
          </p:cNvCxnSpPr>
          <p:nvPr/>
        </p:nvCxnSpPr>
        <p:spPr>
          <a:xfrm flipV="1">
            <a:off x="1491363" y="2703049"/>
            <a:ext cx="523881" cy="4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4A68-6BC8-6222-778D-1481528A317F}"/>
              </a:ext>
            </a:extLst>
          </p:cNvPr>
          <p:cNvCxnSpPr>
            <a:cxnSpLocks/>
          </p:cNvCxnSpPr>
          <p:nvPr/>
        </p:nvCxnSpPr>
        <p:spPr>
          <a:xfrm flipV="1">
            <a:off x="5028447" y="2540896"/>
            <a:ext cx="580950" cy="213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134A-1AA9-FD87-5E07-2AACB8763DCE}"/>
              </a:ext>
            </a:extLst>
          </p:cNvPr>
          <p:cNvSpPr txBox="1"/>
          <p:nvPr/>
        </p:nvSpPr>
        <p:spPr>
          <a:xfrm>
            <a:off x="4903112" y="2393816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D3AF3294-7381-0608-2F81-834ACAF3A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41755" y="2540895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280A6485-88AC-2CCB-9CB3-E0A0F300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17" y="2540895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D30A310-F415-24C8-F827-9EE27FE1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82" y="2545015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F638FE1-0550-BAD1-45E4-DF07E7755B13}"/>
              </a:ext>
            </a:extLst>
          </p:cNvPr>
          <p:cNvSpPr txBox="1"/>
          <p:nvPr/>
        </p:nvSpPr>
        <p:spPr>
          <a:xfrm>
            <a:off x="6330720" y="2754025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0CAD13-7591-DFA2-33B6-FE9370081116}"/>
              </a:ext>
            </a:extLst>
          </p:cNvPr>
          <p:cNvSpPr txBox="1"/>
          <p:nvPr/>
        </p:nvSpPr>
        <p:spPr>
          <a:xfrm>
            <a:off x="5543905" y="2758379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50688-5337-A86F-4624-8142F0DBEC76}"/>
              </a:ext>
            </a:extLst>
          </p:cNvPr>
          <p:cNvSpPr txBox="1"/>
          <p:nvPr/>
        </p:nvSpPr>
        <p:spPr>
          <a:xfrm>
            <a:off x="6939865" y="2799381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8C8832-A77A-A202-7775-C655EE03BEAE}"/>
              </a:ext>
            </a:extLst>
          </p:cNvPr>
          <p:cNvSpPr/>
          <p:nvPr/>
        </p:nvSpPr>
        <p:spPr>
          <a:xfrm>
            <a:off x="8296454" y="1977714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F3889-A73B-15A4-CDF5-433E8D7159CC}"/>
              </a:ext>
            </a:extLst>
          </p:cNvPr>
          <p:cNvSpPr txBox="1"/>
          <p:nvPr/>
        </p:nvSpPr>
        <p:spPr>
          <a:xfrm>
            <a:off x="8860679" y="1964686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9942C87-E992-365E-C71D-ABECED7A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10" y="2010884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E7D85D24-9A57-88E2-4351-471591CCB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916295" y="2564045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2DDDB24B-6D36-ED01-FF2F-595623BB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22" y="2568165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B0078559-4467-1FA2-3CA4-3432A368E499}"/>
              </a:ext>
            </a:extLst>
          </p:cNvPr>
          <p:cNvSpPr txBox="1"/>
          <p:nvPr/>
        </p:nvSpPr>
        <p:spPr>
          <a:xfrm>
            <a:off x="8705260" y="2777175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8F5ED0E8-F603-C3B8-8A41-FE7CE843B92E}"/>
              </a:ext>
            </a:extLst>
          </p:cNvPr>
          <p:cNvSpPr txBox="1"/>
          <p:nvPr/>
        </p:nvSpPr>
        <p:spPr>
          <a:xfrm>
            <a:off x="9314405" y="2822531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2E2F807B-98F8-D1B8-61FF-927CAA0607C2}"/>
              </a:ext>
            </a:extLst>
          </p:cNvPr>
          <p:cNvSpPr>
            <a:spLocks noChangeAspect="1"/>
          </p:cNvSpPr>
          <p:nvPr/>
        </p:nvSpPr>
        <p:spPr>
          <a:xfrm>
            <a:off x="7238562" y="3408775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1469B496-B7A8-2710-64CB-D13766637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359158" y="3529917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7AA1998E-4BB4-6B6B-1A58-EC25E39338AD}"/>
              </a:ext>
            </a:extLst>
          </p:cNvPr>
          <p:cNvSpPr txBox="1"/>
          <p:nvPr/>
        </p:nvSpPr>
        <p:spPr>
          <a:xfrm>
            <a:off x="7236460" y="3844319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6CD259AE-1077-5E9B-7A21-37BCDC4B7B30}"/>
              </a:ext>
            </a:extLst>
          </p:cNvPr>
          <p:cNvSpPr/>
          <p:nvPr/>
        </p:nvSpPr>
        <p:spPr>
          <a:xfrm>
            <a:off x="7062161" y="4294294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7AA300F-86ED-22E0-5F9A-D0F81C27B4D4}"/>
              </a:ext>
            </a:extLst>
          </p:cNvPr>
          <p:cNvSpPr txBox="1"/>
          <p:nvPr/>
        </p:nvSpPr>
        <p:spPr>
          <a:xfrm>
            <a:off x="7614708" y="4281266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FC193C7E-6251-44A6-5890-144C2CDB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81" y="4857475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3A464AA9-90B1-2D1D-4B7A-38FE8243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46" y="4861595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197C9CC0-0DE9-6881-4A84-9EB4854EBF79}"/>
              </a:ext>
            </a:extLst>
          </p:cNvPr>
          <p:cNvSpPr txBox="1"/>
          <p:nvPr/>
        </p:nvSpPr>
        <p:spPr>
          <a:xfrm>
            <a:off x="6996669" y="5074959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C72B8204-394E-BF3E-B986-B4944AA33C8C}"/>
              </a:ext>
            </a:extLst>
          </p:cNvPr>
          <p:cNvSpPr txBox="1"/>
          <p:nvPr/>
        </p:nvSpPr>
        <p:spPr>
          <a:xfrm>
            <a:off x="8392629" y="5115961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2457EB7-4890-3BC9-A98C-651213588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887" y="4345624"/>
            <a:ext cx="364617" cy="407200"/>
          </a:xfrm>
          <a:prstGeom prst="rect">
            <a:avLst/>
          </a:prstGeom>
        </p:spPr>
      </p:pic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6414244-0B60-2AB5-2988-1F0E953FB810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777723" y="2947935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B48E4B65-A9D9-31F2-7535-914AE307ECFC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656858" y="2529336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FFF33325-798B-C2C2-0B83-94355989B331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970047" y="3096933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zure AI Foundry - Visual Studio Marketplace">
            <a:extLst>
              <a:ext uri="{FF2B5EF4-FFF2-40B4-BE49-F238E27FC236}">
                <a16:creationId xmlns:a16="http://schemas.microsoft.com/office/drawing/2014/main" id="{791D13CE-D845-C007-9C30-AE713939C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2395" y="3078646"/>
            <a:ext cx="439592" cy="439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F461FF-425F-932D-DF44-26513F636C98}"/>
              </a:ext>
            </a:extLst>
          </p:cNvPr>
          <p:cNvSpPr txBox="1"/>
          <p:nvPr/>
        </p:nvSpPr>
        <p:spPr>
          <a:xfrm>
            <a:off x="7622313" y="3316304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909095-357B-118C-FDA7-716EA53277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5244" y="1789753"/>
            <a:ext cx="2987372" cy="18265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504979-F49B-E969-0E3F-384941B6FDBC}"/>
              </a:ext>
            </a:extLst>
          </p:cNvPr>
          <p:cNvSpPr/>
          <p:nvPr/>
        </p:nvSpPr>
        <p:spPr>
          <a:xfrm>
            <a:off x="4182890" y="1964686"/>
            <a:ext cx="804231" cy="165165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E4A79-BA7C-B122-D80A-3A531FF32AD4}"/>
              </a:ext>
            </a:extLst>
          </p:cNvPr>
          <p:cNvSpPr txBox="1"/>
          <p:nvPr/>
        </p:nvSpPr>
        <p:spPr>
          <a:xfrm>
            <a:off x="4188941" y="2382653"/>
            <a:ext cx="8136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ChatBot</a:t>
            </a:r>
          </a:p>
          <a:p>
            <a:pPr algn="ctr"/>
            <a:r>
              <a:rPr lang="en-US" sz="1300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73E11-F7E9-BD4B-43BC-9985453A0AD2}"/>
              </a:ext>
            </a:extLst>
          </p:cNvPr>
          <p:cNvSpPr txBox="1"/>
          <p:nvPr/>
        </p:nvSpPr>
        <p:spPr>
          <a:xfrm>
            <a:off x="5905292" y="362237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50B86-3FBD-7D03-1E9F-A315F54B9FAB}"/>
              </a:ext>
            </a:extLst>
          </p:cNvPr>
          <p:cNvSpPr txBox="1"/>
          <p:nvPr/>
        </p:nvSpPr>
        <p:spPr>
          <a:xfrm>
            <a:off x="9166772" y="4417542"/>
            <a:ext cx="1905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 domain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Knowledge Base on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Managed Grafana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(or “any other”)</a:t>
            </a:r>
          </a:p>
        </p:txBody>
      </p:sp>
    </p:spTree>
    <p:extLst>
      <p:ext uri="{BB962C8B-B14F-4D97-AF65-F5344CB8AC3E}">
        <p14:creationId xmlns:p14="http://schemas.microsoft.com/office/powerpoint/2010/main" val="209004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3" y="97866"/>
            <a:ext cx="10567135" cy="10066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(Local Agent/PC-Server processes)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9656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70068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90969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5505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7" descr="Azure AI Foundry - Visual Studio Marketplace">
            <a:extLst>
              <a:ext uri="{FF2B5EF4-FFF2-40B4-BE49-F238E27FC236}">
                <a16:creationId xmlns:a16="http://schemas.microsoft.com/office/drawing/2014/main" id="{27B3C17C-550F-3742-DD38-82F76ED34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4974" y="3211168"/>
            <a:ext cx="439592" cy="439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8594-FF08-51A9-C492-EB1669125E99}"/>
              </a:ext>
            </a:extLst>
          </p:cNvPr>
          <p:cNvSpPr txBox="1"/>
          <p:nvPr/>
        </p:nvSpPr>
        <p:spPr>
          <a:xfrm>
            <a:off x="7494892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0C8AC3-15F4-FC37-A3EC-C3DCA77475DD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EC3D98-4F54-A9A7-51DF-21917D07F447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12448C05-DB76-DF16-895F-E9112077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97984-DC5D-48AE-14F5-90CCFD258A41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85B900-B40C-C6BE-532E-6344BB6CE9C6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0A73055-5927-C6AE-E2BD-FF835B81EFC9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4B61B75-FD26-19BD-C0AC-24CE6E17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00432-C395-4923-A178-010583BD875B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E8D64-4F6B-FE56-CAFE-705F4C0BAF96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B1BD2CB-0E23-F80F-54E0-1C8E79A35D23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B61B9E09-C27B-EB0E-47A6-91F9D39E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EEAB18-094A-99C2-068A-EDECD2275B0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67021"/>
            <a:ext cx="10567135" cy="10005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Dockerized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Agents/MCP-servers as Docker containers)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C8BE9-C9B0-2940-6549-D8DB2C4C2A3D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C22A73-B64D-CA8D-03CD-4D81FDDD1D90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5732E-1678-32FE-986E-F026C19C94A0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7E4AF83A-D4E2-3C72-5CCC-C1013502A3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EB063-6B6E-8A84-EAFD-7E3303CCFF7A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0D069E85-1843-5457-FE44-53073646A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FA7E3-FA59-5A94-7DDC-6635EAFE74F3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C7EA-1A46-0044-F027-85EF672F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5A8CE-BEF3-428C-D4EE-9E89761AB7C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9685B5-8ABF-F17E-6727-C22CD4ED1BB9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613FB9-46C7-1936-FEB4-C69EF614169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A254B3D1-4AC9-8311-1769-38379A21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C3E27-685F-B8DF-C0E8-D5EC0F48E7BC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52549-6EE7-3827-D747-D0C56240ADB1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A7A7D6-4643-AEC7-9D3E-1D34B620528C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E30B96F-ED44-FFD4-4F29-5D78FEF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27B6E-1959-B854-17D8-6DE4C500B5D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501F8-1413-97FD-FA65-3E97D0D00582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8CA53E-4377-E0A7-22C6-DE9BA3A8B02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61E11AAA-AE3D-8640-4E2C-0B4DA705A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B337DE-ED86-1B9D-FA45-C39E381E9C25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C7EA4-BF30-C334-3027-A9ABEEFD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104035"/>
            <a:ext cx="11036668" cy="9635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Cloud-Native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 / MCP servers as containers in Kubernetes/Azure [*])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5E313D-2303-8A04-3114-22D8B6324EA9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32A4D-4112-E73D-9164-419D09D10D39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6CA738-5D7D-24B6-0084-FAC21ACD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0EEBB85-B969-716C-C363-8A979AB11189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F04968E8-19DB-DD61-1345-BF7039A4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2E01B2-ACA9-6CB2-1C00-37250FD7A082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11B44A-908F-DD5C-BC0C-5A5A10ADA623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6989E-C859-B983-2616-A76E1B16B5AA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0E174EEE-8F58-B25C-0A49-601B81DAE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C5818-701F-D677-4C66-189C1B5B2C6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85614D-AC3F-A54B-43EB-E30B8E15BBAC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CE2F1-6FBF-4E95-F243-D4B4EE1F39C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B73A60D-83CE-DB87-6482-561399BB6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959E60-D8C2-E999-C892-EE2555B855A7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E5DA4C-9B28-1F99-9128-4E741A8F45A0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D486882-3184-68D1-EB5B-E26BAADD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2CD1CDCA-E05E-B5EF-49F0-25D0293D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A0E8A86E-CCB1-15E3-A94D-B66576A8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BD73A3-8ABC-5CA5-5590-C468FDF192C0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E137F-3AE7-7F84-1CD9-7E1284EE022B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3C8C56-0237-A98E-9B40-10B7B654F33D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C1D08-F0B1-EFF1-0D21-AE29163AD28D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A99010-BDB8-F8EB-6431-9C8DFDCAB82A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2623152-DECC-270F-2C4A-897EDD19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AB15610B-F764-B65F-10C4-ABBC6F874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AE1EEDE5-C7F5-AE2E-01EF-86264A3F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C430D58D-A79A-3182-C54F-F0B7D900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DE922811-AE2F-EE04-1130-42386BF82753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8949050B-A895-1637-6423-824FDE7F4681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491F640F-A667-BB91-7B8E-991590D8103C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11F99F2A-2A48-1191-8561-D560BEE0F65A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9FCDDEF4-1335-6EBC-17BF-E2D202E0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B317CAEB-8464-6947-F39D-446FD1D1C5F7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352FD6F0-98ED-373F-C4B9-07DDBBF0274E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0C08994E-C87D-DF24-C7BB-FA1860CCF83E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F137F0C9-9D96-3791-16F5-952C233D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D1BE820-5550-641C-6AC4-BAFB0409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E7EB0A76-BBBB-5AB0-F875-62224EED6017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1DF50376-9D0F-C87D-6092-CDD418EC3488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0E694938-1055-D1C3-DAAF-B5B0102CC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6299180B-166D-6895-3E3A-2E27D9C1EF19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5C0F3FD5-BDB2-520C-2387-5F2AB20A3AB7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F234531B-CE41-09DC-72FE-76B10753AC65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BE750646-66C8-B932-2FA7-8822912ABD7F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38A1E72-B51F-51FB-185B-FA1BD42A3FA2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1171FD22-99CC-59A6-B549-087A7CC19A8E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3DE93470-EE29-7526-4AFE-5CC6E1F1D81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8E5029-855C-2D4C-8926-15FFB3DAD1F8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E1D5B-7308-ADE0-DE51-9F3C2AD05322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C2B4C2-8F99-DAAD-40E7-2035C58D8E29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80F7-407B-FFD6-2E04-03B6AF1E1B76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03E6C501-EB30-F8C4-F45B-464A68E8E4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2E186-801C-2635-4666-F7C375AA399B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E032CE3A-5B77-BE22-B8F5-1524E8904E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6C9B3-0534-07B3-FE43-39377027328F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C6E89-9E5C-8B22-6EB2-365D53D30E7E}"/>
              </a:ext>
            </a:extLst>
          </p:cNvPr>
          <p:cNvGrpSpPr/>
          <p:nvPr/>
        </p:nvGrpSpPr>
        <p:grpSpPr>
          <a:xfrm>
            <a:off x="7444967" y="1464607"/>
            <a:ext cx="1201530" cy="423510"/>
            <a:chOff x="7444967" y="1464607"/>
            <a:chExt cx="1201530" cy="423510"/>
          </a:xfrm>
        </p:grpSpPr>
        <p:pic>
          <p:nvPicPr>
            <p:cNvPr id="11" name="Picture 10" descr="Pricing - Azure Kubernetes Service (AKS) | Microsoft Azure">
              <a:extLst>
                <a:ext uri="{FF2B5EF4-FFF2-40B4-BE49-F238E27FC236}">
                  <a16:creationId xmlns:a16="http://schemas.microsoft.com/office/drawing/2014/main" id="{E9988510-12E7-B08B-95B5-0AF8FE92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3FC8A-94DC-32CE-BAEF-BBA1FD63216D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7400B9-FD77-D479-1158-583E7066EDFF}"/>
              </a:ext>
            </a:extLst>
          </p:cNvPr>
          <p:cNvGrpSpPr/>
          <p:nvPr/>
        </p:nvGrpSpPr>
        <p:grpSpPr>
          <a:xfrm>
            <a:off x="10556018" y="1464607"/>
            <a:ext cx="1201530" cy="423510"/>
            <a:chOff x="7444967" y="1464607"/>
            <a:chExt cx="1201530" cy="423510"/>
          </a:xfrm>
        </p:grpSpPr>
        <p:pic>
          <p:nvPicPr>
            <p:cNvPr id="21" name="Picture 20" descr="Pricing - Azure Kubernetes Service (AKS) | Microsoft Azure">
              <a:extLst>
                <a:ext uri="{FF2B5EF4-FFF2-40B4-BE49-F238E27FC236}">
                  <a16:creationId xmlns:a16="http://schemas.microsoft.com/office/drawing/2014/main" id="{E8FE1870-08A4-C790-162F-336E0B4E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5E7BFF-51EC-9A83-CC38-1D53F31A575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91FB5-DB5E-C7EC-A4E0-F42C028735C5}"/>
              </a:ext>
            </a:extLst>
          </p:cNvPr>
          <p:cNvGrpSpPr/>
          <p:nvPr/>
        </p:nvGrpSpPr>
        <p:grpSpPr>
          <a:xfrm>
            <a:off x="8736722" y="4157879"/>
            <a:ext cx="1201530" cy="423510"/>
            <a:chOff x="7444967" y="1464607"/>
            <a:chExt cx="1201530" cy="423510"/>
          </a:xfrm>
        </p:grpSpPr>
        <p:pic>
          <p:nvPicPr>
            <p:cNvPr id="34" name="Picture 33" descr="Pricing - Azure Kubernetes Service (AKS) | Microsoft Azure">
              <a:extLst>
                <a:ext uri="{FF2B5EF4-FFF2-40B4-BE49-F238E27FC236}">
                  <a16:creationId xmlns:a16="http://schemas.microsoft.com/office/drawing/2014/main" id="{E78876FF-E03E-4739-38FD-B490576BE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20318B-5530-011C-48B9-51CE9155200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54CCBD-8A03-CC86-510B-1AD01F1BD89E}"/>
              </a:ext>
            </a:extLst>
          </p:cNvPr>
          <p:cNvSpPr txBox="1"/>
          <p:nvPr/>
        </p:nvSpPr>
        <p:spPr>
          <a:xfrm>
            <a:off x="1117325" y="6382071"/>
            <a:ext cx="98006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[*] Deployment in Azure could be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Kubernetes Service (AKS)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Container Apps (ACA)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depending on the system’s complexity.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80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328</Words>
  <Application>Microsoft Office PowerPoint</Application>
  <PresentationFormat>Widescreen</PresentationFormat>
  <Paragraphs>140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Vision: My custom and domain specific  Agentic system</vt:lpstr>
      <vt:lpstr>Initial prototype/POC Architecture Diagram (Local Agent/PC-Server processes)</vt:lpstr>
      <vt:lpstr>Dockerized - Architecture Diagram (Decoupled Agents/MCP-servers as Docker containers)</vt:lpstr>
      <vt:lpstr>Cloud-Native - Architecture Diagram (Decoupled Agents / MCP servers as containers in Kubernetes/Azure [*])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16</cp:revision>
  <dcterms:created xsi:type="dcterms:W3CDTF">2025-06-02T15:46:11Z</dcterms:created>
  <dcterms:modified xsi:type="dcterms:W3CDTF">2025-09-17T20:08:55Z</dcterms:modified>
</cp:coreProperties>
</file>