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5" r:id="rId3"/>
    <p:sldId id="282" r:id="rId4"/>
    <p:sldId id="262" r:id="rId5"/>
    <p:sldId id="259" r:id="rId6"/>
    <p:sldId id="292" r:id="rId7"/>
    <p:sldId id="258" r:id="rId8"/>
    <p:sldId id="265" r:id="rId9"/>
    <p:sldId id="294" r:id="rId10"/>
    <p:sldId id="295" r:id="rId11"/>
    <p:sldId id="298" r:id="rId12"/>
    <p:sldId id="296" r:id="rId13"/>
    <p:sldId id="291" r:id="rId1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3" autoAdjust="0"/>
    <p:restoredTop sz="96175" autoAdjust="0"/>
  </p:normalViewPr>
  <p:slideViewPr>
    <p:cSldViewPr snapToGrid="0" snapToObjects="1">
      <p:cViewPr varScale="1">
        <p:scale>
          <a:sx n="153" d="100"/>
          <a:sy n="153" d="100"/>
        </p:scale>
        <p:origin x="-264" y="-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2015-11-03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BD290-38D9-47B9-A0C6-4668A465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44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2015-11-03 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FDC23-4622-F749-93D6-C04D3C61B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307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://research.microsoft.com/en-us/groups/ese/default.aspx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2015-11-03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CF39B8-9ABB-4DE3-9683-7360ABC375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2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2015-11-03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9E4DD6-AD1B-40A9-8823-709DBF68C6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3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2015-11-03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2D92907-4238-4567-8F97-47CCAFD300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6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2015-11-03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3632D0-C653-4800-8E39-FA2A8F72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73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 has 13</a:t>
            </a:r>
            <a:r>
              <a:rPr lang="en-US" baseline="0" dirty="0" smtClean="0"/>
              <a:t> researchers who work on understanding the data that Engineers produce in their work and helping them work more productively. 5 of which work on Tools for SE.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http://research.microsoft.com/en-us/groups/ese/default.aspx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A571B-7E10-46C3-A165-1A54F15348EB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smtClean="0"/>
              <a:t>2015-11-03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1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-Product</a:t>
            </a:r>
            <a:r>
              <a:rPr lang="en-US" baseline="0" dirty="0" smtClean="0"/>
              <a:t> only impacts a fixed number of KPIs</a:t>
            </a:r>
            <a:endParaRPr lang="en-US" dirty="0" smtClean="0"/>
          </a:p>
          <a:p>
            <a:r>
              <a:rPr lang="en-US" dirty="0" smtClean="0"/>
              <a:t>-Simulated random 1000 times (</a:t>
            </a:r>
            <a:r>
              <a:rPr lang="en-US" dirty="0" err="1" smtClean="0"/>
              <a:t>ie</a:t>
            </a:r>
            <a:r>
              <a:rPr lang="en-US" dirty="0" smtClean="0"/>
              <a:t> pick 25 percent of tests</a:t>
            </a:r>
            <a:r>
              <a:rPr lang="en-US" baseline="0" dirty="0" smtClean="0"/>
              <a:t> and see what percent of defects)</a:t>
            </a:r>
          </a:p>
          <a:p>
            <a:r>
              <a:rPr lang="en-US" dirty="0" smtClean="0"/>
              <a:t>-good alarm, order by tests that in the past have found the most defects</a:t>
            </a:r>
          </a:p>
          <a:p>
            <a:r>
              <a:rPr lang="en-US" dirty="0" smtClean="0"/>
              <a:t>-false alarm, order by tests that have the least number of fails that didn’t lead to defects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0E90D-238F-4013-A479-EB3274FCC4EE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smtClean="0"/>
              <a:t>2015-11-03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84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Yuecai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Total number of TRs</a:t>
            </a:r>
          </a:p>
          <a:p>
            <a:r>
              <a:rPr lang="en-US" baseline="0" dirty="0" smtClean="0"/>
              <a:t>Time period: 1 year 2014-06-07 to 2015-06-06</a:t>
            </a:r>
          </a:p>
          <a:p>
            <a:r>
              <a:rPr lang="en-US" baseline="0" dirty="0" smtClean="0"/>
              <a:t>Total number of TRs</a:t>
            </a:r>
          </a:p>
          <a:p>
            <a:r>
              <a:rPr lang="en-US" baseline="0" dirty="0" err="1" smtClean="0"/>
              <a:t>ifu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swu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2D562-9415-439F-8214-2C1341BD901B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smtClean="0"/>
              <a:t>2015-11-03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99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2015-11-03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76FE21F-697C-42FC-95DA-DEC8CBF2F7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5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2019299" y="2828876"/>
            <a:ext cx="1968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8483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4932" y="5137201"/>
            <a:ext cx="11140019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Arial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24934" y="1808709"/>
            <a:ext cx="11135785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0096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E38CA63C-C66C-DB4E-9B19-6FAB23717F91}" type="datetimeFigureOut">
              <a:rPr lang="en-US" smtClean="0"/>
              <a:t>16-02-18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A9262F9-CCB2-EF4B-92A2-A415CE6E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1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E38CA63C-C66C-DB4E-9B19-6FAB23717F91}" type="datetimeFigureOut">
              <a:rPr lang="en-US" smtClean="0"/>
              <a:t>16-02-18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A9262F9-CCB2-EF4B-92A2-A415CE6E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5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E38CA63C-C66C-DB4E-9B19-6FAB23717F91}" type="datetimeFigureOut">
              <a:rPr lang="en-US" smtClean="0"/>
              <a:t>16-02-18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A9262F9-CCB2-EF4B-92A2-A415CE6E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2515809" y="438151"/>
            <a:ext cx="235239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1209564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527051" y="6524625"/>
            <a:ext cx="9865783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Ericsson Internal  |  2015-11-03  |  Page </a:t>
            </a:r>
            <a:fld id="{C07379DE-0395-4C30-A82E-FE40D43279B0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800000"/>
            <a:ext cx="11135785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4935" y="239714"/>
            <a:ext cx="9992784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10.emf"/><Relationship Id="rId6" Type="http://schemas.openxmlformats.org/officeDocument/2006/relationships/package" Target="../embeddings/Microsoft_Excel_Sheet2.xlsx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Arial"/>
              </a:rPr>
              <a:t>February 18, 2016</a:t>
            </a:r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Data mining for LTE </a:t>
            </a:r>
            <a:r>
              <a:rPr lang="en-US" dirty="0" smtClean="0"/>
              <a:t>Test 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5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524933" y="239713"/>
            <a:ext cx="9992784" cy="1085850"/>
          </a:xfrm>
        </p:spPr>
        <p:txBody>
          <a:bodyPr/>
          <a:lstStyle/>
          <a:p>
            <a:r>
              <a:rPr lang="en-US" altLang="en-US" dirty="0" smtClean="0"/>
              <a:t>Statistical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3669" y="1069976"/>
            <a:ext cx="4157100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600" b="1" dirty="0">
                <a:latin typeface="Ericsson Capital TT" panose="02000503000000020004" pitchFamily="2" charset="0"/>
              </a:rPr>
              <a:t>Historical Information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Ericsson Capital TT" panose="02000503000000020004" pitchFamily="2" charset="0"/>
              </a:rPr>
              <a:t>Past Test Result Trends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Ericsson Capital TT" panose="02000503000000020004" pitchFamily="2" charset="0"/>
              </a:rPr>
              <a:t>Past Test Log Patterns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Ericsson Capital TT" panose="02000503000000020004" pitchFamily="2" charset="0"/>
              </a:rPr>
              <a:t>Past SWU to TC Failure correlation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99456" y="3068960"/>
            <a:ext cx="36818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400" b="1" dirty="0">
                <a:latin typeface="Ericsson Capital TT" panose="02000503000000020004" pitchFamily="2" charset="0"/>
              </a:rPr>
              <a:t>Current Information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Ericsson Capital TT" panose="02000503000000020004" pitchFamily="2" charset="0"/>
              </a:rPr>
              <a:t>UP Test </a:t>
            </a:r>
            <a:r>
              <a:rPr lang="en-US" sz="1400" dirty="0">
                <a:latin typeface="Ericsson Capital TT" panose="02000503000000020004" pitchFamily="2" charset="0"/>
              </a:rPr>
              <a:t>Results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Ericsson Capital TT" panose="02000503000000020004" pitchFamily="2" charset="0"/>
              </a:rPr>
              <a:t>UP Test </a:t>
            </a:r>
            <a:r>
              <a:rPr lang="en-US" sz="1400" dirty="0">
                <a:latin typeface="Ericsson Capital TT" panose="02000503000000020004" pitchFamily="2" charset="0"/>
              </a:rPr>
              <a:t>Logs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Ericsson Capital TT" panose="02000503000000020004" pitchFamily="2" charset="0"/>
              </a:rPr>
              <a:t>UP </a:t>
            </a:r>
            <a:r>
              <a:rPr lang="en-US" sz="1400" dirty="0" err="1" smtClean="0">
                <a:latin typeface="Ericsson Capital TT" panose="02000503000000020004" pitchFamily="2" charset="0"/>
              </a:rPr>
              <a:t>SWu</a:t>
            </a:r>
            <a:r>
              <a:rPr lang="en-US" sz="1400" dirty="0" smtClean="0">
                <a:latin typeface="Ericsson Capital TT" panose="02000503000000020004" pitchFamily="2" charset="0"/>
              </a:rPr>
              <a:t> deliveries</a:t>
            </a:r>
            <a:endParaRPr lang="en-US" sz="1400" dirty="0">
              <a:latin typeface="Ericsson Capital TT" panose="02000503000000020004" pitchFamily="2" charset="0"/>
            </a:endParaRPr>
          </a:p>
        </p:txBody>
      </p:sp>
      <p:sp>
        <p:nvSpPr>
          <p:cNvPr id="18441" name="TextBox 14"/>
          <p:cNvSpPr txBox="1">
            <a:spLocks noChangeArrowheads="1"/>
          </p:cNvSpPr>
          <p:nvPr/>
        </p:nvSpPr>
        <p:spPr bwMode="auto">
          <a:xfrm>
            <a:off x="7536160" y="2348880"/>
            <a:ext cx="37444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Ericsson Capital TT" pitchFamily="2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Ericsson Capital TT" pitchFamily="2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Ericsson Capital TT" pitchFamily="2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Ericsson Capital TT" pitchFamily="2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Ericsson Capital T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Ericsson Capital T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Ericsson Capital T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Ericsson Capital T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/>
              <a:t>Prioritized </a:t>
            </a:r>
            <a:r>
              <a:rPr lang="en-US" altLang="en-US" sz="1600" b="1" dirty="0" smtClean="0"/>
              <a:t>TC failures</a:t>
            </a:r>
            <a:endParaRPr lang="en-US" altLang="en-US" sz="1600" b="1" dirty="0"/>
          </a:p>
        </p:txBody>
      </p:sp>
      <p:sp>
        <p:nvSpPr>
          <p:cNvPr id="18442" name="TextBox 6"/>
          <p:cNvSpPr txBox="1">
            <a:spLocks noChangeArrowheads="1"/>
          </p:cNvSpPr>
          <p:nvPr/>
        </p:nvSpPr>
        <p:spPr bwMode="auto">
          <a:xfrm>
            <a:off x="2347545" y="996603"/>
            <a:ext cx="658495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Ericsson Capital TT" pitchFamily="2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Ericsson Capital TT" pitchFamily="2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Ericsson Capital TT" pitchFamily="2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Ericsson Capital TT" pitchFamily="2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Ericsson Capital T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Ericsson Capital T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Ericsson Capital T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Ericsson Capital T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dirty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63819" y="2204864"/>
            <a:ext cx="5754952" cy="1791766"/>
            <a:chOff x="3173413" y="2573338"/>
            <a:chExt cx="5138737" cy="2232025"/>
          </a:xfrm>
        </p:grpSpPr>
        <p:pic>
          <p:nvPicPr>
            <p:cNvPr id="1843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63" y="3151188"/>
              <a:ext cx="1525587" cy="165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8" name="Right Arrow 8"/>
            <p:cNvSpPr>
              <a:spLocks noChangeArrowheads="1"/>
            </p:cNvSpPr>
            <p:nvPr/>
          </p:nvSpPr>
          <p:spPr bwMode="auto">
            <a:xfrm>
              <a:off x="3173413" y="3787775"/>
              <a:ext cx="663575" cy="381000"/>
            </a:xfrm>
            <a:prstGeom prst="rightArrow">
              <a:avLst>
                <a:gd name="adj1" fmla="val 50000"/>
                <a:gd name="adj2" fmla="val 500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/>
            <a:lstStyle>
              <a:lvl1pPr eaLnBrk="0" hangingPunct="0">
                <a:spcBef>
                  <a:spcPct val="20000"/>
                </a:spcBef>
                <a:buClr>
                  <a:srgbClr val="00A9D4"/>
                </a:buClr>
                <a:buFont typeface="Arial" charset="0"/>
                <a:buChar char="›"/>
                <a:defRPr sz="2400">
                  <a:solidFill>
                    <a:schemeClr val="tx1"/>
                  </a:solidFill>
                  <a:latin typeface="Ericsson Capital TT" pitchFamily="2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Ericsson Capital TT" pitchFamily="2" charset="0"/>
                <a:buChar char="–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2CCE5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Ericsson Capital TT" pitchFamily="2" charset="0"/>
                <a:buChar char="-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39" name="Down Arrow 11"/>
            <p:cNvSpPr>
              <a:spLocks noChangeArrowheads="1"/>
            </p:cNvSpPr>
            <p:nvPr/>
          </p:nvSpPr>
          <p:spPr bwMode="auto">
            <a:xfrm>
              <a:off x="4665663" y="2573338"/>
              <a:ext cx="304800" cy="422275"/>
            </a:xfrm>
            <a:prstGeom prst="downArrow">
              <a:avLst>
                <a:gd name="adj1" fmla="val 50000"/>
                <a:gd name="adj2" fmla="val 49875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/>
            <a:lstStyle>
              <a:lvl1pPr eaLnBrk="0" hangingPunct="0">
                <a:spcBef>
                  <a:spcPct val="20000"/>
                </a:spcBef>
                <a:buClr>
                  <a:srgbClr val="00A9D4"/>
                </a:buClr>
                <a:buFont typeface="Arial" charset="0"/>
                <a:buChar char="›"/>
                <a:defRPr sz="2400">
                  <a:solidFill>
                    <a:schemeClr val="tx1"/>
                  </a:solidFill>
                  <a:latin typeface="Ericsson Capital TT" pitchFamily="2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Ericsson Capital TT" pitchFamily="2" charset="0"/>
                <a:buChar char="–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2CCE5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Ericsson Capital TT" pitchFamily="2" charset="0"/>
                <a:buChar char="-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40" name="Right Arrow 16"/>
            <p:cNvSpPr>
              <a:spLocks noChangeArrowheads="1"/>
            </p:cNvSpPr>
            <p:nvPr/>
          </p:nvSpPr>
          <p:spPr bwMode="auto">
            <a:xfrm>
              <a:off x="5884863" y="3779838"/>
              <a:ext cx="720725" cy="365125"/>
            </a:xfrm>
            <a:prstGeom prst="rightArrow">
              <a:avLst>
                <a:gd name="adj1" fmla="val 50000"/>
                <a:gd name="adj2" fmla="val 50152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72000"/>
            <a:lstStyle>
              <a:lvl1pPr eaLnBrk="0" hangingPunct="0">
                <a:spcBef>
                  <a:spcPct val="20000"/>
                </a:spcBef>
                <a:buClr>
                  <a:srgbClr val="00A9D4"/>
                </a:buClr>
                <a:buFont typeface="Arial" charset="0"/>
                <a:buChar char="›"/>
                <a:defRPr sz="2400">
                  <a:solidFill>
                    <a:schemeClr val="tx1"/>
                  </a:solidFill>
                  <a:latin typeface="Ericsson Capital TT" pitchFamily="2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Ericsson Capital TT" pitchFamily="2" charset="0"/>
                <a:buChar char="–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92CCE5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Ericsson Capital TT" pitchFamily="2" charset="0"/>
                <a:buChar char="-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Ericsson Capital TT" pitchFamily="2" charset="0"/>
                <a:buChar char="›"/>
                <a:defRPr sz="2000">
                  <a:solidFill>
                    <a:schemeClr val="tx1"/>
                  </a:solidFill>
                  <a:latin typeface="Ericsson Capital TT" pitchFamily="2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43" name="Freeform 3"/>
            <p:cNvSpPr>
              <a:spLocks noChangeAspect="1" noEditPoints="1"/>
            </p:cNvSpPr>
            <p:nvPr/>
          </p:nvSpPr>
          <p:spPr bwMode="auto">
            <a:xfrm>
              <a:off x="4078288" y="3151188"/>
              <a:ext cx="1479550" cy="1479550"/>
            </a:xfrm>
            <a:custGeom>
              <a:avLst/>
              <a:gdLst>
                <a:gd name="T0" fmla="*/ 2147483647 w 380"/>
                <a:gd name="T1" fmla="*/ 2147483647 h 380"/>
                <a:gd name="T2" fmla="*/ 2147483647 w 380"/>
                <a:gd name="T3" fmla="*/ 2147483647 h 380"/>
                <a:gd name="T4" fmla="*/ 2147483647 w 380"/>
                <a:gd name="T5" fmla="*/ 2147483647 h 380"/>
                <a:gd name="T6" fmla="*/ 2147483647 w 380"/>
                <a:gd name="T7" fmla="*/ 2147483647 h 380"/>
                <a:gd name="T8" fmla="*/ 2147483647 w 380"/>
                <a:gd name="T9" fmla="*/ 2147483647 h 380"/>
                <a:gd name="T10" fmla="*/ 2147483647 w 380"/>
                <a:gd name="T11" fmla="*/ 2147483647 h 380"/>
                <a:gd name="T12" fmla="*/ 2147483647 w 380"/>
                <a:gd name="T13" fmla="*/ 2147483647 h 380"/>
                <a:gd name="T14" fmla="*/ 2147483647 w 380"/>
                <a:gd name="T15" fmla="*/ 2147483647 h 380"/>
                <a:gd name="T16" fmla="*/ 2147483647 w 380"/>
                <a:gd name="T17" fmla="*/ 2147483647 h 380"/>
                <a:gd name="T18" fmla="*/ 2147483647 w 380"/>
                <a:gd name="T19" fmla="*/ 2147483647 h 380"/>
                <a:gd name="T20" fmla="*/ 2147483647 w 380"/>
                <a:gd name="T21" fmla="*/ 2147483647 h 380"/>
                <a:gd name="T22" fmla="*/ 2147483647 w 380"/>
                <a:gd name="T23" fmla="*/ 2147483647 h 380"/>
                <a:gd name="T24" fmla="*/ 2147483647 w 380"/>
                <a:gd name="T25" fmla="*/ 2147483647 h 380"/>
                <a:gd name="T26" fmla="*/ 2147483647 w 380"/>
                <a:gd name="T27" fmla="*/ 2147483647 h 380"/>
                <a:gd name="T28" fmla="*/ 2147483647 w 380"/>
                <a:gd name="T29" fmla="*/ 2147483647 h 380"/>
                <a:gd name="T30" fmla="*/ 2147483647 w 380"/>
                <a:gd name="T31" fmla="*/ 2147483647 h 380"/>
                <a:gd name="T32" fmla="*/ 2147483647 w 380"/>
                <a:gd name="T33" fmla="*/ 2147483647 h 380"/>
                <a:gd name="T34" fmla="*/ 2147483647 w 380"/>
                <a:gd name="T35" fmla="*/ 2147483647 h 380"/>
                <a:gd name="T36" fmla="*/ 2147483647 w 380"/>
                <a:gd name="T37" fmla="*/ 2147483647 h 380"/>
                <a:gd name="T38" fmla="*/ 2147483647 w 380"/>
                <a:gd name="T39" fmla="*/ 2147483647 h 380"/>
                <a:gd name="T40" fmla="*/ 2147483647 w 380"/>
                <a:gd name="T41" fmla="*/ 0 h 380"/>
                <a:gd name="T42" fmla="*/ 2147483647 w 380"/>
                <a:gd name="T43" fmla="*/ 2147483647 h 380"/>
                <a:gd name="T44" fmla="*/ 2147483647 w 380"/>
                <a:gd name="T45" fmla="*/ 2147483647 h 380"/>
                <a:gd name="T46" fmla="*/ 2147483647 w 380"/>
                <a:gd name="T47" fmla="*/ 2147483647 h 380"/>
                <a:gd name="T48" fmla="*/ 2147483647 w 380"/>
                <a:gd name="T49" fmla="*/ 2147483647 h 380"/>
                <a:gd name="T50" fmla="*/ 2147483647 w 380"/>
                <a:gd name="T51" fmla="*/ 2147483647 h 380"/>
                <a:gd name="T52" fmla="*/ 2147483647 w 380"/>
                <a:gd name="T53" fmla="*/ 2147483647 h 380"/>
                <a:gd name="T54" fmla="*/ 2147483647 w 380"/>
                <a:gd name="T55" fmla="*/ 2147483647 h 380"/>
                <a:gd name="T56" fmla="*/ 2147483647 w 380"/>
                <a:gd name="T57" fmla="*/ 2147483647 h 380"/>
                <a:gd name="T58" fmla="*/ 2147483647 w 380"/>
                <a:gd name="T59" fmla="*/ 2147483647 h 380"/>
                <a:gd name="T60" fmla="*/ 2147483647 w 380"/>
                <a:gd name="T61" fmla="*/ 2147483647 h 380"/>
                <a:gd name="T62" fmla="*/ 2147483647 w 380"/>
                <a:gd name="T63" fmla="*/ 2147483647 h 380"/>
                <a:gd name="T64" fmla="*/ 2147483647 w 380"/>
                <a:gd name="T65" fmla="*/ 2147483647 h 380"/>
                <a:gd name="T66" fmla="*/ 2147483647 w 380"/>
                <a:gd name="T67" fmla="*/ 2147483647 h 380"/>
                <a:gd name="T68" fmla="*/ 2147483647 w 380"/>
                <a:gd name="T69" fmla="*/ 2147483647 h 380"/>
                <a:gd name="T70" fmla="*/ 2147483647 w 380"/>
                <a:gd name="T71" fmla="*/ 2147483647 h 380"/>
                <a:gd name="T72" fmla="*/ 2147483647 w 380"/>
                <a:gd name="T73" fmla="*/ 2147483647 h 380"/>
                <a:gd name="T74" fmla="*/ 2147483647 w 380"/>
                <a:gd name="T75" fmla="*/ 2147483647 h 380"/>
                <a:gd name="T76" fmla="*/ 2147483647 w 380"/>
                <a:gd name="T77" fmla="*/ 2147483647 h 380"/>
                <a:gd name="T78" fmla="*/ 2147483647 w 380"/>
                <a:gd name="T79" fmla="*/ 2147483647 h 380"/>
                <a:gd name="T80" fmla="*/ 2147483647 w 380"/>
                <a:gd name="T81" fmla="*/ 2147483647 h 380"/>
                <a:gd name="T82" fmla="*/ 2147483647 w 380"/>
                <a:gd name="T83" fmla="*/ 2147483647 h 380"/>
                <a:gd name="T84" fmla="*/ 2147483647 w 380"/>
                <a:gd name="T85" fmla="*/ 2147483647 h 380"/>
                <a:gd name="T86" fmla="*/ 2147483647 w 380"/>
                <a:gd name="T87" fmla="*/ 2147483647 h 380"/>
                <a:gd name="T88" fmla="*/ 2147483647 w 380"/>
                <a:gd name="T89" fmla="*/ 2147483647 h 380"/>
                <a:gd name="T90" fmla="*/ 2147483647 w 380"/>
                <a:gd name="T91" fmla="*/ 2147483647 h 380"/>
                <a:gd name="T92" fmla="*/ 2147483647 w 380"/>
                <a:gd name="T93" fmla="*/ 2147483647 h 380"/>
                <a:gd name="T94" fmla="*/ 2147483647 w 380"/>
                <a:gd name="T95" fmla="*/ 2147483647 h 380"/>
                <a:gd name="T96" fmla="*/ 2147483647 w 380"/>
                <a:gd name="T97" fmla="*/ 2147483647 h 380"/>
                <a:gd name="T98" fmla="*/ 2147483647 w 380"/>
                <a:gd name="T99" fmla="*/ 2147483647 h 380"/>
                <a:gd name="T100" fmla="*/ 2147483647 w 380"/>
                <a:gd name="T101" fmla="*/ 2147483647 h 380"/>
                <a:gd name="T102" fmla="*/ 2147483647 w 380"/>
                <a:gd name="T103" fmla="*/ 2147483647 h 380"/>
                <a:gd name="T104" fmla="*/ 2147483647 w 380"/>
                <a:gd name="T105" fmla="*/ 2147483647 h 380"/>
                <a:gd name="T106" fmla="*/ 2147483647 w 380"/>
                <a:gd name="T107" fmla="*/ 2147483647 h 380"/>
                <a:gd name="T108" fmla="*/ 2147483647 w 380"/>
                <a:gd name="T109" fmla="*/ 2147483647 h 380"/>
                <a:gd name="T110" fmla="*/ 2147483647 w 380"/>
                <a:gd name="T111" fmla="*/ 2147483647 h 380"/>
                <a:gd name="T112" fmla="*/ 2147483647 w 380"/>
                <a:gd name="T113" fmla="*/ 2147483647 h 380"/>
                <a:gd name="T114" fmla="*/ 2147483647 w 380"/>
                <a:gd name="T115" fmla="*/ 2147483647 h 380"/>
                <a:gd name="T116" fmla="*/ 2147483647 w 380"/>
                <a:gd name="T117" fmla="*/ 2147483647 h 380"/>
                <a:gd name="T118" fmla="*/ 2147483647 w 380"/>
                <a:gd name="T119" fmla="*/ 2147483647 h 380"/>
                <a:gd name="T120" fmla="*/ 2147483647 w 380"/>
                <a:gd name="T121" fmla="*/ 2147483647 h 380"/>
                <a:gd name="T122" fmla="*/ 2147483647 w 380"/>
                <a:gd name="T123" fmla="*/ 2147483647 h 38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80" h="380">
                  <a:moveTo>
                    <a:pt x="310" y="136"/>
                  </a:moveTo>
                  <a:cubicBezTo>
                    <a:pt x="309" y="134"/>
                    <a:pt x="309" y="134"/>
                    <a:pt x="309" y="134"/>
                  </a:cubicBezTo>
                  <a:cubicBezTo>
                    <a:pt x="308" y="132"/>
                    <a:pt x="306" y="132"/>
                    <a:pt x="304" y="133"/>
                  </a:cubicBezTo>
                  <a:cubicBezTo>
                    <a:pt x="302" y="134"/>
                    <a:pt x="302" y="134"/>
                    <a:pt x="302" y="134"/>
                  </a:cubicBezTo>
                  <a:cubicBezTo>
                    <a:pt x="300" y="132"/>
                    <a:pt x="297" y="130"/>
                    <a:pt x="294" y="129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4" y="124"/>
                    <a:pt x="292" y="123"/>
                    <a:pt x="290" y="123"/>
                  </a:cubicBezTo>
                  <a:cubicBezTo>
                    <a:pt x="288" y="123"/>
                    <a:pt x="288" y="123"/>
                    <a:pt x="288" y="123"/>
                  </a:cubicBezTo>
                  <a:cubicBezTo>
                    <a:pt x="286" y="123"/>
                    <a:pt x="284" y="124"/>
                    <a:pt x="284" y="126"/>
                  </a:cubicBezTo>
                  <a:cubicBezTo>
                    <a:pt x="284" y="129"/>
                    <a:pt x="284" y="129"/>
                    <a:pt x="284" y="129"/>
                  </a:cubicBezTo>
                  <a:cubicBezTo>
                    <a:pt x="282" y="129"/>
                    <a:pt x="281" y="130"/>
                    <a:pt x="279" y="130"/>
                  </a:cubicBezTo>
                  <a:cubicBezTo>
                    <a:pt x="278" y="131"/>
                    <a:pt x="277" y="132"/>
                    <a:pt x="275" y="133"/>
                  </a:cubicBezTo>
                  <a:cubicBezTo>
                    <a:pt x="273" y="132"/>
                    <a:pt x="273" y="132"/>
                    <a:pt x="273" y="132"/>
                  </a:cubicBezTo>
                  <a:cubicBezTo>
                    <a:pt x="272" y="131"/>
                    <a:pt x="269" y="132"/>
                    <a:pt x="268" y="133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7"/>
                    <a:pt x="266" y="140"/>
                    <a:pt x="268" y="141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45"/>
                    <a:pt x="269" y="148"/>
                    <a:pt x="270" y="151"/>
                  </a:cubicBezTo>
                  <a:cubicBezTo>
                    <a:pt x="268" y="153"/>
                    <a:pt x="268" y="153"/>
                    <a:pt x="268" y="153"/>
                  </a:cubicBezTo>
                  <a:cubicBezTo>
                    <a:pt x="266" y="154"/>
                    <a:pt x="266" y="156"/>
                    <a:pt x="267" y="158"/>
                  </a:cubicBezTo>
                  <a:cubicBezTo>
                    <a:pt x="267" y="159"/>
                    <a:pt x="267" y="159"/>
                    <a:pt x="267" y="159"/>
                  </a:cubicBezTo>
                  <a:cubicBezTo>
                    <a:pt x="268" y="161"/>
                    <a:pt x="271" y="162"/>
                    <a:pt x="272" y="161"/>
                  </a:cubicBezTo>
                  <a:cubicBezTo>
                    <a:pt x="275" y="159"/>
                    <a:pt x="275" y="159"/>
                    <a:pt x="275" y="159"/>
                  </a:cubicBezTo>
                  <a:cubicBezTo>
                    <a:pt x="277" y="162"/>
                    <a:pt x="280" y="163"/>
                    <a:pt x="283" y="164"/>
                  </a:cubicBezTo>
                  <a:cubicBezTo>
                    <a:pt x="283" y="167"/>
                    <a:pt x="283" y="167"/>
                    <a:pt x="283" y="167"/>
                  </a:cubicBezTo>
                  <a:cubicBezTo>
                    <a:pt x="283" y="169"/>
                    <a:pt x="284" y="170"/>
                    <a:pt x="286" y="171"/>
                  </a:cubicBezTo>
                  <a:cubicBezTo>
                    <a:pt x="289" y="171"/>
                    <a:pt x="289" y="171"/>
                    <a:pt x="289" y="171"/>
                  </a:cubicBezTo>
                  <a:cubicBezTo>
                    <a:pt x="291" y="171"/>
                    <a:pt x="293" y="169"/>
                    <a:pt x="293" y="167"/>
                  </a:cubicBezTo>
                  <a:cubicBezTo>
                    <a:pt x="293" y="165"/>
                    <a:pt x="293" y="165"/>
                    <a:pt x="293" y="165"/>
                  </a:cubicBezTo>
                  <a:cubicBezTo>
                    <a:pt x="294" y="164"/>
                    <a:pt x="296" y="164"/>
                    <a:pt x="297" y="163"/>
                  </a:cubicBezTo>
                  <a:cubicBezTo>
                    <a:pt x="299" y="162"/>
                    <a:pt x="300" y="161"/>
                    <a:pt x="301" y="160"/>
                  </a:cubicBezTo>
                  <a:cubicBezTo>
                    <a:pt x="303" y="161"/>
                    <a:pt x="303" y="161"/>
                    <a:pt x="303" y="161"/>
                  </a:cubicBezTo>
                  <a:cubicBezTo>
                    <a:pt x="305" y="162"/>
                    <a:pt x="307" y="162"/>
                    <a:pt x="308" y="160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11" y="156"/>
                    <a:pt x="310" y="154"/>
                    <a:pt x="308" y="153"/>
                  </a:cubicBezTo>
                  <a:cubicBezTo>
                    <a:pt x="306" y="151"/>
                    <a:pt x="306" y="151"/>
                    <a:pt x="306" y="151"/>
                  </a:cubicBezTo>
                  <a:cubicBezTo>
                    <a:pt x="307" y="148"/>
                    <a:pt x="307" y="145"/>
                    <a:pt x="306" y="142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10" y="140"/>
                    <a:pt x="311" y="137"/>
                    <a:pt x="310" y="136"/>
                  </a:cubicBezTo>
                  <a:close/>
                  <a:moveTo>
                    <a:pt x="296" y="153"/>
                  </a:moveTo>
                  <a:cubicBezTo>
                    <a:pt x="293" y="158"/>
                    <a:pt x="286" y="158"/>
                    <a:pt x="281" y="155"/>
                  </a:cubicBezTo>
                  <a:cubicBezTo>
                    <a:pt x="277" y="151"/>
                    <a:pt x="276" y="144"/>
                    <a:pt x="280" y="140"/>
                  </a:cubicBezTo>
                  <a:cubicBezTo>
                    <a:pt x="284" y="135"/>
                    <a:pt x="291" y="135"/>
                    <a:pt x="295" y="138"/>
                  </a:cubicBezTo>
                  <a:cubicBezTo>
                    <a:pt x="300" y="142"/>
                    <a:pt x="300" y="149"/>
                    <a:pt x="296" y="153"/>
                  </a:cubicBezTo>
                  <a:close/>
                  <a:moveTo>
                    <a:pt x="336" y="68"/>
                  </a:moveTo>
                  <a:cubicBezTo>
                    <a:pt x="333" y="65"/>
                    <a:pt x="328" y="64"/>
                    <a:pt x="325" y="67"/>
                  </a:cubicBezTo>
                  <a:cubicBezTo>
                    <a:pt x="321" y="70"/>
                    <a:pt x="321" y="75"/>
                    <a:pt x="324" y="78"/>
                  </a:cubicBezTo>
                  <a:cubicBezTo>
                    <a:pt x="349" y="108"/>
                    <a:pt x="364" y="147"/>
                    <a:pt x="364" y="190"/>
                  </a:cubicBezTo>
                  <a:cubicBezTo>
                    <a:pt x="364" y="225"/>
                    <a:pt x="353" y="259"/>
                    <a:pt x="335" y="286"/>
                  </a:cubicBezTo>
                  <a:cubicBezTo>
                    <a:pt x="333" y="288"/>
                    <a:pt x="329" y="289"/>
                    <a:pt x="326" y="285"/>
                  </a:cubicBezTo>
                  <a:cubicBezTo>
                    <a:pt x="299" y="258"/>
                    <a:pt x="299" y="258"/>
                    <a:pt x="299" y="258"/>
                  </a:cubicBezTo>
                  <a:cubicBezTo>
                    <a:pt x="296" y="255"/>
                    <a:pt x="296" y="251"/>
                    <a:pt x="296" y="251"/>
                  </a:cubicBezTo>
                  <a:cubicBezTo>
                    <a:pt x="302" y="229"/>
                    <a:pt x="302" y="229"/>
                    <a:pt x="302" y="229"/>
                  </a:cubicBezTo>
                  <a:cubicBezTo>
                    <a:pt x="303" y="226"/>
                    <a:pt x="302" y="224"/>
                    <a:pt x="301" y="222"/>
                  </a:cubicBezTo>
                  <a:cubicBezTo>
                    <a:pt x="259" y="181"/>
                    <a:pt x="259" y="181"/>
                    <a:pt x="259" y="181"/>
                  </a:cubicBezTo>
                  <a:cubicBezTo>
                    <a:pt x="258" y="179"/>
                    <a:pt x="255" y="178"/>
                    <a:pt x="253" y="179"/>
                  </a:cubicBezTo>
                  <a:cubicBezTo>
                    <a:pt x="233" y="184"/>
                    <a:pt x="233" y="184"/>
                    <a:pt x="233" y="184"/>
                  </a:cubicBezTo>
                  <a:cubicBezTo>
                    <a:pt x="233" y="184"/>
                    <a:pt x="226" y="186"/>
                    <a:pt x="231" y="191"/>
                  </a:cubicBezTo>
                  <a:cubicBezTo>
                    <a:pt x="237" y="196"/>
                    <a:pt x="258" y="218"/>
                    <a:pt x="258" y="218"/>
                  </a:cubicBezTo>
                  <a:cubicBezTo>
                    <a:pt x="259" y="219"/>
                    <a:pt x="260" y="220"/>
                    <a:pt x="259" y="221"/>
                  </a:cubicBezTo>
                  <a:cubicBezTo>
                    <a:pt x="251" y="251"/>
                    <a:pt x="251" y="251"/>
                    <a:pt x="251" y="251"/>
                  </a:cubicBezTo>
                  <a:cubicBezTo>
                    <a:pt x="251" y="252"/>
                    <a:pt x="250" y="253"/>
                    <a:pt x="249" y="254"/>
                  </a:cubicBezTo>
                  <a:cubicBezTo>
                    <a:pt x="219" y="262"/>
                    <a:pt x="219" y="262"/>
                    <a:pt x="219" y="262"/>
                  </a:cubicBezTo>
                  <a:cubicBezTo>
                    <a:pt x="217" y="262"/>
                    <a:pt x="216" y="262"/>
                    <a:pt x="215" y="261"/>
                  </a:cubicBezTo>
                  <a:cubicBezTo>
                    <a:pt x="215" y="261"/>
                    <a:pt x="193" y="239"/>
                    <a:pt x="188" y="234"/>
                  </a:cubicBezTo>
                  <a:cubicBezTo>
                    <a:pt x="183" y="229"/>
                    <a:pt x="182" y="236"/>
                    <a:pt x="182" y="236"/>
                  </a:cubicBezTo>
                  <a:cubicBezTo>
                    <a:pt x="176" y="255"/>
                    <a:pt x="176" y="255"/>
                    <a:pt x="176" y="255"/>
                  </a:cubicBezTo>
                  <a:cubicBezTo>
                    <a:pt x="176" y="258"/>
                    <a:pt x="176" y="260"/>
                    <a:pt x="178" y="262"/>
                  </a:cubicBezTo>
                  <a:cubicBezTo>
                    <a:pt x="219" y="303"/>
                    <a:pt x="219" y="303"/>
                    <a:pt x="219" y="303"/>
                  </a:cubicBezTo>
                  <a:cubicBezTo>
                    <a:pt x="221" y="305"/>
                    <a:pt x="224" y="306"/>
                    <a:pt x="226" y="305"/>
                  </a:cubicBezTo>
                  <a:cubicBezTo>
                    <a:pt x="248" y="299"/>
                    <a:pt x="248" y="299"/>
                    <a:pt x="248" y="299"/>
                  </a:cubicBezTo>
                  <a:cubicBezTo>
                    <a:pt x="249" y="299"/>
                    <a:pt x="252" y="298"/>
                    <a:pt x="255" y="301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6" y="332"/>
                    <a:pt x="285" y="335"/>
                    <a:pt x="282" y="337"/>
                  </a:cubicBezTo>
                  <a:cubicBezTo>
                    <a:pt x="255" y="354"/>
                    <a:pt x="224" y="364"/>
                    <a:pt x="190" y="364"/>
                  </a:cubicBezTo>
                  <a:cubicBezTo>
                    <a:pt x="142" y="364"/>
                    <a:pt x="99" y="344"/>
                    <a:pt x="67" y="313"/>
                  </a:cubicBezTo>
                  <a:cubicBezTo>
                    <a:pt x="36" y="281"/>
                    <a:pt x="16" y="238"/>
                    <a:pt x="16" y="190"/>
                  </a:cubicBezTo>
                  <a:cubicBezTo>
                    <a:pt x="16" y="142"/>
                    <a:pt x="36" y="98"/>
                    <a:pt x="67" y="67"/>
                  </a:cubicBezTo>
                  <a:cubicBezTo>
                    <a:pt x="99" y="35"/>
                    <a:pt x="142" y="16"/>
                    <a:pt x="190" y="16"/>
                  </a:cubicBezTo>
                  <a:cubicBezTo>
                    <a:pt x="233" y="16"/>
                    <a:pt x="272" y="31"/>
                    <a:pt x="302" y="57"/>
                  </a:cubicBezTo>
                  <a:cubicBezTo>
                    <a:pt x="305" y="59"/>
                    <a:pt x="310" y="59"/>
                    <a:pt x="313" y="56"/>
                  </a:cubicBezTo>
                  <a:cubicBezTo>
                    <a:pt x="316" y="52"/>
                    <a:pt x="316" y="47"/>
                    <a:pt x="312" y="44"/>
                  </a:cubicBezTo>
                  <a:cubicBezTo>
                    <a:pt x="312" y="44"/>
                    <a:pt x="312" y="44"/>
                    <a:pt x="312" y="44"/>
                  </a:cubicBezTo>
                  <a:cubicBezTo>
                    <a:pt x="279" y="17"/>
                    <a:pt x="237" y="0"/>
                    <a:pt x="190" y="0"/>
                  </a:cubicBezTo>
                  <a:cubicBezTo>
                    <a:pt x="85" y="0"/>
                    <a:pt x="0" y="85"/>
                    <a:pt x="0" y="190"/>
                  </a:cubicBezTo>
                  <a:cubicBezTo>
                    <a:pt x="0" y="295"/>
                    <a:pt x="85" y="380"/>
                    <a:pt x="190" y="380"/>
                  </a:cubicBezTo>
                  <a:cubicBezTo>
                    <a:pt x="224" y="380"/>
                    <a:pt x="255" y="371"/>
                    <a:pt x="282" y="356"/>
                  </a:cubicBezTo>
                  <a:cubicBezTo>
                    <a:pt x="283" y="356"/>
                    <a:pt x="283" y="356"/>
                    <a:pt x="283" y="356"/>
                  </a:cubicBezTo>
                  <a:cubicBezTo>
                    <a:pt x="284" y="355"/>
                    <a:pt x="284" y="355"/>
                    <a:pt x="284" y="355"/>
                  </a:cubicBezTo>
                  <a:cubicBezTo>
                    <a:pt x="341" y="322"/>
                    <a:pt x="380" y="261"/>
                    <a:pt x="380" y="190"/>
                  </a:cubicBezTo>
                  <a:cubicBezTo>
                    <a:pt x="380" y="143"/>
                    <a:pt x="363" y="101"/>
                    <a:pt x="336" y="68"/>
                  </a:cubicBezTo>
                  <a:close/>
                  <a:moveTo>
                    <a:pt x="247" y="105"/>
                  </a:moveTo>
                  <a:cubicBezTo>
                    <a:pt x="250" y="105"/>
                    <a:pt x="250" y="105"/>
                    <a:pt x="250" y="105"/>
                  </a:cubicBezTo>
                  <a:cubicBezTo>
                    <a:pt x="252" y="105"/>
                    <a:pt x="254" y="103"/>
                    <a:pt x="254" y="101"/>
                  </a:cubicBezTo>
                  <a:cubicBezTo>
                    <a:pt x="254" y="99"/>
                    <a:pt x="254" y="99"/>
                    <a:pt x="254" y="99"/>
                  </a:cubicBezTo>
                  <a:cubicBezTo>
                    <a:pt x="255" y="99"/>
                    <a:pt x="257" y="98"/>
                    <a:pt x="258" y="97"/>
                  </a:cubicBezTo>
                  <a:cubicBezTo>
                    <a:pt x="260" y="96"/>
                    <a:pt x="261" y="95"/>
                    <a:pt x="262" y="94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66" y="96"/>
                    <a:pt x="268" y="96"/>
                    <a:pt x="269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2" y="90"/>
                    <a:pt x="271" y="88"/>
                    <a:pt x="269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8" y="83"/>
                    <a:pt x="268" y="79"/>
                    <a:pt x="267" y="76"/>
                  </a:cubicBezTo>
                  <a:cubicBezTo>
                    <a:pt x="270" y="75"/>
                    <a:pt x="270" y="75"/>
                    <a:pt x="270" y="75"/>
                  </a:cubicBezTo>
                  <a:cubicBezTo>
                    <a:pt x="271" y="74"/>
                    <a:pt x="272" y="72"/>
                    <a:pt x="271" y="70"/>
                  </a:cubicBezTo>
                  <a:cubicBezTo>
                    <a:pt x="270" y="68"/>
                    <a:pt x="270" y="68"/>
                    <a:pt x="270" y="68"/>
                  </a:cubicBezTo>
                  <a:cubicBezTo>
                    <a:pt x="269" y="67"/>
                    <a:pt x="267" y="66"/>
                    <a:pt x="265" y="67"/>
                  </a:cubicBezTo>
                  <a:cubicBezTo>
                    <a:pt x="263" y="68"/>
                    <a:pt x="263" y="68"/>
                    <a:pt x="263" y="68"/>
                  </a:cubicBezTo>
                  <a:cubicBezTo>
                    <a:pt x="261" y="66"/>
                    <a:pt x="258" y="64"/>
                    <a:pt x="255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5" y="59"/>
                    <a:pt x="253" y="57"/>
                    <a:pt x="251" y="57"/>
                  </a:cubicBezTo>
                  <a:cubicBezTo>
                    <a:pt x="249" y="57"/>
                    <a:pt x="249" y="57"/>
                    <a:pt x="249" y="57"/>
                  </a:cubicBezTo>
                  <a:cubicBezTo>
                    <a:pt x="247" y="57"/>
                    <a:pt x="245" y="58"/>
                    <a:pt x="245" y="61"/>
                  </a:cubicBezTo>
                  <a:cubicBezTo>
                    <a:pt x="245" y="63"/>
                    <a:pt x="245" y="63"/>
                    <a:pt x="245" y="63"/>
                  </a:cubicBezTo>
                  <a:cubicBezTo>
                    <a:pt x="243" y="63"/>
                    <a:pt x="242" y="64"/>
                    <a:pt x="240" y="65"/>
                  </a:cubicBezTo>
                  <a:cubicBezTo>
                    <a:pt x="239" y="65"/>
                    <a:pt x="238" y="66"/>
                    <a:pt x="236" y="68"/>
                  </a:cubicBezTo>
                  <a:cubicBezTo>
                    <a:pt x="235" y="66"/>
                    <a:pt x="235" y="66"/>
                    <a:pt x="235" y="66"/>
                  </a:cubicBezTo>
                  <a:cubicBezTo>
                    <a:pt x="233" y="65"/>
                    <a:pt x="230" y="66"/>
                    <a:pt x="229" y="68"/>
                  </a:cubicBezTo>
                  <a:cubicBezTo>
                    <a:pt x="228" y="70"/>
                    <a:pt x="228" y="70"/>
                    <a:pt x="228" y="70"/>
                  </a:cubicBezTo>
                  <a:cubicBezTo>
                    <a:pt x="227" y="71"/>
                    <a:pt x="228" y="74"/>
                    <a:pt x="229" y="75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1" y="79"/>
                    <a:pt x="231" y="82"/>
                    <a:pt x="231" y="86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27" y="88"/>
                    <a:pt x="227" y="90"/>
                    <a:pt x="228" y="92"/>
                  </a:cubicBezTo>
                  <a:cubicBezTo>
                    <a:pt x="228" y="93"/>
                    <a:pt x="228" y="93"/>
                    <a:pt x="228" y="93"/>
                  </a:cubicBezTo>
                  <a:cubicBezTo>
                    <a:pt x="229" y="95"/>
                    <a:pt x="232" y="96"/>
                    <a:pt x="234" y="95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8" y="96"/>
                    <a:pt x="241" y="98"/>
                    <a:pt x="244" y="99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4" y="103"/>
                    <a:pt x="245" y="105"/>
                    <a:pt x="247" y="105"/>
                  </a:cubicBezTo>
                  <a:close/>
                  <a:moveTo>
                    <a:pt x="243" y="89"/>
                  </a:moveTo>
                  <a:cubicBezTo>
                    <a:pt x="238" y="85"/>
                    <a:pt x="237" y="78"/>
                    <a:pt x="241" y="74"/>
                  </a:cubicBezTo>
                  <a:cubicBezTo>
                    <a:pt x="245" y="70"/>
                    <a:pt x="252" y="69"/>
                    <a:pt x="256" y="73"/>
                  </a:cubicBezTo>
                  <a:cubicBezTo>
                    <a:pt x="261" y="77"/>
                    <a:pt x="261" y="83"/>
                    <a:pt x="257" y="88"/>
                  </a:cubicBezTo>
                  <a:cubicBezTo>
                    <a:pt x="254" y="92"/>
                    <a:pt x="247" y="93"/>
                    <a:pt x="243" y="89"/>
                  </a:cubicBezTo>
                  <a:close/>
                  <a:moveTo>
                    <a:pt x="147" y="283"/>
                  </a:moveTo>
                  <a:cubicBezTo>
                    <a:pt x="150" y="283"/>
                    <a:pt x="150" y="283"/>
                    <a:pt x="150" y="283"/>
                  </a:cubicBezTo>
                  <a:cubicBezTo>
                    <a:pt x="153" y="282"/>
                    <a:pt x="155" y="280"/>
                    <a:pt x="155" y="277"/>
                  </a:cubicBezTo>
                  <a:cubicBezTo>
                    <a:pt x="155" y="273"/>
                    <a:pt x="155" y="273"/>
                    <a:pt x="155" y="273"/>
                  </a:cubicBezTo>
                  <a:cubicBezTo>
                    <a:pt x="155" y="270"/>
                    <a:pt x="152" y="268"/>
                    <a:pt x="149" y="268"/>
                  </a:cubicBezTo>
                  <a:cubicBezTo>
                    <a:pt x="145" y="268"/>
                    <a:pt x="145" y="268"/>
                    <a:pt x="145" y="268"/>
                  </a:cubicBezTo>
                  <a:cubicBezTo>
                    <a:pt x="144" y="264"/>
                    <a:pt x="141" y="260"/>
                    <a:pt x="137" y="256"/>
                  </a:cubicBezTo>
                  <a:cubicBezTo>
                    <a:pt x="139" y="253"/>
                    <a:pt x="139" y="253"/>
                    <a:pt x="139" y="253"/>
                  </a:cubicBezTo>
                  <a:cubicBezTo>
                    <a:pt x="140" y="250"/>
                    <a:pt x="139" y="247"/>
                    <a:pt x="136" y="246"/>
                  </a:cubicBezTo>
                  <a:cubicBezTo>
                    <a:pt x="134" y="245"/>
                    <a:pt x="134" y="245"/>
                    <a:pt x="134" y="245"/>
                  </a:cubicBezTo>
                  <a:cubicBezTo>
                    <a:pt x="131" y="243"/>
                    <a:pt x="128" y="244"/>
                    <a:pt x="127" y="247"/>
                  </a:cubicBezTo>
                  <a:cubicBezTo>
                    <a:pt x="125" y="251"/>
                    <a:pt x="125" y="251"/>
                    <a:pt x="125" y="251"/>
                  </a:cubicBezTo>
                  <a:cubicBezTo>
                    <a:pt x="120" y="250"/>
                    <a:pt x="115" y="250"/>
                    <a:pt x="111" y="251"/>
                  </a:cubicBezTo>
                  <a:cubicBezTo>
                    <a:pt x="109" y="248"/>
                    <a:pt x="109" y="248"/>
                    <a:pt x="109" y="248"/>
                  </a:cubicBezTo>
                  <a:cubicBezTo>
                    <a:pt x="107" y="246"/>
                    <a:pt x="104" y="245"/>
                    <a:pt x="101" y="247"/>
                  </a:cubicBezTo>
                  <a:cubicBezTo>
                    <a:pt x="98" y="249"/>
                    <a:pt x="98" y="249"/>
                    <a:pt x="98" y="249"/>
                  </a:cubicBezTo>
                  <a:cubicBezTo>
                    <a:pt x="95" y="251"/>
                    <a:pt x="95" y="254"/>
                    <a:pt x="97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97" y="261"/>
                    <a:pt x="96" y="263"/>
                    <a:pt x="94" y="266"/>
                  </a:cubicBezTo>
                  <a:cubicBezTo>
                    <a:pt x="93" y="268"/>
                    <a:pt x="93" y="270"/>
                    <a:pt x="92" y="273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86" y="273"/>
                    <a:pt x="83" y="276"/>
                    <a:pt x="84" y="279"/>
                  </a:cubicBezTo>
                  <a:cubicBezTo>
                    <a:pt x="84" y="282"/>
                    <a:pt x="84" y="282"/>
                    <a:pt x="84" y="282"/>
                  </a:cubicBezTo>
                  <a:cubicBezTo>
                    <a:pt x="84" y="286"/>
                    <a:pt x="87" y="288"/>
                    <a:pt x="90" y="288"/>
                  </a:cubicBezTo>
                  <a:cubicBezTo>
                    <a:pt x="93" y="287"/>
                    <a:pt x="93" y="287"/>
                    <a:pt x="93" y="287"/>
                  </a:cubicBezTo>
                  <a:cubicBezTo>
                    <a:pt x="95" y="292"/>
                    <a:pt x="98" y="296"/>
                    <a:pt x="102" y="299"/>
                  </a:cubicBezTo>
                  <a:cubicBezTo>
                    <a:pt x="100" y="302"/>
                    <a:pt x="100" y="302"/>
                    <a:pt x="100" y="302"/>
                  </a:cubicBezTo>
                  <a:cubicBezTo>
                    <a:pt x="99" y="305"/>
                    <a:pt x="100" y="308"/>
                    <a:pt x="103" y="310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07" y="312"/>
                    <a:pt x="111" y="311"/>
                    <a:pt x="112" y="308"/>
                  </a:cubicBezTo>
                  <a:cubicBezTo>
                    <a:pt x="114" y="305"/>
                    <a:pt x="114" y="305"/>
                    <a:pt x="114" y="305"/>
                  </a:cubicBezTo>
                  <a:cubicBezTo>
                    <a:pt x="119" y="306"/>
                    <a:pt x="123" y="305"/>
                    <a:pt x="128" y="304"/>
                  </a:cubicBezTo>
                  <a:cubicBezTo>
                    <a:pt x="130" y="307"/>
                    <a:pt x="130" y="307"/>
                    <a:pt x="130" y="307"/>
                  </a:cubicBezTo>
                  <a:cubicBezTo>
                    <a:pt x="132" y="309"/>
                    <a:pt x="135" y="310"/>
                    <a:pt x="138" y="308"/>
                  </a:cubicBezTo>
                  <a:cubicBezTo>
                    <a:pt x="141" y="306"/>
                    <a:pt x="141" y="306"/>
                    <a:pt x="141" y="306"/>
                  </a:cubicBezTo>
                  <a:cubicBezTo>
                    <a:pt x="143" y="305"/>
                    <a:pt x="144" y="301"/>
                    <a:pt x="142" y="299"/>
                  </a:cubicBezTo>
                  <a:cubicBezTo>
                    <a:pt x="140" y="296"/>
                    <a:pt x="140" y="296"/>
                    <a:pt x="140" y="296"/>
                  </a:cubicBezTo>
                  <a:cubicBezTo>
                    <a:pt x="142" y="294"/>
                    <a:pt x="143" y="292"/>
                    <a:pt x="144" y="290"/>
                  </a:cubicBezTo>
                  <a:cubicBezTo>
                    <a:pt x="145" y="287"/>
                    <a:pt x="146" y="285"/>
                    <a:pt x="147" y="283"/>
                  </a:cubicBezTo>
                  <a:close/>
                  <a:moveTo>
                    <a:pt x="132" y="289"/>
                  </a:moveTo>
                  <a:cubicBezTo>
                    <a:pt x="126" y="296"/>
                    <a:pt x="115" y="297"/>
                    <a:pt x="108" y="291"/>
                  </a:cubicBezTo>
                  <a:cubicBezTo>
                    <a:pt x="101" y="285"/>
                    <a:pt x="100" y="274"/>
                    <a:pt x="106" y="267"/>
                  </a:cubicBezTo>
                  <a:cubicBezTo>
                    <a:pt x="112" y="259"/>
                    <a:pt x="123" y="258"/>
                    <a:pt x="130" y="265"/>
                  </a:cubicBezTo>
                  <a:cubicBezTo>
                    <a:pt x="138" y="271"/>
                    <a:pt x="139" y="282"/>
                    <a:pt x="132" y="289"/>
                  </a:cubicBezTo>
                  <a:close/>
                  <a:moveTo>
                    <a:pt x="201" y="155"/>
                  </a:moveTo>
                  <a:cubicBezTo>
                    <a:pt x="201" y="154"/>
                    <a:pt x="201" y="154"/>
                    <a:pt x="201" y="153"/>
                  </a:cubicBezTo>
                  <a:cubicBezTo>
                    <a:pt x="202" y="153"/>
                    <a:pt x="202" y="152"/>
                    <a:pt x="202" y="151"/>
                  </a:cubicBezTo>
                  <a:cubicBezTo>
                    <a:pt x="202" y="151"/>
                    <a:pt x="202" y="151"/>
                    <a:pt x="202" y="151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11" y="151"/>
                    <a:pt x="214" y="148"/>
                    <a:pt x="214" y="145"/>
                  </a:cubicBezTo>
                  <a:cubicBezTo>
                    <a:pt x="214" y="135"/>
                    <a:pt x="214" y="135"/>
                    <a:pt x="214" y="135"/>
                  </a:cubicBezTo>
                  <a:cubicBezTo>
                    <a:pt x="214" y="132"/>
                    <a:pt x="211" y="129"/>
                    <a:pt x="208" y="129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201" y="125"/>
                    <a:pt x="200" y="120"/>
                    <a:pt x="198" y="115"/>
                  </a:cubicBezTo>
                  <a:cubicBezTo>
                    <a:pt x="196" y="111"/>
                    <a:pt x="194" y="107"/>
                    <a:pt x="192" y="104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8" y="98"/>
                    <a:pt x="198" y="94"/>
                    <a:pt x="196" y="92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6" y="82"/>
                    <a:pt x="183" y="82"/>
                    <a:pt x="180" y="85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69" y="83"/>
                    <a:pt x="160" y="79"/>
                    <a:pt x="151" y="78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69"/>
                    <a:pt x="148" y="66"/>
                    <a:pt x="145" y="66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2" y="67"/>
                    <a:pt x="129" y="69"/>
                    <a:pt x="129" y="72"/>
                  </a:cubicBezTo>
                  <a:cubicBezTo>
                    <a:pt x="129" y="78"/>
                    <a:pt x="129" y="78"/>
                    <a:pt x="129" y="78"/>
                  </a:cubicBezTo>
                  <a:cubicBezTo>
                    <a:pt x="125" y="78"/>
                    <a:pt x="120" y="80"/>
                    <a:pt x="115" y="82"/>
                  </a:cubicBezTo>
                  <a:cubicBezTo>
                    <a:pt x="111" y="84"/>
                    <a:pt x="107" y="86"/>
                    <a:pt x="103" y="88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97" y="82"/>
                    <a:pt x="94" y="82"/>
                    <a:pt x="91" y="8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2" y="94"/>
                    <a:pt x="82" y="98"/>
                    <a:pt x="84" y="100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3" y="111"/>
                    <a:pt x="79" y="120"/>
                    <a:pt x="78" y="130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69" y="130"/>
                    <a:pt x="66" y="132"/>
                    <a:pt x="66" y="13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6" y="148"/>
                    <a:pt x="69" y="151"/>
                    <a:pt x="72" y="151"/>
                  </a:cubicBezTo>
                  <a:cubicBezTo>
                    <a:pt x="78" y="151"/>
                    <a:pt x="78" y="151"/>
                    <a:pt x="78" y="151"/>
                  </a:cubicBezTo>
                  <a:cubicBezTo>
                    <a:pt x="79" y="156"/>
                    <a:pt x="80" y="160"/>
                    <a:pt x="82" y="164"/>
                  </a:cubicBezTo>
                  <a:cubicBezTo>
                    <a:pt x="84" y="169"/>
                    <a:pt x="86" y="173"/>
                    <a:pt x="89" y="177"/>
                  </a:cubicBezTo>
                  <a:cubicBezTo>
                    <a:pt x="84" y="181"/>
                    <a:pt x="84" y="181"/>
                    <a:pt x="84" y="181"/>
                  </a:cubicBezTo>
                  <a:cubicBezTo>
                    <a:pt x="82" y="183"/>
                    <a:pt x="82" y="187"/>
                    <a:pt x="84" y="189"/>
                  </a:cubicBezTo>
                  <a:cubicBezTo>
                    <a:pt x="91" y="196"/>
                    <a:pt x="91" y="196"/>
                    <a:pt x="91" y="196"/>
                  </a:cubicBezTo>
                  <a:cubicBezTo>
                    <a:pt x="94" y="198"/>
                    <a:pt x="97" y="198"/>
                    <a:pt x="100" y="196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5" y="192"/>
                    <a:pt x="106" y="193"/>
                    <a:pt x="106" y="193"/>
                  </a:cubicBezTo>
                  <a:cubicBezTo>
                    <a:pt x="107" y="193"/>
                    <a:pt x="107" y="194"/>
                    <a:pt x="108" y="194"/>
                  </a:cubicBezTo>
                  <a:cubicBezTo>
                    <a:pt x="108" y="194"/>
                    <a:pt x="108" y="194"/>
                    <a:pt x="108" y="194"/>
                  </a:cubicBezTo>
                  <a:cubicBezTo>
                    <a:pt x="115" y="198"/>
                    <a:pt x="122" y="201"/>
                    <a:pt x="129" y="202"/>
                  </a:cubicBezTo>
                  <a:cubicBezTo>
                    <a:pt x="129" y="208"/>
                    <a:pt x="129" y="208"/>
                    <a:pt x="129" y="208"/>
                  </a:cubicBezTo>
                  <a:cubicBezTo>
                    <a:pt x="129" y="211"/>
                    <a:pt x="132" y="214"/>
                    <a:pt x="13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48" y="214"/>
                    <a:pt x="151" y="211"/>
                    <a:pt x="151" y="208"/>
                  </a:cubicBezTo>
                  <a:cubicBezTo>
                    <a:pt x="151" y="202"/>
                    <a:pt x="151" y="202"/>
                    <a:pt x="151" y="202"/>
                  </a:cubicBezTo>
                  <a:cubicBezTo>
                    <a:pt x="155" y="201"/>
                    <a:pt x="160" y="200"/>
                    <a:pt x="165" y="198"/>
                  </a:cubicBezTo>
                  <a:cubicBezTo>
                    <a:pt x="169" y="196"/>
                    <a:pt x="173" y="194"/>
                    <a:pt x="176" y="192"/>
                  </a:cubicBezTo>
                  <a:cubicBezTo>
                    <a:pt x="180" y="196"/>
                    <a:pt x="180" y="196"/>
                    <a:pt x="180" y="196"/>
                  </a:cubicBezTo>
                  <a:cubicBezTo>
                    <a:pt x="183" y="198"/>
                    <a:pt x="186" y="198"/>
                    <a:pt x="189" y="196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98" y="187"/>
                    <a:pt x="198" y="183"/>
                    <a:pt x="196" y="181"/>
                  </a:cubicBezTo>
                  <a:cubicBezTo>
                    <a:pt x="191" y="176"/>
                    <a:pt x="191" y="176"/>
                    <a:pt x="191" y="176"/>
                  </a:cubicBezTo>
                  <a:cubicBezTo>
                    <a:pt x="196" y="170"/>
                    <a:pt x="199" y="163"/>
                    <a:pt x="201" y="155"/>
                  </a:cubicBezTo>
                  <a:cubicBezTo>
                    <a:pt x="201" y="155"/>
                    <a:pt x="201" y="155"/>
                    <a:pt x="201" y="155"/>
                  </a:cubicBezTo>
                  <a:close/>
                  <a:moveTo>
                    <a:pt x="184" y="158"/>
                  </a:moveTo>
                  <a:cubicBezTo>
                    <a:pt x="180" y="169"/>
                    <a:pt x="171" y="179"/>
                    <a:pt x="159" y="184"/>
                  </a:cubicBezTo>
                  <a:cubicBezTo>
                    <a:pt x="146" y="189"/>
                    <a:pt x="133" y="189"/>
                    <a:pt x="122" y="184"/>
                  </a:cubicBezTo>
                  <a:cubicBezTo>
                    <a:pt x="110" y="180"/>
                    <a:pt x="101" y="171"/>
                    <a:pt x="96" y="158"/>
                  </a:cubicBezTo>
                  <a:cubicBezTo>
                    <a:pt x="91" y="146"/>
                    <a:pt x="91" y="133"/>
                    <a:pt x="95" y="122"/>
                  </a:cubicBezTo>
                  <a:cubicBezTo>
                    <a:pt x="100" y="110"/>
                    <a:pt x="109" y="101"/>
                    <a:pt x="121" y="96"/>
                  </a:cubicBezTo>
                  <a:cubicBezTo>
                    <a:pt x="133" y="91"/>
                    <a:pt x="146" y="91"/>
                    <a:pt x="158" y="95"/>
                  </a:cubicBezTo>
                  <a:cubicBezTo>
                    <a:pt x="169" y="100"/>
                    <a:pt x="179" y="109"/>
                    <a:pt x="184" y="121"/>
                  </a:cubicBezTo>
                  <a:cubicBezTo>
                    <a:pt x="189" y="133"/>
                    <a:pt x="189" y="146"/>
                    <a:pt x="184" y="158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18444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67" y="100014"/>
            <a:ext cx="1720851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8059720" y="6088586"/>
            <a:ext cx="3901908" cy="41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pPr defTabSz="914400"/>
            <a:r>
              <a:rPr lang="en-US" sz="1200" kern="0" dirty="0"/>
              <a:t>3</a:t>
            </a:r>
            <a:r>
              <a:rPr lang="en-US" sz="1200" kern="0" dirty="0" smtClean="0"/>
              <a:t> or more fails in a day is an anomaly</a:t>
            </a:r>
            <a:endParaRPr lang="en-US" sz="1200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75168" y="4005064"/>
            <a:ext cx="3884552" cy="2730314"/>
            <a:chOff x="4175168" y="4005064"/>
            <a:chExt cx="3884552" cy="2730314"/>
          </a:xfrm>
        </p:grpSpPr>
        <p:grpSp>
          <p:nvGrpSpPr>
            <p:cNvPr id="17" name="Group 16"/>
            <p:cNvGrpSpPr/>
            <p:nvPr/>
          </p:nvGrpSpPr>
          <p:grpSpPr>
            <a:xfrm>
              <a:off x="4367808" y="4005064"/>
              <a:ext cx="3691912" cy="2730314"/>
              <a:chOff x="8236754" y="1800225"/>
              <a:chExt cx="4209136" cy="4010280"/>
            </a:xfrm>
          </p:grpSpPr>
          <p:pic>
            <p:nvPicPr>
              <p:cNvPr id="18" name="Content Placeholder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 bwMode="auto">
              <a:xfrm>
                <a:off x="8236754" y="1800225"/>
                <a:ext cx="4209136" cy="3851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9" name="Straight Connector 18"/>
              <p:cNvCxnSpPr/>
              <p:nvPr/>
            </p:nvCxnSpPr>
            <p:spPr>
              <a:xfrm>
                <a:off x="11682737" y="1810310"/>
                <a:ext cx="0" cy="40001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9687200" y="1810310"/>
                <a:ext cx="0" cy="40001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 rot="16200000">
              <a:off x="3486678" y="5148627"/>
              <a:ext cx="16385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Percentage of test runs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157987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Fails (Product related failures)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Anomalous Fails (false alarms – environment failures)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FUNC: Top Anomalies – prioritize daily analysis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65827" y="1800225"/>
            <a:ext cx="3875965" cy="4737053"/>
            <a:chOff x="8078747" y="1800225"/>
            <a:chExt cx="3863045" cy="3522402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7390257" y="3411415"/>
              <a:ext cx="16385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Percentage of test runs</a:t>
              </a:r>
              <a:endParaRPr lang="en-US" sz="11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236754" y="1800225"/>
              <a:ext cx="3705038" cy="3522402"/>
              <a:chOff x="8236754" y="1800225"/>
              <a:chExt cx="4209136" cy="4010280"/>
            </a:xfrm>
          </p:grpSpPr>
          <p:pic>
            <p:nvPicPr>
              <p:cNvPr id="7" name="Content Placeholder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 bwMode="auto">
              <a:xfrm>
                <a:off x="8236754" y="1800225"/>
                <a:ext cx="4209136" cy="2767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11682737" y="1810310"/>
                <a:ext cx="0" cy="40001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9687200" y="1810310"/>
                <a:ext cx="0" cy="40001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295928"/>
              </p:ext>
            </p:extLst>
          </p:nvPr>
        </p:nvGraphicFramePr>
        <p:xfrm>
          <a:off x="784243" y="2322698"/>
          <a:ext cx="702832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Worksheet" r:id="rId4" imgW="7991599" imgH="962043" progId="Excel.Sheet.12">
                  <p:embed/>
                </p:oleObj>
              </mc:Choice>
              <mc:Fallback>
                <p:oleObj name="Worksheet" r:id="rId4" imgW="7991599" imgH="9620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243" y="2322698"/>
                        <a:ext cx="7028320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20157"/>
              </p:ext>
            </p:extLst>
          </p:nvPr>
        </p:nvGraphicFramePr>
        <p:xfrm>
          <a:off x="784244" y="4118475"/>
          <a:ext cx="702832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Worksheet" r:id="rId6" imgW="7991599" imgH="1533493" progId="Excel.Sheet.12">
                  <p:embed/>
                </p:oleObj>
              </mc:Choice>
              <mc:Fallback>
                <p:oleObj name="Worksheet" r:id="rId6" imgW="7991599" imgH="15334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4244" y="4118475"/>
                        <a:ext cx="7028320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490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PROGRESS  and  next steps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29168" y="1266044"/>
            <a:ext cx="5585030" cy="479164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QA STAB :</a:t>
            </a:r>
          </a:p>
          <a:p>
            <a:pPr lvl="1"/>
            <a:r>
              <a:rPr lang="en-US" altLang="en-US" sz="1800" dirty="0" smtClean="0">
                <a:solidFill>
                  <a:srgbClr val="00B050"/>
                </a:solidFill>
              </a:rPr>
              <a:t>Pilot : Identify troublesome SWUs </a:t>
            </a:r>
            <a:r>
              <a:rPr lang="en-US" altLang="en-US" sz="1800" dirty="0">
                <a:solidFill>
                  <a:srgbClr val="00B050"/>
                </a:solidFill>
              </a:rPr>
              <a:t>✓</a:t>
            </a:r>
          </a:p>
          <a:p>
            <a:pPr lvl="1"/>
            <a:endParaRPr lang="en-US" altLang="en-US" sz="1800" dirty="0" smtClean="0"/>
          </a:p>
          <a:p>
            <a:pPr marL="0" indent="0">
              <a:buNone/>
            </a:pPr>
            <a:r>
              <a:rPr lang="en-US" altLang="en-US" sz="2000" dirty="0" smtClean="0"/>
              <a:t>QA </a:t>
            </a:r>
            <a:r>
              <a:rPr lang="en-US" altLang="en-US" sz="2000" dirty="0" err="1" smtClean="0"/>
              <a:t>Func</a:t>
            </a:r>
            <a:r>
              <a:rPr lang="en-US" altLang="en-US" sz="2000" dirty="0" smtClean="0"/>
              <a:t> :</a:t>
            </a:r>
          </a:p>
          <a:p>
            <a:pPr lvl="1"/>
            <a:r>
              <a:rPr lang="en-US" altLang="en-US" sz="1800" dirty="0" smtClean="0"/>
              <a:t>Prioritize test analysis based on</a:t>
            </a:r>
          </a:p>
          <a:p>
            <a:pPr lvl="2"/>
            <a:r>
              <a:rPr lang="en-US" altLang="en-US" sz="1600" dirty="0" smtClean="0">
                <a:solidFill>
                  <a:srgbClr val="00B050"/>
                </a:solidFill>
              </a:rPr>
              <a:t>TEST RESULT TRENDS ✓</a:t>
            </a:r>
          </a:p>
          <a:p>
            <a:pPr lvl="2"/>
            <a:r>
              <a:rPr lang="en-US" altLang="en-US" sz="1600" dirty="0">
                <a:solidFill>
                  <a:srgbClr val="00B050"/>
                </a:solidFill>
              </a:rPr>
              <a:t>DAILY </a:t>
            </a:r>
            <a:r>
              <a:rPr lang="en-US" altLang="en-US" sz="1600" dirty="0" smtClean="0">
                <a:solidFill>
                  <a:srgbClr val="00B050"/>
                </a:solidFill>
              </a:rPr>
              <a:t>REPORTS </a:t>
            </a:r>
            <a:r>
              <a:rPr lang="en-US" altLang="en-US" sz="1600" dirty="0">
                <a:solidFill>
                  <a:srgbClr val="00B050"/>
                </a:solidFill>
              </a:rPr>
              <a:t>OF ANOMALOUS TESTS ARE USED BY TEST </a:t>
            </a:r>
            <a:r>
              <a:rPr lang="en-US" altLang="en-US" sz="1600" dirty="0" smtClean="0">
                <a:solidFill>
                  <a:srgbClr val="00B050"/>
                </a:solidFill>
              </a:rPr>
              <a:t>TEAM </a:t>
            </a:r>
            <a:r>
              <a:rPr lang="en-US" altLang="en-US" sz="1600" dirty="0">
                <a:solidFill>
                  <a:srgbClr val="00B050"/>
                </a:solidFill>
              </a:rPr>
              <a:t>TO PRIORITIZE </a:t>
            </a:r>
            <a:r>
              <a:rPr lang="en-US" altLang="en-US" sz="1600" dirty="0" smtClean="0">
                <a:solidFill>
                  <a:srgbClr val="00B050"/>
                </a:solidFill>
              </a:rPr>
              <a:t>WORK ✓</a:t>
            </a:r>
            <a:endParaRPr lang="en-US" altLang="en-US" sz="1600" dirty="0" smtClean="0"/>
          </a:p>
          <a:p>
            <a:pPr lvl="2"/>
            <a:r>
              <a:rPr lang="en-US" altLang="en-US" sz="1600" dirty="0" smtClean="0"/>
              <a:t>COMMIT RISK ANALYSIS (</a:t>
            </a:r>
            <a:r>
              <a:rPr lang="en-US" altLang="en-US" sz="1600" dirty="0" err="1" smtClean="0"/>
              <a:t>commit.guru</a:t>
            </a:r>
            <a:r>
              <a:rPr lang="en-US" altLang="en-US" sz="1600" dirty="0" smtClean="0"/>
              <a:t>)</a:t>
            </a:r>
          </a:p>
          <a:p>
            <a:pPr lvl="2"/>
            <a:r>
              <a:rPr lang="en-US" altLang="en-US" sz="1600" dirty="0" smtClean="0"/>
              <a:t>TEST LOGS AND ERROR SIGNATURES</a:t>
            </a:r>
          </a:p>
          <a:p>
            <a:pPr lvl="2"/>
            <a:r>
              <a:rPr lang="en-US" altLang="en-US" sz="1600" dirty="0" smtClean="0"/>
              <a:t>SWU TO TEST FAILURES CORRELATION</a:t>
            </a:r>
          </a:p>
          <a:p>
            <a:pPr lvl="2"/>
            <a:endParaRPr lang="en-US" altLang="en-US" sz="1800" dirty="0" smtClean="0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67" y="100014"/>
            <a:ext cx="1720851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05015" y="1266044"/>
            <a:ext cx="5936777" cy="479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None/>
            </a:pPr>
            <a:r>
              <a:rPr lang="en-US" altLang="en-US" kern="0" dirty="0" smtClean="0"/>
              <a:t>Going forward :</a:t>
            </a:r>
          </a:p>
          <a:p>
            <a:pPr lvl="1" defTabSz="914400"/>
            <a:r>
              <a:rPr lang="en-US" altLang="en-US" kern="0" dirty="0" err="1"/>
              <a:t>Followup</a:t>
            </a:r>
            <a:r>
              <a:rPr lang="en-US" altLang="en-US" kern="0" dirty="0"/>
              <a:t> on STAB findings</a:t>
            </a:r>
          </a:p>
          <a:p>
            <a:pPr lvl="1" defTabSz="914400"/>
            <a:r>
              <a:rPr lang="en-US" altLang="en-US" kern="0" dirty="0"/>
              <a:t>E</a:t>
            </a:r>
            <a:r>
              <a:rPr lang="en-US" altLang="en-US" kern="0" dirty="0" smtClean="0"/>
              <a:t>valuation </a:t>
            </a:r>
            <a:r>
              <a:rPr lang="en-US" altLang="en-US" kern="0" dirty="0"/>
              <a:t>of techniques for </a:t>
            </a:r>
            <a:r>
              <a:rPr lang="en-US" altLang="en-US" kern="0" dirty="0" err="1"/>
              <a:t>Func</a:t>
            </a:r>
            <a:r>
              <a:rPr lang="en-US" altLang="en-US" kern="0" dirty="0"/>
              <a:t>.</a:t>
            </a:r>
          </a:p>
          <a:p>
            <a:pPr lvl="1" defTabSz="914400"/>
            <a:r>
              <a:rPr lang="en-US" altLang="en-US" kern="0" dirty="0" smtClean="0"/>
              <a:t>Scheduled </a:t>
            </a:r>
            <a:r>
              <a:rPr lang="en-US" altLang="en-US" kern="0" dirty="0"/>
              <a:t>reports and on-demand </a:t>
            </a:r>
            <a:endParaRPr lang="en-US" altLang="en-US" kern="0" dirty="0" smtClean="0"/>
          </a:p>
          <a:p>
            <a:pPr lvl="1" defTabSz="914400"/>
            <a:r>
              <a:rPr lang="en-US" altLang="en-US" kern="0" dirty="0" smtClean="0"/>
              <a:t>Big log pattern analysis for anomalies</a:t>
            </a:r>
            <a:endParaRPr lang="en-US" altLang="en-US" kern="0" dirty="0"/>
          </a:p>
          <a:p>
            <a:pPr lvl="1" defTabSz="914400"/>
            <a:r>
              <a:rPr lang="en-US" altLang="en-US" kern="0" dirty="0"/>
              <a:t>Apply to other QAs</a:t>
            </a:r>
          </a:p>
          <a:p>
            <a:pPr lvl="1" defTabSz="914400"/>
            <a:r>
              <a:rPr lang="en-US" altLang="en-US" kern="0" dirty="0" smtClean="0"/>
              <a:t>Visualization</a:t>
            </a:r>
            <a:endParaRPr lang="en-US" altLang="en-US" kern="0" dirty="0"/>
          </a:p>
          <a:p>
            <a:pPr lvl="1" defTabSz="914400"/>
            <a:r>
              <a:rPr lang="en-US" altLang="en-US" kern="0" dirty="0"/>
              <a:t>Identification of risky updates</a:t>
            </a:r>
          </a:p>
          <a:p>
            <a:pPr lvl="1" defTabSz="914400"/>
            <a:r>
              <a:rPr lang="en-US" altLang="en-US" kern="0" dirty="0"/>
              <a:t>Automating test prioritization</a:t>
            </a:r>
          </a:p>
          <a:p>
            <a:pPr lvl="1" defTabSz="914400"/>
            <a:r>
              <a:rPr lang="en-US" altLang="en-US" kern="0" dirty="0"/>
              <a:t>Fault Slip-through </a:t>
            </a:r>
            <a:r>
              <a:rPr lang="en-US" altLang="en-US" kern="0" dirty="0" smtClean="0"/>
              <a:t>analysis</a:t>
            </a:r>
          </a:p>
          <a:p>
            <a:pPr lvl="1" defTabSz="914400"/>
            <a:r>
              <a:rPr lang="en-US" altLang="en-US" kern="0" dirty="0" smtClean="0"/>
              <a:t>More research </a:t>
            </a:r>
            <a:r>
              <a:rPr lang="en-US" altLang="en-US" kern="0" dirty="0" smtClean="0"/>
              <a:t>funding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080491377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ChapterSlide_Wide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3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5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6" y="1307081"/>
            <a:ext cx="6222507" cy="425374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University of Concordia – Montreal</a:t>
            </a:r>
          </a:p>
          <a:p>
            <a:pPr lvl="1"/>
            <a:r>
              <a:rPr lang="en-US" sz="1800" dirty="0" smtClean="0"/>
              <a:t>Dr</a:t>
            </a:r>
            <a:r>
              <a:rPr lang="en-US" sz="1800" dirty="0"/>
              <a:t>. Peter C </a:t>
            </a:r>
            <a:r>
              <a:rPr lang="en-US" sz="1800" dirty="0" smtClean="0"/>
              <a:t>Rigby,   Dr</a:t>
            </a:r>
            <a:r>
              <a:rPr lang="en-US" sz="1800" dirty="0"/>
              <a:t>. Emad </a:t>
            </a:r>
            <a:r>
              <a:rPr lang="en-US" sz="1800" dirty="0" err="1" smtClean="0"/>
              <a:t>Shihab</a:t>
            </a:r>
            <a:r>
              <a:rPr lang="en-US" sz="1800" dirty="0" smtClean="0"/>
              <a:t>,   Dr. Ian Shang</a:t>
            </a:r>
          </a:p>
          <a:p>
            <a:pPr lvl="2"/>
            <a:r>
              <a:rPr lang="en-US" sz="1800" dirty="0" smtClean="0"/>
              <a:t>Examples of previous studies :</a:t>
            </a:r>
          </a:p>
          <a:p>
            <a:pPr lvl="3"/>
            <a:r>
              <a:rPr lang="en-US" sz="1100" dirty="0" smtClean="0"/>
              <a:t>Studying big log data analysis with </a:t>
            </a:r>
            <a:r>
              <a:rPr lang="en-US" sz="1100" dirty="0" smtClean="0">
                <a:solidFill>
                  <a:schemeClr val="accent6"/>
                </a:solidFill>
              </a:rPr>
              <a:t>Google Page-Rank</a:t>
            </a:r>
            <a:r>
              <a:rPr lang="en-US" sz="1100" dirty="0" smtClean="0">
                <a:solidFill>
                  <a:schemeClr val="accent2"/>
                </a:solidFill>
              </a:rPr>
              <a:t>, </a:t>
            </a:r>
            <a:r>
              <a:rPr lang="en-US" sz="1100" dirty="0" smtClean="0">
                <a:solidFill>
                  <a:srgbClr val="00B050"/>
                </a:solidFill>
              </a:rPr>
              <a:t>Hadoop </a:t>
            </a:r>
            <a:r>
              <a:rPr lang="en-US" sz="1100" dirty="0" smtClean="0"/>
              <a:t>and </a:t>
            </a:r>
            <a:r>
              <a:rPr lang="en-US" sz="11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Blackberry</a:t>
            </a:r>
            <a:r>
              <a:rPr lang="en-US" sz="1100" dirty="0" smtClean="0"/>
              <a:t> log data</a:t>
            </a:r>
          </a:p>
          <a:p>
            <a:pPr lvl="3"/>
            <a:r>
              <a:rPr lang="en-US" sz="1100" dirty="0" smtClean="0"/>
              <a:t>Studying </a:t>
            </a:r>
            <a:r>
              <a:rPr lang="en-US" sz="1100" dirty="0"/>
              <a:t>code review at </a:t>
            </a:r>
            <a:r>
              <a:rPr lang="en-US" sz="1100" dirty="0">
                <a:solidFill>
                  <a:srgbClr val="00B050"/>
                </a:solidFill>
              </a:rPr>
              <a:t>Microsoft</a:t>
            </a:r>
          </a:p>
          <a:p>
            <a:pPr lvl="3"/>
            <a:r>
              <a:rPr lang="en-US" sz="1100" dirty="0" smtClean="0"/>
              <a:t>Studying code quality and code risk at </a:t>
            </a:r>
            <a:r>
              <a:rPr lang="en-US" sz="1100" dirty="0" smtClean="0">
                <a:solidFill>
                  <a:srgbClr val="00B0F0"/>
                </a:solidFill>
              </a:rPr>
              <a:t>BlackBerry</a:t>
            </a:r>
          </a:p>
          <a:p>
            <a:pPr lvl="3"/>
            <a:r>
              <a:rPr lang="en-US" sz="1100" dirty="0" smtClean="0"/>
              <a:t>Test creation prioritization at BlackBerry</a:t>
            </a:r>
          </a:p>
          <a:p>
            <a:pPr lvl="3"/>
            <a:r>
              <a:rPr lang="en-US" sz="1100" dirty="0" smtClean="0"/>
              <a:t>Measuring test effectiveness on </a:t>
            </a:r>
            <a:r>
              <a:rPr lang="en-US" sz="1100" dirty="0" smtClean="0">
                <a:solidFill>
                  <a:schemeClr val="accent6"/>
                </a:solidFill>
              </a:rPr>
              <a:t>Google Chrome</a:t>
            </a:r>
          </a:p>
          <a:p>
            <a:pPr lvl="3"/>
            <a:r>
              <a:rPr lang="en-US" sz="1100" dirty="0" smtClean="0"/>
              <a:t>Quantifying developer turnover risk at </a:t>
            </a:r>
            <a:r>
              <a:rPr lang="en-US" sz="1100" dirty="0" smtClean="0">
                <a:solidFill>
                  <a:srgbClr val="7030A0"/>
                </a:solidFill>
              </a:rPr>
              <a:t>Avaya</a:t>
            </a:r>
          </a:p>
          <a:p>
            <a:pPr lvl="3"/>
            <a:endParaRPr lang="en-US" sz="1100" dirty="0" smtClean="0">
              <a:solidFill>
                <a:srgbClr val="7030A0"/>
              </a:solidFill>
            </a:endParaRPr>
          </a:p>
          <a:p>
            <a:pPr lvl="2"/>
            <a:r>
              <a:rPr lang="en-US" sz="1600" dirty="0" smtClean="0"/>
              <a:t>Microsoft-Research contact :  Kim </a:t>
            </a:r>
            <a:r>
              <a:rPr lang="en-US" sz="1600" dirty="0" err="1" smtClean="0"/>
              <a:t>Herzig</a:t>
            </a:r>
            <a:endParaRPr lang="en-US" sz="1600" dirty="0" smtClean="0"/>
          </a:p>
          <a:p>
            <a:pPr lvl="3"/>
            <a:r>
              <a:rPr lang="en-US" sz="1400" dirty="0" smtClean="0"/>
              <a:t>“</a:t>
            </a:r>
            <a:r>
              <a:rPr lang="en-US" sz="1400" i="1" u="sng" dirty="0" smtClean="0"/>
              <a:t>The </a:t>
            </a:r>
            <a:r>
              <a:rPr lang="en-US" sz="1400" i="1" u="sng" dirty="0"/>
              <a:t>art of testing less without sacrificing quality</a:t>
            </a:r>
            <a:r>
              <a:rPr lang="en-US" sz="1400" dirty="0" smtClean="0"/>
              <a:t>”</a:t>
            </a:r>
          </a:p>
          <a:p>
            <a:pPr lvl="3"/>
            <a:r>
              <a:rPr lang="en-US" sz="1200" dirty="0" smtClean="0"/>
              <a:t>Dr. Rigby arranged for </a:t>
            </a:r>
            <a:r>
              <a:rPr lang="en-US" sz="1200" dirty="0" err="1" smtClean="0"/>
              <a:t>Herzig</a:t>
            </a:r>
            <a:r>
              <a:rPr lang="en-US" sz="1200" dirty="0" smtClean="0"/>
              <a:t> to present to E/// CIRV</a:t>
            </a:r>
          </a:p>
          <a:p>
            <a:pPr lvl="3"/>
            <a:r>
              <a:rPr lang="en-US" sz="1200" dirty="0" smtClean="0"/>
              <a:t>Microsoft </a:t>
            </a:r>
            <a:r>
              <a:rPr lang="en-US" sz="1200" dirty="0"/>
              <a:t>cannot run all tests on all code commits. </a:t>
            </a:r>
          </a:p>
          <a:p>
            <a:pPr lvl="3"/>
            <a:r>
              <a:rPr lang="en-US" sz="1200" dirty="0"/>
              <a:t>Identify tests that are more likely to find defects (Effective)</a:t>
            </a:r>
          </a:p>
          <a:p>
            <a:pPr lvl="3"/>
            <a:r>
              <a:rPr lang="en-US" sz="1200" dirty="0" smtClean="0"/>
              <a:t>Golden </a:t>
            </a:r>
            <a:r>
              <a:rPr lang="en-US" sz="1200" dirty="0"/>
              <a:t>rule: all tests will eventually be run</a:t>
            </a:r>
          </a:p>
          <a:p>
            <a:endParaRPr lang="en-US" sz="1600" dirty="0" smtClean="0"/>
          </a:p>
          <a:p>
            <a:pPr marL="914400" lvl="2" indent="0">
              <a:buNone/>
            </a:pPr>
            <a:endParaRPr lang="en-US" sz="1800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WHO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0784" y="3405028"/>
            <a:ext cx="1843874" cy="1446599"/>
            <a:chOff x="3016156" y="5209303"/>
            <a:chExt cx="1593441" cy="1224658"/>
          </a:xfrm>
        </p:grpSpPr>
        <p:pic>
          <p:nvPicPr>
            <p:cNvPr id="5" name="Logo2011" descr="ERI_UF_rg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8654" y="5209303"/>
              <a:ext cx="538942" cy="472304"/>
            </a:xfrm>
            <a:prstGeom prst="rect">
              <a:avLst/>
            </a:prstGeom>
            <a:noFill/>
          </p:spPr>
        </p:pic>
        <p:pic>
          <p:nvPicPr>
            <p:cNvPr id="6" name="Picture 13" descr="C:\Users\egrichr\AppData\Local\Microsoft\Windows\Temporary Internet Files\Content.IE5\5G5O2DPF\9516_smiling_graduate_student_with_cap_and_gown_holding_diploma_while_standing_beside_a_podiumjpg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156" y="5762175"/>
              <a:ext cx="480975" cy="429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 for canada governmen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4553" y="5766885"/>
              <a:ext cx="705044" cy="429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016156" y="6203129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00" b="1" dirty="0" smtClean="0">
                  <a:solidFill>
                    <a:schemeClr val="tx2"/>
                  </a:solidFill>
                </a:rPr>
                <a:t>University</a:t>
              </a:r>
              <a:endParaRPr lang="en-CA" sz="900" b="1" dirty="0">
                <a:solidFill>
                  <a:schemeClr val="tx2"/>
                </a:solidFill>
              </a:endParaRPr>
            </a:p>
          </p:txBody>
        </p:sp>
        <p:cxnSp>
          <p:nvCxnSpPr>
            <p:cNvPr id="9" name="Straight Connector 8"/>
            <p:cNvCxnSpPr>
              <a:stCxn id="5" idx="3"/>
              <a:endCxn id="7" idx="0"/>
            </p:cNvCxnSpPr>
            <p:nvPr/>
          </p:nvCxnSpPr>
          <p:spPr bwMode="auto">
            <a:xfrm>
              <a:off x="4067596" y="5445456"/>
              <a:ext cx="189480" cy="3214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5" idx="1"/>
              <a:endCxn id="6" idx="0"/>
            </p:cNvCxnSpPr>
            <p:nvPr/>
          </p:nvCxnSpPr>
          <p:spPr bwMode="auto">
            <a:xfrm flipH="1">
              <a:off x="3256644" y="5445456"/>
              <a:ext cx="272011" cy="31671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1"/>
              <a:endCxn id="6" idx="3"/>
            </p:cNvCxnSpPr>
            <p:nvPr/>
          </p:nvCxnSpPr>
          <p:spPr bwMode="auto">
            <a:xfrm flipH="1" flipV="1">
              <a:off x="3497131" y="5977128"/>
              <a:ext cx="407422" cy="47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6988645" y="4760288"/>
            <a:ext cx="5086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300 KSEK Canadian Government Research Funding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1 added student free for a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</a:t>
            </a:r>
            <a:r>
              <a:rPr lang="en-US" sz="1600" dirty="0" smtClean="0"/>
              <a:t>pportunity for higher level of funding in 2016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8543" y="6182436"/>
            <a:ext cx="357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COLLABORATION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60860" y="1307850"/>
            <a:ext cx="3805962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Gary </a:t>
            </a:r>
            <a:r>
              <a:rPr lang="en-US" dirty="0" smtClean="0"/>
              <a:t>Mckenna	– </a:t>
            </a:r>
            <a:r>
              <a:rPr lang="en-US" dirty="0"/>
              <a:t>TM – LTE/5G</a:t>
            </a:r>
          </a:p>
          <a:p>
            <a:r>
              <a:rPr lang="en-US" dirty="0"/>
              <a:t>Students (current : </a:t>
            </a:r>
            <a:r>
              <a:rPr lang="en-US" dirty="0" err="1"/>
              <a:t>Maaz</a:t>
            </a:r>
            <a:r>
              <a:rPr lang="en-US" dirty="0"/>
              <a:t> </a:t>
            </a:r>
            <a:r>
              <a:rPr lang="en-US" dirty="0" err="1" smtClean="0"/>
              <a:t>Rehman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and </a:t>
            </a:r>
            <a:r>
              <a:rPr lang="en-US" dirty="0" err="1" smtClean="0"/>
              <a:t>Anunay</a:t>
            </a:r>
            <a:r>
              <a:rPr lang="en-US" dirty="0" smtClean="0"/>
              <a:t> Amar</a:t>
            </a:r>
            <a:r>
              <a:rPr lang="en-US" dirty="0"/>
              <a:t>)</a:t>
            </a:r>
          </a:p>
          <a:p>
            <a:r>
              <a:rPr lang="en-US" dirty="0" smtClean="0"/>
              <a:t>Pragash K		– </a:t>
            </a:r>
            <a:r>
              <a:rPr lang="en-US" dirty="0"/>
              <a:t>CIRV QA STAB</a:t>
            </a:r>
          </a:p>
          <a:p>
            <a:r>
              <a:rPr lang="en-US" dirty="0" smtClean="0"/>
              <a:t>Roy	 R			– </a:t>
            </a:r>
            <a:r>
              <a:rPr lang="en-US" dirty="0"/>
              <a:t>CIRV QA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dirty="0"/>
              <a:t>Chris </a:t>
            </a:r>
            <a:r>
              <a:rPr lang="en-US" dirty="0" smtClean="0"/>
              <a:t>G			–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2257219"/>
            <a:ext cx="11135785" cy="385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Increase effectiveness of tests and faster verdicts / faster feedback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Reduce waste of developers time on analyzing false alarms - Productivity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Identify troublesome SW product units (SWUs) – improve SW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quality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Determine the risk of making a software change.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 anchor="ctr">
            <a:normAutofit/>
          </a:bodyPr>
          <a:lstStyle/>
          <a:p>
            <a:r>
              <a:rPr lang="en-CA" dirty="0" smtClean="0"/>
              <a:t>WHY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0548" y="1320639"/>
            <a:ext cx="6740948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chemeClr val="bg2">
                    <a:lumMod val="50000"/>
                  </a:schemeClr>
                </a:solidFill>
              </a:rPr>
              <a:t>Testing Effectiveness : Product Integration - LTE</a:t>
            </a:r>
            <a:endParaRPr lang="en-CA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3"/>
          </p:nvPr>
        </p:nvSpPr>
        <p:spPr>
          <a:xfrm>
            <a:off x="6548215" y="1496981"/>
            <a:ext cx="5467351" cy="4284662"/>
          </a:xfrm>
        </p:spPr>
        <p:txBody>
          <a:bodyPr/>
          <a:lstStyle/>
          <a:p>
            <a:pPr marL="0" indent="0">
              <a:buClr>
                <a:srgbClr val="58585A"/>
              </a:buClr>
              <a:buNone/>
            </a:pPr>
            <a:r>
              <a:rPr lang="en-US" dirty="0" smtClean="0">
                <a:solidFill>
                  <a:srgbClr val="58585A"/>
                </a:solidFill>
              </a:rPr>
              <a:t>MEASURES TO DATE :</a:t>
            </a:r>
          </a:p>
          <a:p>
            <a:pPr>
              <a:buClr>
                <a:srgbClr val="58585A"/>
              </a:buClr>
            </a:pPr>
            <a:r>
              <a:rPr lang="en-US" dirty="0">
                <a:solidFill>
                  <a:srgbClr val="58585A"/>
                </a:solidFill>
              </a:rPr>
              <a:t>How often does a test fail without a TR? (False Alarm</a:t>
            </a:r>
            <a:r>
              <a:rPr lang="en-US" dirty="0" smtClean="0">
                <a:solidFill>
                  <a:srgbClr val="58585A"/>
                </a:solidFill>
              </a:rPr>
              <a:t>)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– TC effectiveness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>
              <a:buClr>
                <a:srgbClr val="58585A"/>
              </a:buClr>
            </a:pPr>
            <a:r>
              <a:rPr lang="en-US" dirty="0" smtClean="0">
                <a:solidFill>
                  <a:srgbClr val="58585A"/>
                </a:solidFill>
              </a:rPr>
              <a:t>Identify anomaly in test verdict to filter noise –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highlight product failures</a:t>
            </a:r>
            <a:endParaRPr lang="en-US" dirty="0" smtClean="0">
              <a:solidFill>
                <a:srgbClr val="58585A"/>
              </a:solidFill>
            </a:endParaRPr>
          </a:p>
          <a:p>
            <a:pPr>
              <a:buClr>
                <a:srgbClr val="58585A"/>
              </a:buClr>
            </a:pPr>
            <a:r>
              <a:rPr lang="en-US" dirty="0" smtClean="0">
                <a:solidFill>
                  <a:srgbClr val="58585A"/>
                </a:solidFill>
              </a:rPr>
              <a:t>Number of TRs </a:t>
            </a:r>
            <a:r>
              <a:rPr lang="en-US" dirty="0">
                <a:solidFill>
                  <a:srgbClr val="58585A"/>
                </a:solidFill>
              </a:rPr>
              <a:t>per SWU</a:t>
            </a:r>
            <a:r>
              <a:rPr lang="en-US" dirty="0" smtClean="0">
                <a:solidFill>
                  <a:srgbClr val="58585A"/>
                </a:solidFill>
              </a:rPr>
              <a:t>?</a:t>
            </a:r>
          </a:p>
          <a:p>
            <a:pPr>
              <a:buClr>
                <a:srgbClr val="58585A"/>
              </a:buClr>
            </a:pPr>
            <a:r>
              <a:rPr lang="en-US" dirty="0" smtClean="0">
                <a:solidFill>
                  <a:srgbClr val="58585A"/>
                </a:solidFill>
              </a:rPr>
              <a:t>How likely is a commit to introduce a bug?</a:t>
            </a:r>
          </a:p>
          <a:p>
            <a:pPr>
              <a:buClr>
                <a:srgbClr val="58585A"/>
              </a:buClr>
            </a:pPr>
            <a:endParaRPr lang="en-US" dirty="0">
              <a:solidFill>
                <a:srgbClr val="58585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934" y="1508855"/>
            <a:ext cx="5668433" cy="4284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GOALS</a:t>
            </a:r>
          </a:p>
          <a:p>
            <a:r>
              <a:rPr lang="en-US" dirty="0" smtClean="0"/>
              <a:t>Identify </a:t>
            </a:r>
            <a:r>
              <a:rPr lang="en-US" dirty="0"/>
              <a:t>tests </a:t>
            </a:r>
            <a:r>
              <a:rPr lang="en-US" dirty="0" smtClean="0"/>
              <a:t>more </a:t>
            </a:r>
            <a:r>
              <a:rPr lang="en-US" dirty="0"/>
              <a:t>likely to find </a:t>
            </a:r>
            <a:r>
              <a:rPr lang="en-US" dirty="0" smtClean="0"/>
              <a:t>defects (</a:t>
            </a:r>
            <a:r>
              <a:rPr lang="en-US" dirty="0" smtClean="0">
                <a:solidFill>
                  <a:srgbClr val="92D050"/>
                </a:solidFill>
              </a:rPr>
              <a:t>Effective</a:t>
            </a:r>
            <a:r>
              <a:rPr lang="en-US" dirty="0" smtClean="0"/>
              <a:t>)</a:t>
            </a:r>
          </a:p>
          <a:p>
            <a:r>
              <a:rPr lang="en-US" dirty="0"/>
              <a:t>P</a:t>
            </a:r>
            <a:r>
              <a:rPr lang="en-US" dirty="0" smtClean="0"/>
              <a:t>rioritize analysis of test verdicts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– filter out the noise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Address tests that cause false test alarms (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Reliability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Help </a:t>
            </a:r>
            <a:r>
              <a:rPr lang="en-US" dirty="0"/>
              <a:t>PDs identify risky deliveries </a:t>
            </a:r>
            <a:r>
              <a:rPr lang="en-US" dirty="0" smtClean="0"/>
              <a:t>for extended </a:t>
            </a:r>
            <a:r>
              <a:rPr lang="en-US" dirty="0" smtClean="0"/>
              <a:t>testing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WHAT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7880" y="6027768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ALL TESTS WILL EVENTUALLY BE RUN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8081433" y="1691043"/>
            <a:ext cx="3583517" cy="4724399"/>
          </a:xfrm>
        </p:spPr>
        <p:txBody>
          <a:bodyPr/>
          <a:lstStyle/>
          <a:p>
            <a:r>
              <a:rPr lang="en-US" dirty="0"/>
              <a:t>How many TRs created as a result of a test failure? (Good alarms)</a:t>
            </a:r>
          </a:p>
          <a:p>
            <a:r>
              <a:rPr lang="en-US" dirty="0"/>
              <a:t>How often does a test fail without a TR? (False Alarm)</a:t>
            </a:r>
          </a:p>
          <a:p>
            <a:r>
              <a:rPr lang="en-US" dirty="0"/>
              <a:t>Identify anomalous test verdicts</a:t>
            </a:r>
          </a:p>
          <a:p>
            <a:r>
              <a:rPr lang="en-US" dirty="0"/>
              <a:t>How many TRs per SWU?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71500" y="1800225"/>
            <a:ext cx="3917318" cy="4724399"/>
          </a:xfrm>
        </p:spPr>
        <p:txBody>
          <a:bodyPr>
            <a:normAutofit/>
          </a:bodyPr>
          <a:lstStyle/>
          <a:p>
            <a:r>
              <a:rPr lang="en-US" dirty="0" smtClean="0"/>
              <a:t>Mine data from  </a:t>
            </a:r>
            <a:r>
              <a:rPr lang="en-US" dirty="0"/>
              <a:t>MHWEB, </a:t>
            </a:r>
            <a:r>
              <a:rPr lang="en-US" dirty="0" smtClean="0"/>
              <a:t>TARDB, </a:t>
            </a:r>
            <a:r>
              <a:rPr lang="en-US" dirty="0" err="1" smtClean="0"/>
              <a:t>Git</a:t>
            </a:r>
            <a:r>
              <a:rPr lang="en-US" dirty="0" smtClean="0"/>
              <a:t> …</a:t>
            </a:r>
          </a:p>
          <a:p>
            <a:r>
              <a:rPr lang="en-US" smtClean="0"/>
              <a:t>Clean /  </a:t>
            </a:r>
            <a:r>
              <a:rPr lang="en-US" dirty="0" smtClean="0"/>
              <a:t>and link data</a:t>
            </a:r>
          </a:p>
          <a:p>
            <a:r>
              <a:rPr lang="en-US" dirty="0" smtClean="0"/>
              <a:t>Run analyzes, such as</a:t>
            </a:r>
          </a:p>
          <a:p>
            <a:pPr lvl="1"/>
            <a:r>
              <a:rPr lang="en-US" dirty="0" smtClean="0"/>
              <a:t>Test redundancy</a:t>
            </a:r>
          </a:p>
          <a:p>
            <a:pPr lvl="1"/>
            <a:r>
              <a:rPr lang="en-US" dirty="0" smtClean="0"/>
              <a:t>Failure distribution</a:t>
            </a:r>
          </a:p>
          <a:p>
            <a:r>
              <a:rPr lang="en-US" dirty="0"/>
              <a:t>P</a:t>
            </a:r>
            <a:r>
              <a:rPr lang="en-US" dirty="0" smtClean="0"/>
              <a:t>roduce reports</a:t>
            </a:r>
          </a:p>
          <a:p>
            <a:pPr lvl="1"/>
            <a:r>
              <a:rPr lang="en-US" dirty="0" smtClean="0"/>
              <a:t>Effective and reliable tests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7" y="2183641"/>
            <a:ext cx="3068092" cy="43409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1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3"/>
          </p:nvPr>
        </p:nvSpPr>
        <p:spPr>
          <a:xfrm>
            <a:off x="6193367" y="2532456"/>
            <a:ext cx="5467351" cy="4284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FUNCTIONALITY</a:t>
            </a:r>
          </a:p>
          <a:p>
            <a:r>
              <a:rPr lang="en-US" dirty="0" smtClean="0"/>
              <a:t>Date: January 2014 to January 2016</a:t>
            </a:r>
            <a:endParaRPr lang="en-US" dirty="0"/>
          </a:p>
          <a:p>
            <a:r>
              <a:rPr lang="en-US" dirty="0" smtClean="0"/>
              <a:t>Scope</a:t>
            </a:r>
            <a:r>
              <a:rPr lang="en-US" dirty="0"/>
              <a:t>: Ottawa and </a:t>
            </a:r>
            <a:r>
              <a:rPr lang="en-US" dirty="0" smtClean="0"/>
              <a:t>Linköping</a:t>
            </a:r>
          </a:p>
          <a:p>
            <a:r>
              <a:rPr lang="en-US" dirty="0" smtClean="0"/>
              <a:t>Measure: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nomaly in verdict</a:t>
            </a:r>
          </a:p>
          <a:p>
            <a:pPr lvl="1"/>
            <a:r>
              <a:rPr lang="en-US" dirty="0" smtClean="0"/>
              <a:t>Troublesome SWU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1003" y="2532455"/>
            <a:ext cx="4789164" cy="42846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STABILITY</a:t>
            </a:r>
          </a:p>
          <a:p>
            <a:r>
              <a:rPr lang="en-US" dirty="0" smtClean="0"/>
              <a:t>Date: June 2014 to June 2015</a:t>
            </a:r>
          </a:p>
          <a:p>
            <a:r>
              <a:rPr lang="en-US" dirty="0" smtClean="0"/>
              <a:t>Scope: All global runs</a:t>
            </a:r>
          </a:p>
          <a:p>
            <a:r>
              <a:rPr lang="en-US" dirty="0" smtClean="0"/>
              <a:t>Measure:</a:t>
            </a:r>
          </a:p>
          <a:p>
            <a:pPr lvl="1"/>
            <a:r>
              <a:rPr lang="en-US" dirty="0" smtClean="0"/>
              <a:t>Effectiveness</a:t>
            </a:r>
          </a:p>
          <a:p>
            <a:pPr lvl="1"/>
            <a:r>
              <a:rPr lang="en-US" dirty="0" smtClean="0"/>
              <a:t>Troublesome SWU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0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STAB: Effectiveness pilot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77881" y="5650263"/>
            <a:ext cx="8781509" cy="313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Conclusion: Product issue impacts a limited number of KPIs</a:t>
            </a:r>
          </a:p>
        </p:txBody>
      </p:sp>
      <p:pic>
        <p:nvPicPr>
          <p:cNvPr id="1027" name="Picture 3" descr="C:\Users\EMAAHAF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157288"/>
            <a:ext cx="6861176" cy="43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1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STAB: Troublesome Units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9906"/>
              </p:ext>
            </p:extLst>
          </p:nvPr>
        </p:nvGraphicFramePr>
        <p:xfrm>
          <a:off x="2015398" y="1822861"/>
          <a:ext cx="7408333" cy="2783691"/>
        </p:xfrm>
        <a:graphic>
          <a:graphicData uri="http://schemas.openxmlformats.org/drawingml/2006/table">
            <a:tbl>
              <a:tblPr/>
              <a:tblGrid>
                <a:gridCol w="5663260"/>
                <a:gridCol w="1745073"/>
              </a:tblGrid>
              <a:tr h="309299">
                <a:tc>
                  <a:txBody>
                    <a:bodyPr/>
                    <a:lstStyle/>
                    <a:p>
                      <a:pPr algn="l" fontAlgn="ctr"/>
                      <a:r>
                        <a:rPr lang="en-CA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Software Unit</a:t>
                      </a:r>
                      <a:endParaRPr lang="en-CA" sz="17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7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TRs</a:t>
                      </a: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09299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lratG1LmC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</a:t>
                      </a:r>
                      <a:endParaRPr lang="en-CA" sz="1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99">
                <a:tc>
                  <a:txBody>
                    <a:bodyPr/>
                    <a:lstStyle/>
                    <a:p>
                      <a:pPr algn="l" fontAlgn="ctr"/>
                      <a:r>
                        <a:rPr lang="en-CA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uehUeComSigHandlerSwU</a:t>
                      </a:r>
                      <a:endParaRPr lang="en-CA" sz="1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  <a:endParaRPr lang="en-CA" sz="1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99">
                <a:tc>
                  <a:txBody>
                    <a:bodyPr/>
                    <a:lstStyle/>
                    <a:p>
                      <a:pPr algn="l" fontAlgn="ctr"/>
                      <a:r>
                        <a:rPr lang="en-CA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uehNwIfTapDispatcherSwU</a:t>
                      </a:r>
                      <a:endParaRPr lang="en-CA" sz="1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  <a:endParaRPr lang="en-CA" sz="1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99">
                <a:tc>
                  <a:txBody>
                    <a:bodyPr/>
                    <a:lstStyle/>
                    <a:p>
                      <a:pPr algn="l" fontAlgn="ctr"/>
                      <a:r>
                        <a:rPr lang="en-CA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uehRrcSigCtxtSwU</a:t>
                      </a:r>
                      <a:endParaRPr lang="en-CA" sz="1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  <a:endParaRPr lang="en-CA" sz="1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99">
                <a:tc>
                  <a:txBody>
                    <a:bodyPr/>
                    <a:lstStyle/>
                    <a:p>
                      <a:pPr algn="l" fontAlgn="ctr"/>
                      <a:r>
                        <a:rPr lang="en-CA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omfPmBbAdaptorSwU</a:t>
                      </a:r>
                      <a:endParaRPr lang="en-CA" sz="1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  <a:endParaRPr lang="en-CA" sz="1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99">
                <a:tc>
                  <a:txBody>
                    <a:bodyPr/>
                    <a:lstStyle/>
                    <a:p>
                      <a:pPr algn="l" fontAlgn="ctr"/>
                      <a:r>
                        <a:rPr lang="en-CA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upcUlCellCeSwU</a:t>
                      </a:r>
                      <a:endParaRPr lang="en-CA" sz="1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en-CA" sz="1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99">
                <a:tc>
                  <a:txBody>
                    <a:bodyPr/>
                    <a:lstStyle/>
                    <a:p>
                      <a:pPr algn="l" fontAlgn="ctr"/>
                      <a:r>
                        <a:rPr lang="en-CA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upUlL1PeMctSwU</a:t>
                      </a:r>
                      <a:endParaRPr lang="en-CA" sz="1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en-CA" sz="1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99">
                <a:tc>
                  <a:txBody>
                    <a:bodyPr/>
                    <a:lstStyle/>
                    <a:p>
                      <a:pPr algn="l" fontAlgn="ctr"/>
                      <a:r>
                        <a:rPr lang="en-CA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upUlL1PePucchCoordSwU</a:t>
                      </a:r>
                      <a:endParaRPr lang="en-CA" sz="1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CA" sz="1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6933" marR="16933" marT="1270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87996" y="5263286"/>
            <a:ext cx="90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TOP 8 </a:t>
            </a:r>
          </a:p>
        </p:txBody>
      </p:sp>
    </p:spTree>
    <p:extLst>
      <p:ext uri="{BB962C8B-B14F-4D97-AF65-F5344CB8AC3E}">
        <p14:creationId xmlns:p14="http://schemas.microsoft.com/office/powerpoint/2010/main" val="235358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35360" y="580664"/>
            <a:ext cx="9992784" cy="1085850"/>
          </a:xfrm>
        </p:spPr>
        <p:txBody>
          <a:bodyPr/>
          <a:lstStyle/>
          <a:p>
            <a:r>
              <a:rPr lang="en-US" altLang="en-US" dirty="0" smtClean="0"/>
              <a:t>QA </a:t>
            </a:r>
            <a:r>
              <a:rPr lang="en-US" altLang="en-US" dirty="0" err="1" smtClean="0"/>
              <a:t>Func</a:t>
            </a:r>
            <a:r>
              <a:rPr lang="en-US" altLang="en-US" dirty="0" smtClean="0"/>
              <a:t> </a:t>
            </a:r>
            <a:r>
              <a:rPr lang="en-US" altLang="en-US" sz="2800" dirty="0" smtClean="0"/>
              <a:t> 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endParaRPr lang="en-US" altLang="en-US" sz="4000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27381" y="1516769"/>
            <a:ext cx="11135784" cy="3851275"/>
          </a:xfrm>
        </p:spPr>
        <p:txBody>
          <a:bodyPr/>
          <a:lstStyle/>
          <a:p>
            <a:r>
              <a:rPr lang="en-US" altLang="en-US" sz="2000" dirty="0"/>
              <a:t>Test analysis </a:t>
            </a:r>
            <a:r>
              <a:rPr lang="en-US" altLang="en-US" sz="2000" dirty="0" smtClean="0"/>
              <a:t>problems</a:t>
            </a:r>
            <a:endParaRPr lang="en-US" altLang="en-US" sz="2000" dirty="0" smtClean="0"/>
          </a:p>
          <a:p>
            <a:pPr lvl="1">
              <a:lnSpc>
                <a:spcPct val="200000"/>
              </a:lnSpc>
            </a:pPr>
            <a:r>
              <a:rPr lang="en-US" altLang="en-US" sz="1800" dirty="0" smtClean="0"/>
              <a:t>Not enough time to analyze all test failures</a:t>
            </a:r>
          </a:p>
          <a:p>
            <a:pPr lvl="1">
              <a:lnSpc>
                <a:spcPct val="200000"/>
              </a:lnSpc>
            </a:pPr>
            <a:r>
              <a:rPr lang="en-US" altLang="en-US" sz="1800" dirty="0" smtClean="0"/>
              <a:t>Lots </a:t>
            </a:r>
            <a:r>
              <a:rPr lang="en-US" altLang="en-US" sz="1800" dirty="0" smtClean="0"/>
              <a:t>of noise, tests fail for non product issues</a:t>
            </a:r>
          </a:p>
          <a:p>
            <a:pPr lvl="1">
              <a:lnSpc>
                <a:spcPct val="200000"/>
              </a:lnSpc>
            </a:pPr>
            <a:r>
              <a:rPr lang="en-US" altLang="en-US" sz="1800" dirty="0" smtClean="0"/>
              <a:t>Some product issues take days to identify</a:t>
            </a:r>
          </a:p>
          <a:p>
            <a:pPr marL="355600" lvl="1" indent="0">
              <a:lnSpc>
                <a:spcPct val="200000"/>
              </a:lnSpc>
              <a:buNone/>
            </a:pPr>
            <a:endParaRPr lang="en-US" altLang="en-US" sz="1400" dirty="0" smtClean="0"/>
          </a:p>
          <a:p>
            <a:pPr>
              <a:lnSpc>
                <a:spcPct val="200000"/>
              </a:lnSpc>
            </a:pPr>
            <a:r>
              <a:rPr lang="en-US" altLang="en-US" sz="2000" dirty="0" smtClean="0"/>
              <a:t>Goal :  Which failures to deep dive into?</a:t>
            </a:r>
          </a:p>
          <a:p>
            <a:pPr lvl="1">
              <a:lnSpc>
                <a:spcPct val="200000"/>
              </a:lnSpc>
            </a:pPr>
            <a:r>
              <a:rPr lang="en-US" altLang="en-US" sz="1600" dirty="0" smtClean="0"/>
              <a:t>Find failures with High probability to be product related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323082" y="2107736"/>
            <a:ext cx="3735318" cy="13974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None/>
            </a:pPr>
            <a:r>
              <a:rPr lang="en-US" sz="1400" kern="0" dirty="0" smtClean="0"/>
              <a:t>Over a 2 year period</a:t>
            </a:r>
          </a:p>
          <a:p>
            <a:pPr lvl="1" defTabSz="914400"/>
            <a:r>
              <a:rPr lang="en-US" sz="1200" kern="0" dirty="0" smtClean="0"/>
              <a:t>Test runs: 6 million</a:t>
            </a:r>
          </a:p>
          <a:p>
            <a:pPr lvl="1" defTabSz="914400"/>
            <a:r>
              <a:rPr lang="en-US" sz="1200" kern="0" dirty="0" smtClean="0"/>
              <a:t>Test passes: 95%</a:t>
            </a:r>
          </a:p>
          <a:p>
            <a:pPr lvl="1" defTabSz="914400"/>
            <a:r>
              <a:rPr lang="en-US" sz="1200" kern="0" dirty="0" smtClean="0"/>
              <a:t>Test failures: 4.9% (305,156)</a:t>
            </a:r>
          </a:p>
          <a:p>
            <a:pPr lvl="1" defTabSz="914400"/>
            <a:r>
              <a:rPr lang="en-US" sz="1200" kern="0" dirty="0" smtClean="0"/>
              <a:t>Number of TRs on failures:  &lt; 0.39% (1216)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8829" y="4249676"/>
            <a:ext cx="564107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Benefits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ocus </a:t>
            </a:r>
            <a:r>
              <a:rPr lang="en-US" dirty="0"/>
              <a:t>on the right thing FIRST.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 feedback to the design teams.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chance of a faults slipping into </a:t>
            </a:r>
            <a:r>
              <a:rPr lang="en-US" dirty="0" smtClean="0"/>
              <a:t>more expensive </a:t>
            </a:r>
            <a:r>
              <a:rPr lang="en-US" dirty="0"/>
              <a:t>test loops.</a:t>
            </a:r>
          </a:p>
        </p:txBody>
      </p:sp>
    </p:spTree>
    <p:extLst>
      <p:ext uri="{BB962C8B-B14F-4D97-AF65-F5344CB8AC3E}">
        <p14:creationId xmlns:p14="http://schemas.microsoft.com/office/powerpoint/2010/main" val="2341358137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10543</TotalTime>
  <Words>952</Words>
  <Application>Microsoft Macintosh PowerPoint</Application>
  <PresentationFormat>Custom</PresentationFormat>
  <Paragraphs>198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Ericsson Capital TT</vt:lpstr>
      <vt:lpstr>Calibri</vt:lpstr>
      <vt:lpstr>PresentationTemplate2011</vt:lpstr>
      <vt:lpstr>Worksheet</vt:lpstr>
      <vt:lpstr>Data mining for LTE Test Effectiveness</vt:lpstr>
      <vt:lpstr>WHO</vt:lpstr>
      <vt:lpstr>WHY</vt:lpstr>
      <vt:lpstr>WHAT </vt:lpstr>
      <vt:lpstr>HOW</vt:lpstr>
      <vt:lpstr>WHERE</vt:lpstr>
      <vt:lpstr>STAB: Effectiveness pilot</vt:lpstr>
      <vt:lpstr>STAB: Troublesome Units</vt:lpstr>
      <vt:lpstr>QA Func   </vt:lpstr>
      <vt:lpstr>Statistical approach</vt:lpstr>
      <vt:lpstr>FUNC: Top Anomalies – prioritize daily analysis</vt:lpstr>
      <vt:lpstr>PROGRESS  and  next steps</vt:lpstr>
      <vt:lpstr>PowerPoint Presentation</vt:lpstr>
    </vt:vector>
  </TitlesOfParts>
  <Company>Concordia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OPTIMIZATION USING ANALYTICS</dc:title>
  <dc:creator>ebobtap</dc:creator>
  <dc:description>Rev PA1</dc:description>
  <cp:lastModifiedBy>Peter C Rigby</cp:lastModifiedBy>
  <cp:revision>217</cp:revision>
  <dcterms:created xsi:type="dcterms:W3CDTF">2015-10-14T20:13:09Z</dcterms:created>
  <dcterms:modified xsi:type="dcterms:W3CDTF">2016-02-18T14:25:52Z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Process">
    <vt:lpwstr>End</vt:lpwstr>
  </property>
  <property fmtid="{D5CDD505-2E9C-101B-9397-08002B2CF9AE}" pid="3" name="x">
    <vt:lpwstr>1</vt:lpwstr>
  </property>
  <property fmtid="{D5CDD505-2E9C-101B-9397-08002B2CF9AE}" pid="4" name="Pages">
    <vt:bool>true</vt:bool>
  </property>
  <property fmtid="{D5CDD505-2E9C-101B-9397-08002B2CF9AE}" pid="5" name="SecurityClass">
    <vt:lpwstr>Ericsson Internal</vt:lpwstr>
  </property>
  <property fmtid="{D5CDD505-2E9C-101B-9397-08002B2CF9AE}" pid="6" name="txtConfLabel">
    <vt:lpwstr>Ericsson Internal</vt:lpwstr>
  </property>
  <property fmtid="{D5CDD505-2E9C-101B-9397-08002B2CF9AE}" pid="7" name="DocumentType">
    <vt:lpwstr>Presentation2011</vt:lpwstr>
  </property>
  <property fmtid="{D5CDD505-2E9C-101B-9397-08002B2CF9AE}" pid="8" name="TemplateName">
    <vt:lpwstr>CXC 173 2731/1</vt:lpwstr>
  </property>
  <property fmtid="{D5CDD505-2E9C-101B-9397-08002B2CF9AE}" pid="9" name="TemplateVersion">
    <vt:lpwstr>R1A</vt:lpwstr>
  </property>
  <property fmtid="{D5CDD505-2E9C-101B-9397-08002B2CF9AE}" pid="10" name="DocumentType2">
    <vt:lpwstr>Presentation2011</vt:lpwstr>
  </property>
  <property fmtid="{D5CDD505-2E9C-101B-9397-08002B2CF9AE}" pid="11" name="TemplateName2">
    <vt:lpwstr>CXC 173 2731/1</vt:lpwstr>
  </property>
  <property fmtid="{D5CDD505-2E9C-101B-9397-08002B2CF9AE}" pid="12" name="TemplateVersion2">
    <vt:lpwstr>R1A</vt:lpwstr>
  </property>
  <property fmtid="{D5CDD505-2E9C-101B-9397-08002B2CF9AE}" pid="13" name="UsedFont">
    <vt:lpwstr>Ericsson Capital TT</vt:lpwstr>
  </property>
  <property fmtid="{D5CDD505-2E9C-101B-9397-08002B2CF9AE}" pid="14" name="PackageNo">
    <vt:lpwstr>LXA 119 603</vt:lpwstr>
  </property>
  <property fmtid="{D5CDD505-2E9C-101B-9397-08002B2CF9AE}" pid="15" name="PackageVersion">
    <vt:lpwstr>R4A</vt:lpwstr>
  </property>
  <property fmtid="{D5CDD505-2E9C-101B-9397-08002B2CF9AE}" pid="16" name="White">
    <vt:bool>true</vt:bool>
  </property>
  <property fmtid="{D5CDD505-2E9C-101B-9397-08002B2CF9AE}" pid="17" name="chkTaglines">
    <vt:bool>false</vt:bool>
  </property>
  <property fmtid="{D5CDD505-2E9C-101B-9397-08002B2CF9AE}" pid="18" name="chkMetaData">
    <vt:bool>false</vt:bool>
  </property>
  <property fmtid="{D5CDD505-2E9C-101B-9397-08002B2CF9AE}" pid="19" name="Prepared">
    <vt:lpwstr>ebobtap</vt:lpwstr>
  </property>
  <property fmtid="{D5CDD505-2E9C-101B-9397-08002B2CF9AE}" pid="20" name="ApprovedBy">
    <vt:lpwstr/>
  </property>
  <property fmtid="{D5CDD505-2E9C-101B-9397-08002B2CF9AE}" pid="21" name="DocNo">
    <vt:lpwstr/>
  </property>
  <property fmtid="{D5CDD505-2E9C-101B-9397-08002B2CF9AE}" pid="22" name="Checked">
    <vt:lpwstr/>
  </property>
  <property fmtid="{D5CDD505-2E9C-101B-9397-08002B2CF9AE}" pid="23" name="Revision">
    <vt:lpwstr>PA1</vt:lpwstr>
  </property>
  <property fmtid="{D5CDD505-2E9C-101B-9397-08002B2CF9AE}" pid="24" name="DocName">
    <vt:lpwstr/>
  </property>
  <property fmtid="{D5CDD505-2E9C-101B-9397-08002B2CF9AE}" pid="25" name="Title">
    <vt:lpwstr/>
  </property>
  <property fmtid="{D5CDD505-2E9C-101B-9397-08002B2CF9AE}" pid="26" name="Date">
    <vt:lpwstr>2015-11-03</vt:lpwstr>
  </property>
  <property fmtid="{D5CDD505-2E9C-101B-9397-08002B2CF9AE}" pid="27" name="Reference">
    <vt:lpwstr/>
  </property>
  <property fmtid="{D5CDD505-2E9C-101B-9397-08002B2CF9AE}" pid="28" name="Keyword">
    <vt:lpwstr/>
  </property>
  <property fmtid="{D5CDD505-2E9C-101B-9397-08002B2CF9AE}" pid="29" name="optUseConfClass">
    <vt:bool>true</vt:bool>
  </property>
  <property fmtid="{D5CDD505-2E9C-101B-9397-08002B2CF9AE}" pid="30" name="optUseConfLabel">
    <vt:bool>false</vt:bool>
  </property>
  <property fmtid="{D5CDD505-2E9C-101B-9397-08002B2CF9AE}" pid="31" name="FooterType">
    <vt:lpwstr>PresTemp</vt:lpwstr>
  </property>
  <property fmtid="{D5CDD505-2E9C-101B-9397-08002B2CF9AE}" pid="32" name="optFooterCVLDocNo">
    <vt:bool>true</vt:bool>
  </property>
  <property fmtid="{D5CDD505-2E9C-101B-9397-08002B2CF9AE}" pid="33" name="optFooterCVLCopyright">
    <vt:bool>false</vt:bool>
  </property>
  <property fmtid="{D5CDD505-2E9C-101B-9397-08002B2CF9AE}" pid="34" name="optEnterText1">
    <vt:bool>false</vt:bool>
  </property>
  <property fmtid="{D5CDD505-2E9C-101B-9397-08002B2CF9AE}" pid="35" name="LeftFooterField">
    <vt:lpwstr/>
  </property>
  <property fmtid="{D5CDD505-2E9C-101B-9397-08002B2CF9AE}" pid="36" name="optFooterCVLConfLabel">
    <vt:bool>true</vt:bool>
  </property>
  <property fmtid="{D5CDD505-2E9C-101B-9397-08002B2CF9AE}" pid="37" name="optEnterText2">
    <vt:bool>false</vt:bool>
  </property>
  <property fmtid="{D5CDD505-2E9C-101B-9397-08002B2CF9AE}" pid="38" name="MiddleFooterField">
    <vt:lpwstr>Ericsson Internal</vt:lpwstr>
  </property>
  <property fmtid="{D5CDD505-2E9C-101B-9397-08002B2CF9AE}" pid="39" name="optFooterCVLTitle">
    <vt:bool>true</vt:bool>
  </property>
  <property fmtid="{D5CDD505-2E9C-101B-9397-08002B2CF9AE}" pid="40" name="optFooterCVLPrep">
    <vt:bool>false</vt:bool>
  </property>
  <property fmtid="{D5CDD505-2E9C-101B-9397-08002B2CF9AE}" pid="41" name="optEnterText3">
    <vt:bool>false</vt:bool>
  </property>
  <property fmtid="{D5CDD505-2E9C-101B-9397-08002B2CF9AE}" pid="42" name="RightFooterField">
    <vt:lpwstr/>
  </property>
  <property fmtid="{D5CDD505-2E9C-101B-9397-08002B2CF9AE}" pid="43" name="optFooterCVLDate">
    <vt:bool>true</vt:bool>
  </property>
  <property fmtid="{D5CDD505-2E9C-101B-9397-08002B2CF9AE}" pid="44" name="optEnterText4">
    <vt:bool>false</vt:bool>
  </property>
  <property fmtid="{D5CDD505-2E9C-101B-9397-08002B2CF9AE}" pid="45" name="RightFooterField2">
    <vt:lpwstr>2015-11-03</vt:lpwstr>
  </property>
  <property fmtid="{D5CDD505-2E9C-101B-9397-08002B2CF9AE}" pid="46" name="TotalNumb">
    <vt:bool>false</vt:bool>
  </property>
  <property fmtid="{D5CDD505-2E9C-101B-9397-08002B2CF9AE}" pid="47" name="EmbeddedFonts">
    <vt:bool>true</vt:bool>
  </property>
</Properties>
</file>