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red rectangular is implemented as run_betr_one_step_without_drainage</a:t>
            </a:r>
          </a:p>
        </p:txBody>
      </p:sp>
      <p:sp>
        <p:nvSpPr>
          <p:cNvPr id="99" name="Shape 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1792288" y="612775"/>
            <a:ext cx="5486399" cy="4114800"/>
          </a:xfrm>
          <a:prstGeom prst="rect">
            <a:avLst/>
          </a:prstGeom>
          <a:noFill/>
          <a:ln>
            <a:noFill/>
          </a:ln>
        </p:spPr>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H</a:t>
            </a:r>
            <a:r>
              <a:rPr b="0" baseline="-25000" i="0" lang="en-US" sz="4400" u="none" cap="none" strike="noStrike">
                <a:solidFill>
                  <a:schemeClr val="dk1"/>
                </a:solidFill>
                <a:latin typeface="Calibri"/>
                <a:ea typeface="Calibri"/>
                <a:cs typeface="Calibri"/>
                <a:sym typeface="Calibri"/>
              </a:rPr>
              <a:t>2</a:t>
            </a:r>
            <a:r>
              <a:rPr b="0" i="0" lang="en-US" sz="4400" u="none" cap="none" strike="noStrike">
                <a:solidFill>
                  <a:schemeClr val="dk1"/>
                </a:solidFill>
                <a:latin typeface="Calibri"/>
                <a:ea typeface="Calibri"/>
                <a:cs typeface="Calibri"/>
                <a:sym typeface="Calibri"/>
              </a:rPr>
              <a:t>O Isotope using BeTR</a:t>
            </a:r>
          </a:p>
        </p:txBody>
      </p:sp>
      <p:sp>
        <p:nvSpPr>
          <p:cNvPr id="89" name="Shape 89"/>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rPr b="0" i="0" lang="en-US" sz="3200" u="none" cap="none" strike="noStrike">
                <a:solidFill>
                  <a:srgbClr val="888888"/>
                </a:solidFill>
                <a:latin typeface="Calibri"/>
                <a:ea typeface="Calibri"/>
                <a:cs typeface="Calibri"/>
                <a:sym typeface="Calibri"/>
              </a:rPr>
              <a:t>Jinyun Tang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Needed Modifications </a:t>
            </a:r>
          </a:p>
        </p:txBody>
      </p:sp>
      <p:sp>
        <p:nvSpPr>
          <p:cNvPr id="168" name="Shape 16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subroutine calc_bgc_reaction</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This only need to pull heterotrophic respiration and root respiration which is already calculated by the bgc model. Then apply the approach documented in Riley et al. (2002) to do the O18 exchange between water and CO</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Aboveground hydrology</a:t>
            </a:r>
          </a:p>
        </p:txBody>
      </p:sp>
      <p:sp>
        <p:nvSpPr>
          <p:cNvPr id="174" name="Shape 17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SzPct val="100000"/>
              <a:buFont typeface="Arial"/>
              <a:buChar char="•"/>
            </a:pPr>
            <a:r>
              <a:rPr b="0" i="0" lang="en-US" sz="2700" u="none" cap="none" strike="noStrike">
                <a:solidFill>
                  <a:schemeClr val="dk1"/>
                </a:solidFill>
                <a:latin typeface="Calibri"/>
                <a:ea typeface="Calibri"/>
                <a:cs typeface="Calibri"/>
                <a:sym typeface="Calibri"/>
              </a:rPr>
              <a:t>Currently, I only use infiltration and transpiration flux from CLM and assume no fractionation. This should follow the approach documented in Riley et al (2002) to consistently derive the isotope fluxes through dew formulation, dripping, transpiration, interception, canopy evaporation and obtain actual infiltration and evapotranspiration fluxes for the isotope.</a:t>
            </a:r>
          </a:p>
          <a:p>
            <a:pPr indent="-342900" lvl="0" marL="342900" marR="0" rtl="0" algn="l">
              <a:lnSpc>
                <a:spcPct val="80000"/>
              </a:lnSpc>
              <a:spcBef>
                <a:spcPts val="540"/>
              </a:spcBef>
              <a:buClr>
                <a:schemeClr val="dk1"/>
              </a:buClr>
              <a:buSzPct val="100000"/>
              <a:buFont typeface="Arial"/>
              <a:buChar char="•"/>
            </a:pPr>
            <a:r>
              <a:rPr b="0" i="0" lang="en-US" sz="2700" u="none" cap="none" strike="noStrike">
                <a:solidFill>
                  <a:schemeClr val="dk1"/>
                </a:solidFill>
                <a:latin typeface="Calibri"/>
                <a:ea typeface="Calibri"/>
                <a:cs typeface="Calibri"/>
                <a:sym typeface="Calibri"/>
              </a:rPr>
              <a:t>I also have not considered the isotope processes in the snow, which may require some parameterization. Ideally, the reactive-transport approach should be extended into snow, but that requires restructuring the snow model for a long-term fix.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Additional changes</a:t>
            </a:r>
          </a:p>
        </p:txBody>
      </p:sp>
      <p:sp>
        <p:nvSpPr>
          <p:cNvPr id="180" name="Shape 18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i="0" lang="en-US" sz="3200" u="none" cap="none" strike="noStrike">
                <a:solidFill>
                  <a:schemeClr val="dk1"/>
                </a:solidFill>
                <a:latin typeface="Calibri"/>
                <a:ea typeface="Calibri"/>
                <a:cs typeface="Calibri"/>
                <a:sym typeface="Calibri"/>
              </a:rPr>
              <a:t>One may consider add a betr simulation type to the restart file, so that a consistency check could be done to avoid using a restart file from one type of simulation to another.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The mock simulation</a:t>
            </a:r>
          </a:p>
        </p:txBody>
      </p:sp>
      <p:sp>
        <p:nvSpPr>
          <p:cNvPr id="186" name="Shape 18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BGCReactionsMockRunType.F90 documents an example to transport five gas species, N</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O</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Ar, CO</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and CH</a:t>
            </a:r>
            <a:r>
              <a:rPr b="0" baseline="-25000" i="0" lang="en-US" sz="3200" u="none" cap="none" strike="noStrike">
                <a:solidFill>
                  <a:schemeClr val="dk1"/>
                </a:solidFill>
                <a:latin typeface="Calibri"/>
                <a:ea typeface="Calibri"/>
                <a:cs typeface="Calibri"/>
                <a:sym typeface="Calibri"/>
              </a:rPr>
              <a:t>4</a:t>
            </a:r>
            <a:r>
              <a:rPr b="0" i="0" lang="en-US" sz="3200" u="none" cap="none" strike="noStrike">
                <a:solidFill>
                  <a:schemeClr val="dk1"/>
                </a:solidFill>
                <a:latin typeface="Calibri"/>
                <a:ea typeface="Calibri"/>
                <a:cs typeface="Calibri"/>
                <a:sym typeface="Calibri"/>
              </a:rPr>
              <a:t> through different pathways. But no chemical source/sink is involved.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Equations solved</a:t>
            </a:r>
          </a:p>
        </p:txBody>
      </p:sp>
      <p:pic>
        <p:nvPicPr>
          <p:cNvPr id="95" name="Shape 95"/>
          <p:cNvPicPr preferRelativeResize="0"/>
          <p:nvPr/>
        </p:nvPicPr>
        <p:blipFill rotWithShape="1">
          <a:blip r:embed="rId3">
            <a:alphaModFix/>
          </a:blip>
          <a:srcRect b="0" l="0" r="0" t="0"/>
          <a:stretch/>
        </p:blipFill>
        <p:spPr>
          <a:xfrm>
            <a:off x="811862" y="1417637"/>
            <a:ext cx="7543800" cy="3759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3950" u="none" cap="none" strike="noStrike">
                <a:solidFill>
                  <a:schemeClr val="dk1"/>
                </a:solidFill>
                <a:latin typeface="Calibri"/>
                <a:ea typeface="Calibri"/>
                <a:cs typeface="Calibri"/>
                <a:sym typeface="Calibri"/>
              </a:rPr>
              <a:t>Solution strategy: operator splitting, in BetrBGCMod.F90</a:t>
            </a:r>
          </a:p>
        </p:txBody>
      </p:sp>
      <p:pic>
        <p:nvPicPr>
          <p:cNvPr id="102" name="Shape 102"/>
          <p:cNvPicPr preferRelativeResize="0"/>
          <p:nvPr/>
        </p:nvPicPr>
        <p:blipFill rotWithShape="1">
          <a:blip r:embed="rId3">
            <a:alphaModFix/>
          </a:blip>
          <a:srcRect b="0" l="0" r="0" t="0"/>
          <a:stretch/>
        </p:blipFill>
        <p:spPr>
          <a:xfrm>
            <a:off x="125847" y="2527506"/>
            <a:ext cx="4991099" cy="3390900"/>
          </a:xfrm>
          <a:prstGeom prst="rect">
            <a:avLst/>
          </a:prstGeom>
          <a:noFill/>
          <a:ln>
            <a:noFill/>
          </a:ln>
        </p:spPr>
      </p:pic>
      <p:sp>
        <p:nvSpPr>
          <p:cNvPr id="103" name="Shape 103"/>
          <p:cNvSpPr txBox="1"/>
          <p:nvPr/>
        </p:nvSpPr>
        <p:spPr>
          <a:xfrm>
            <a:off x="5319937" y="3054991"/>
            <a:ext cx="35351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do_tracer_gw_diffusion</a:t>
            </a:r>
          </a:p>
        </p:txBody>
      </p:sp>
      <p:sp>
        <p:nvSpPr>
          <p:cNvPr id="104" name="Shape 104"/>
          <p:cNvSpPr txBox="1"/>
          <p:nvPr/>
        </p:nvSpPr>
        <p:spPr>
          <a:xfrm>
            <a:off x="5319937" y="2746061"/>
            <a:ext cx="253086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do_tracer_advection</a:t>
            </a:r>
          </a:p>
        </p:txBody>
      </p:sp>
      <p:sp>
        <p:nvSpPr>
          <p:cNvPr id="105" name="Shape 105"/>
          <p:cNvSpPr/>
          <p:nvPr/>
        </p:nvSpPr>
        <p:spPr>
          <a:xfrm>
            <a:off x="45764" y="2527506"/>
            <a:ext cx="8580543" cy="1477166"/>
          </a:xfrm>
          <a:prstGeom prst="rect">
            <a:avLst/>
          </a:prstGeom>
          <a:no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6" name="Shape 106"/>
          <p:cNvSpPr/>
          <p:nvPr/>
        </p:nvSpPr>
        <p:spPr>
          <a:xfrm>
            <a:off x="45764" y="4579264"/>
            <a:ext cx="8580543" cy="1477166"/>
          </a:xfrm>
          <a:prstGeom prst="rect">
            <a:avLst/>
          </a:prstGeom>
          <a:no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7" name="Shape 107"/>
          <p:cNvSpPr txBox="1"/>
          <p:nvPr/>
        </p:nvSpPr>
        <p:spPr>
          <a:xfrm>
            <a:off x="5437632" y="5186844"/>
            <a:ext cx="35351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do_tracer_gw_diffusion</a:t>
            </a:r>
          </a:p>
        </p:txBody>
      </p:sp>
      <p:sp>
        <p:nvSpPr>
          <p:cNvPr id="108" name="Shape 108"/>
          <p:cNvSpPr txBox="1"/>
          <p:nvPr/>
        </p:nvSpPr>
        <p:spPr>
          <a:xfrm>
            <a:off x="5319937" y="4694842"/>
            <a:ext cx="253086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do_tracer_advection</a:t>
            </a:r>
          </a:p>
        </p:txBody>
      </p:sp>
      <p:sp>
        <p:nvSpPr>
          <p:cNvPr id="109" name="Shape 109"/>
          <p:cNvSpPr/>
          <p:nvPr/>
        </p:nvSpPr>
        <p:spPr>
          <a:xfrm>
            <a:off x="2983030" y="1680803"/>
            <a:ext cx="252207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tracer_gw_transport</a:t>
            </a:r>
          </a:p>
        </p:txBody>
      </p:sp>
      <p:cxnSp>
        <p:nvCxnSpPr>
          <p:cNvPr id="110" name="Shape 110"/>
          <p:cNvCxnSpPr/>
          <p:nvPr/>
        </p:nvCxnSpPr>
        <p:spPr>
          <a:xfrm flipH="1" rot="10800000">
            <a:off x="45764" y="1865470"/>
            <a:ext cx="2937265" cy="662036"/>
          </a:xfrm>
          <a:prstGeom prst="straightConnector1">
            <a:avLst/>
          </a:prstGeom>
          <a:noFill/>
          <a:ln cap="flat" cmpd="sng" w="25400">
            <a:solidFill>
              <a:schemeClr val="accent1"/>
            </a:solidFill>
            <a:prstDash val="solid"/>
            <a:round/>
            <a:headEnd len="med" w="med" type="none"/>
            <a:tailEnd len="lg" w="lg" type="stealth"/>
          </a:ln>
        </p:spPr>
      </p:cxnSp>
      <p:cxnSp>
        <p:nvCxnSpPr>
          <p:cNvPr id="111" name="Shape 111"/>
          <p:cNvCxnSpPr/>
          <p:nvPr/>
        </p:nvCxnSpPr>
        <p:spPr>
          <a:xfrm rot="10800000">
            <a:off x="5437632" y="1865470"/>
            <a:ext cx="3188675" cy="662036"/>
          </a:xfrm>
          <a:prstGeom prst="straightConnector1">
            <a:avLst/>
          </a:prstGeom>
          <a:noFill/>
          <a:ln cap="flat" cmpd="sng" w="25400">
            <a:solidFill>
              <a:schemeClr val="accent1"/>
            </a:solidFill>
            <a:prstDash val="solid"/>
            <a:round/>
            <a:headEnd len="med" w="med" type="none"/>
            <a:tailEnd len="lg" w="lg" type="stealth"/>
          </a:ln>
        </p:spPr>
      </p:cxnSp>
      <p:sp>
        <p:nvSpPr>
          <p:cNvPr id="112" name="Shape 112"/>
          <p:cNvSpPr txBox="1"/>
          <p:nvPr/>
        </p:nvSpPr>
        <p:spPr>
          <a:xfrm>
            <a:off x="5116948" y="4119091"/>
            <a:ext cx="372041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Call bgc_reaction%calc_bgc_reaction</a:t>
            </a:r>
          </a:p>
        </p:txBody>
      </p:sp>
      <p:sp>
        <p:nvSpPr>
          <p:cNvPr id="113" name="Shape 113"/>
          <p:cNvSpPr txBox="1"/>
          <p:nvPr/>
        </p:nvSpPr>
        <p:spPr>
          <a:xfrm>
            <a:off x="251695" y="1417637"/>
            <a:ext cx="399281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Residual snow, Dew formulation, runoff</a:t>
            </a:r>
          </a:p>
        </p:txBody>
      </p:sp>
      <p:sp>
        <p:nvSpPr>
          <p:cNvPr id="114" name="Shape 114"/>
          <p:cNvSpPr txBox="1"/>
          <p:nvPr/>
        </p:nvSpPr>
        <p:spPr>
          <a:xfrm>
            <a:off x="45764" y="6293055"/>
            <a:ext cx="51940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Drainage: call run_betr_one_step_with_drainage  </a:t>
            </a:r>
          </a:p>
        </p:txBody>
      </p:sp>
      <p:sp>
        <p:nvSpPr>
          <p:cNvPr id="115" name="Shape 115"/>
          <p:cNvSpPr/>
          <p:nvPr/>
        </p:nvSpPr>
        <p:spPr>
          <a:xfrm>
            <a:off x="167314" y="1483687"/>
            <a:ext cx="8809500" cy="4875300"/>
          </a:xfrm>
          <a:prstGeom prst="rect">
            <a:avLst/>
          </a:prstGeom>
          <a:noFill/>
          <a:ln cap="flat" cmpd="sng" w="952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Boundary conditions</a:t>
            </a:r>
          </a:p>
        </p:txBody>
      </p:sp>
      <p:pic>
        <p:nvPicPr>
          <p:cNvPr id="121" name="Shape 121"/>
          <p:cNvPicPr preferRelativeResize="0"/>
          <p:nvPr/>
        </p:nvPicPr>
        <p:blipFill rotWithShape="1">
          <a:blip r:embed="rId3">
            <a:alphaModFix/>
          </a:blip>
          <a:srcRect b="0" l="0" r="0" t="0"/>
          <a:stretch/>
        </p:blipFill>
        <p:spPr>
          <a:xfrm>
            <a:off x="1184966" y="2579136"/>
            <a:ext cx="3676650" cy="628649"/>
          </a:xfrm>
          <a:prstGeom prst="rect">
            <a:avLst/>
          </a:prstGeom>
          <a:noFill/>
          <a:ln>
            <a:noFill/>
          </a:ln>
        </p:spPr>
      </p:pic>
      <p:pic>
        <p:nvPicPr>
          <p:cNvPr id="122" name="Shape 122"/>
          <p:cNvPicPr preferRelativeResize="0"/>
          <p:nvPr/>
        </p:nvPicPr>
        <p:blipFill rotWithShape="1">
          <a:blip r:embed="rId4">
            <a:alphaModFix/>
          </a:blip>
          <a:srcRect b="0" l="0" r="0" t="0"/>
          <a:stretch/>
        </p:blipFill>
        <p:spPr>
          <a:xfrm>
            <a:off x="1021511" y="5300780"/>
            <a:ext cx="4362449" cy="762000"/>
          </a:xfrm>
          <a:prstGeom prst="rect">
            <a:avLst/>
          </a:prstGeom>
          <a:noFill/>
          <a:ln>
            <a:noFill/>
          </a:ln>
        </p:spPr>
      </p:pic>
      <p:sp>
        <p:nvSpPr>
          <p:cNvPr id="123" name="Shape 123"/>
          <p:cNvSpPr txBox="1"/>
          <p:nvPr/>
        </p:nvSpPr>
        <p:spPr>
          <a:xfrm>
            <a:off x="908350" y="1961674"/>
            <a:ext cx="888632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Advective boundary condition for advection, incoming flux at the upper boundary</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specified as actual infiltraiton</a:t>
            </a:r>
          </a:p>
        </p:txBody>
      </p:sp>
      <p:sp>
        <p:nvSpPr>
          <p:cNvPr id="124" name="Shape 124"/>
          <p:cNvSpPr txBox="1"/>
          <p:nvPr/>
        </p:nvSpPr>
        <p:spPr>
          <a:xfrm>
            <a:off x="908350" y="3269456"/>
            <a:ext cx="7778449" cy="2031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Flux boundary condition at upper boundary for isotope vapor, and prescribed concentration for other tracers. Non-volatile tracer should use zero flux boundary condition. Zero flux condition at lower boundary. For a consistent implementation, the water isotope should also use concentration based top boundary condition, but it is hard to do it with CLM, because it uses flux boundary condition to solve the Richard’s equation. A discussion can be found in Riley et al. (2002) paper.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Modeling assumption</a:t>
            </a:r>
          </a:p>
        </p:txBody>
      </p:sp>
      <p:sp>
        <p:nvSpPr>
          <p:cNvPr id="130" name="Shape 13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chemeClr val="dk1"/>
              </a:buClr>
              <a:buSzPct val="98333"/>
              <a:buFont typeface="Arial"/>
              <a:buChar char="•"/>
            </a:pPr>
            <a:r>
              <a:rPr b="0" i="0" lang="en-US" sz="2950" u="none" cap="none" strike="noStrike">
                <a:solidFill>
                  <a:schemeClr val="dk1"/>
                </a:solidFill>
                <a:latin typeface="Calibri"/>
                <a:ea typeface="Calibri"/>
                <a:cs typeface="Calibri"/>
                <a:sym typeface="Calibri"/>
              </a:rPr>
              <a:t>Water is dominated by the abundant H</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O</a:t>
            </a:r>
            <a:r>
              <a:rPr b="0" baseline="30000" i="0" lang="en-US" sz="2950" u="none" cap="none" strike="noStrike">
                <a:solidFill>
                  <a:schemeClr val="dk1"/>
                </a:solidFill>
                <a:latin typeface="Calibri"/>
                <a:ea typeface="Calibri"/>
                <a:cs typeface="Calibri"/>
                <a:sym typeface="Calibri"/>
              </a:rPr>
              <a:t>16</a:t>
            </a:r>
            <a:r>
              <a:rPr b="0" i="0" lang="en-US" sz="2950" u="none" cap="none" strike="noStrike">
                <a:solidFill>
                  <a:schemeClr val="dk1"/>
                </a:solidFill>
                <a:latin typeface="Calibri"/>
                <a:ea typeface="Calibri"/>
                <a:cs typeface="Calibri"/>
                <a:sym typeface="Calibri"/>
              </a:rPr>
              <a:t>, such that the evaporation/condensation of isotope species, H</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O</a:t>
            </a:r>
            <a:r>
              <a:rPr b="0" baseline="30000" i="0" lang="en-US" sz="2950" u="none" cap="none" strike="noStrike">
                <a:solidFill>
                  <a:schemeClr val="dk1"/>
                </a:solidFill>
                <a:latin typeface="Calibri"/>
                <a:ea typeface="Calibri"/>
                <a:cs typeface="Calibri"/>
                <a:sym typeface="Calibri"/>
              </a:rPr>
              <a:t>18</a:t>
            </a:r>
            <a:r>
              <a:rPr b="0" i="0" lang="en-US" sz="2950" u="none" cap="none" strike="noStrike">
                <a:solidFill>
                  <a:schemeClr val="dk1"/>
                </a:solidFill>
                <a:latin typeface="Calibri"/>
                <a:ea typeface="Calibri"/>
                <a:cs typeface="Calibri"/>
                <a:sym typeface="Calibri"/>
              </a:rPr>
              <a:t>, and H</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O</a:t>
            </a:r>
            <a:r>
              <a:rPr b="0" baseline="30000" i="0" lang="en-US" sz="2950" u="none" cap="none" strike="noStrike">
                <a:solidFill>
                  <a:schemeClr val="dk1"/>
                </a:solidFill>
                <a:latin typeface="Calibri"/>
                <a:ea typeface="Calibri"/>
                <a:cs typeface="Calibri"/>
                <a:sym typeface="Calibri"/>
              </a:rPr>
              <a:t>17</a:t>
            </a:r>
            <a:r>
              <a:rPr b="0" i="0" lang="en-US" sz="2950" u="none" cap="none" strike="noStrike">
                <a:solidFill>
                  <a:schemeClr val="dk1"/>
                </a:solidFill>
                <a:latin typeface="Calibri"/>
                <a:ea typeface="Calibri"/>
                <a:cs typeface="Calibri"/>
                <a:sym typeface="Calibri"/>
              </a:rPr>
              <a:t>, and HDO</a:t>
            </a:r>
            <a:r>
              <a:rPr b="0" baseline="30000" i="0" lang="en-US" sz="2950" u="none" cap="none" strike="noStrike">
                <a:solidFill>
                  <a:schemeClr val="dk1"/>
                </a:solidFill>
                <a:latin typeface="Calibri"/>
                <a:ea typeface="Calibri"/>
                <a:cs typeface="Calibri"/>
                <a:sym typeface="Calibri"/>
              </a:rPr>
              <a:t>16</a:t>
            </a:r>
            <a:r>
              <a:rPr b="0" i="0" lang="en-US" sz="2950" u="none" cap="none" strike="noStrike">
                <a:solidFill>
                  <a:schemeClr val="dk1"/>
                </a:solidFill>
                <a:latin typeface="Calibri"/>
                <a:ea typeface="Calibri"/>
                <a:cs typeface="Calibri"/>
                <a:sym typeface="Calibri"/>
              </a:rPr>
              <a:t>, does not affect the energy budget of the soil column.</a:t>
            </a:r>
          </a:p>
          <a:p>
            <a:pPr indent="-342900" lvl="0" marL="342900" marR="0" rtl="0" algn="l">
              <a:lnSpc>
                <a:spcPct val="90000"/>
              </a:lnSpc>
              <a:spcBef>
                <a:spcPts val="590"/>
              </a:spcBef>
              <a:buClr>
                <a:schemeClr val="dk1"/>
              </a:buClr>
              <a:buSzPct val="98333"/>
              <a:buFont typeface="Arial"/>
              <a:buChar char="•"/>
            </a:pPr>
            <a:r>
              <a:rPr b="0" i="0" lang="en-US" sz="2950" u="none" cap="none" strike="noStrike">
                <a:solidFill>
                  <a:schemeClr val="dk1"/>
                </a:solidFill>
                <a:latin typeface="Calibri"/>
                <a:ea typeface="Calibri"/>
                <a:cs typeface="Calibri"/>
                <a:sym typeface="Calibri"/>
              </a:rPr>
              <a:t>Therefore</a:t>
            </a:r>
            <a:br>
              <a:rPr b="0" i="0" lang="en-US" sz="2950" u="none" cap="none" strike="noStrike">
                <a:solidFill>
                  <a:schemeClr val="dk1"/>
                </a:solidFill>
                <a:latin typeface="Calibri"/>
                <a:ea typeface="Calibri"/>
                <a:cs typeface="Calibri"/>
                <a:sym typeface="Calibri"/>
              </a:rPr>
            </a:br>
            <a:r>
              <a:rPr b="0" i="0" lang="en-US" sz="2950" u="none" cap="none" strike="noStrike">
                <a:solidFill>
                  <a:schemeClr val="dk1"/>
                </a:solidFill>
                <a:latin typeface="Calibri"/>
                <a:ea typeface="Calibri"/>
                <a:cs typeface="Calibri"/>
                <a:sym typeface="Calibri"/>
              </a:rPr>
              <a:t>here </a:t>
            </a:r>
            <a:br>
              <a:rPr b="0" i="0" lang="en-US" sz="2950" u="none" cap="none" strike="noStrike">
                <a:solidFill>
                  <a:schemeClr val="dk1"/>
                </a:solidFill>
                <a:latin typeface="Calibri"/>
                <a:ea typeface="Calibri"/>
                <a:cs typeface="Calibri"/>
                <a:sym typeface="Calibri"/>
              </a:rPr>
            </a:br>
            <a:r>
              <a:rPr b="0" i="0" lang="en-US" sz="2950" u="none" cap="none" strike="noStrike">
                <a:solidFill>
                  <a:schemeClr val="dk1"/>
                </a:solidFill>
                <a:latin typeface="Calibri"/>
                <a:ea typeface="Calibri"/>
                <a:cs typeface="Calibri"/>
                <a:sym typeface="Calibri"/>
              </a:rPr>
              <a:t>C</a:t>
            </a:r>
            <a:r>
              <a:rPr b="0" baseline="-25000" i="0" lang="en-US" sz="2950" u="none" cap="none" strike="noStrike">
                <a:solidFill>
                  <a:schemeClr val="dk1"/>
                </a:solidFill>
                <a:latin typeface="Calibri"/>
                <a:ea typeface="Calibri"/>
                <a:cs typeface="Calibri"/>
                <a:sym typeface="Calibri"/>
              </a:rPr>
              <a:t>l0</a:t>
            </a:r>
            <a:r>
              <a:rPr b="0" i="0" lang="en-US" sz="2950" u="none" cap="none" strike="noStrike">
                <a:solidFill>
                  <a:schemeClr val="dk1"/>
                </a:solidFill>
                <a:latin typeface="Calibri"/>
                <a:ea typeface="Calibri"/>
                <a:cs typeface="Calibri"/>
                <a:sym typeface="Calibri"/>
              </a:rPr>
              <a:t>=h2osoi_liq/(dz*denh2o)</a:t>
            </a:r>
            <a:br>
              <a:rPr b="0" i="0" lang="en-US" sz="2950" u="none" cap="none" strike="noStrike">
                <a:solidFill>
                  <a:schemeClr val="dk1"/>
                </a:solidFill>
                <a:latin typeface="Calibri"/>
                <a:ea typeface="Calibri"/>
                <a:cs typeface="Calibri"/>
                <a:sym typeface="Calibri"/>
              </a:rPr>
            </a:br>
            <a:r>
              <a:rPr b="0" i="0" lang="en-US" sz="2950" u="none" cap="none" strike="noStrike">
                <a:solidFill>
                  <a:schemeClr val="dk1"/>
                </a:solidFill>
                <a:latin typeface="Calibri"/>
                <a:ea typeface="Calibri"/>
                <a:cs typeface="Calibri"/>
                <a:sym typeface="Calibri"/>
              </a:rPr>
              <a:t>and C</a:t>
            </a:r>
            <a:r>
              <a:rPr b="0" baseline="-25000" i="0" lang="en-US" sz="2950" u="none" cap="none" strike="noStrike">
                <a:solidFill>
                  <a:schemeClr val="dk1"/>
                </a:solidFill>
                <a:latin typeface="Calibri"/>
                <a:ea typeface="Calibri"/>
                <a:cs typeface="Calibri"/>
                <a:sym typeface="Calibri"/>
              </a:rPr>
              <a:t>l </a:t>
            </a:r>
            <a:r>
              <a:rPr b="0" i="0" lang="en-US" sz="2950" u="none" cap="none" strike="noStrike">
                <a:solidFill>
                  <a:schemeClr val="dk1"/>
                </a:solidFill>
                <a:latin typeface="Calibri"/>
                <a:ea typeface="Calibri"/>
                <a:cs typeface="Calibri"/>
                <a:sym typeface="Calibri"/>
              </a:rPr>
              <a:t>has similar magnitude as C</a:t>
            </a:r>
            <a:r>
              <a:rPr b="0" baseline="-25000" i="0" lang="en-US" sz="2950" u="none" cap="none" strike="noStrike">
                <a:solidFill>
                  <a:schemeClr val="dk1"/>
                </a:solidFill>
                <a:latin typeface="Calibri"/>
                <a:ea typeface="Calibri"/>
                <a:cs typeface="Calibri"/>
                <a:sym typeface="Calibri"/>
              </a:rPr>
              <a:t>l0.</a:t>
            </a:r>
            <a:r>
              <a:rPr b="0" i="0" lang="en-US" sz="2950" u="none" cap="none" strike="noStrike">
                <a:solidFill>
                  <a:schemeClr val="dk1"/>
                </a:solidFill>
                <a:latin typeface="Calibri"/>
                <a:ea typeface="Calibri"/>
                <a:cs typeface="Calibri"/>
                <a:sym typeface="Calibri"/>
              </a:rPr>
              <a:t> </a:t>
            </a:r>
          </a:p>
          <a:p>
            <a:pPr indent="-342900" lvl="0" marL="342900" marR="0" rtl="0" algn="l">
              <a:lnSpc>
                <a:spcPct val="90000"/>
              </a:lnSpc>
              <a:spcBef>
                <a:spcPts val="590"/>
              </a:spcBef>
              <a:buClr>
                <a:schemeClr val="dk1"/>
              </a:buClr>
              <a:buSzPct val="98333"/>
              <a:buFont typeface="Arial"/>
              <a:buChar char="•"/>
            </a:pPr>
            <a:r>
              <a:rPr b="0" i="0" lang="en-US" sz="2950" u="none" cap="none" strike="noStrike">
                <a:solidFill>
                  <a:schemeClr val="dk1"/>
                </a:solidFill>
                <a:latin typeface="Calibri"/>
                <a:ea typeface="Calibri"/>
                <a:cs typeface="Calibri"/>
                <a:sym typeface="Calibri"/>
              </a:rPr>
              <a:t>CLM does not have water vapor, the water vapor is calculated using the Kelvin equation.</a:t>
            </a:r>
          </a:p>
          <a:p>
            <a:pPr indent="-342900" lvl="0" marL="342900" marR="0" rtl="0" algn="l">
              <a:lnSpc>
                <a:spcPct val="90000"/>
              </a:lnSpc>
              <a:spcBef>
                <a:spcPts val="592"/>
              </a:spcBef>
              <a:buClr>
                <a:schemeClr val="dk1"/>
              </a:buClr>
              <a:buSzPct val="98666"/>
              <a:buFont typeface="Arial"/>
              <a:buNone/>
            </a:pPr>
            <a:r>
              <a:t/>
            </a:r>
            <a:endParaRPr b="0" i="0" sz="2950" u="none" cap="none" strike="noStrike">
              <a:solidFill>
                <a:schemeClr val="dk1"/>
              </a:solidFill>
              <a:latin typeface="Calibri"/>
              <a:ea typeface="Calibri"/>
              <a:cs typeface="Calibri"/>
              <a:sym typeface="Calibri"/>
            </a:endParaRPr>
          </a:p>
        </p:txBody>
      </p:sp>
      <p:pic>
        <p:nvPicPr>
          <p:cNvPr id="131" name="Shape 131"/>
          <p:cNvPicPr preferRelativeResize="0"/>
          <p:nvPr/>
        </p:nvPicPr>
        <p:blipFill rotWithShape="1">
          <a:blip r:embed="rId3">
            <a:alphaModFix/>
          </a:blip>
          <a:srcRect b="0" l="0" r="0" t="0"/>
          <a:stretch/>
        </p:blipFill>
        <p:spPr>
          <a:xfrm>
            <a:off x="2701215" y="3289416"/>
            <a:ext cx="3581399" cy="101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Equilibrium partitioning</a:t>
            </a:r>
          </a:p>
        </p:txBody>
      </p:sp>
      <p:pic>
        <p:nvPicPr>
          <p:cNvPr id="137" name="Shape 137"/>
          <p:cNvPicPr preferRelativeResize="0"/>
          <p:nvPr/>
        </p:nvPicPr>
        <p:blipFill rotWithShape="1">
          <a:blip r:embed="rId3">
            <a:alphaModFix/>
          </a:blip>
          <a:srcRect b="0" l="0" r="0" t="0"/>
          <a:stretch/>
        </p:blipFill>
        <p:spPr>
          <a:xfrm>
            <a:off x="2001052" y="1893197"/>
            <a:ext cx="3733800" cy="533399"/>
          </a:xfrm>
          <a:prstGeom prst="rect">
            <a:avLst/>
          </a:prstGeom>
          <a:noFill/>
          <a:ln>
            <a:noFill/>
          </a:ln>
        </p:spPr>
      </p:pic>
      <p:sp>
        <p:nvSpPr>
          <p:cNvPr id="138" name="Shape 138"/>
          <p:cNvSpPr txBox="1"/>
          <p:nvPr/>
        </p:nvSpPr>
        <p:spPr>
          <a:xfrm>
            <a:off x="809254" y="4035341"/>
            <a:ext cx="7698622"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Reference: Braud, Bariac, Gaudet and Vauclin, J. Hydrology, 309, 2005.</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Roche, GMD, 6, 1481-1491, 2013</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Riley, Still, Torn and Berry, GBC, 16(4), 1095, 2002</a:t>
            </a:r>
          </a:p>
        </p:txBody>
      </p:sp>
      <p:sp>
        <p:nvSpPr>
          <p:cNvPr id="139" name="Shape 139"/>
          <p:cNvSpPr txBox="1"/>
          <p:nvPr/>
        </p:nvSpPr>
        <p:spPr>
          <a:xfrm>
            <a:off x="1169325" y="1597004"/>
            <a:ext cx="234522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For the isotope species</a:t>
            </a:r>
          </a:p>
        </p:txBody>
      </p:sp>
      <p:sp>
        <p:nvSpPr>
          <p:cNvPr id="140" name="Shape 140"/>
          <p:cNvSpPr txBox="1"/>
          <p:nvPr/>
        </p:nvSpPr>
        <p:spPr>
          <a:xfrm>
            <a:off x="1170340" y="2506348"/>
            <a:ext cx="383233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Relation to the standard water (H</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O</a:t>
            </a:r>
            <a:r>
              <a:rPr b="0" baseline="30000" i="0" lang="en-US" sz="1800" u="none" cap="none" strike="noStrike">
                <a:solidFill>
                  <a:schemeClr val="dk1"/>
                </a:solidFill>
                <a:latin typeface="Calibri"/>
                <a:ea typeface="Calibri"/>
                <a:cs typeface="Calibri"/>
                <a:sym typeface="Calibri"/>
              </a:rPr>
              <a:t>16</a:t>
            </a:r>
            <a:r>
              <a:rPr b="0" i="0" lang="en-US" sz="1800" u="none" cap="none" strike="noStrike">
                <a:solidFill>
                  <a:schemeClr val="dk1"/>
                </a:solidFill>
                <a:latin typeface="Calibri"/>
                <a:ea typeface="Calibri"/>
                <a:cs typeface="Calibri"/>
                <a:sym typeface="Calibri"/>
              </a:rPr>
              <a:t>)</a:t>
            </a:r>
          </a:p>
        </p:txBody>
      </p:sp>
      <p:pic>
        <p:nvPicPr>
          <p:cNvPr id="141" name="Shape 141"/>
          <p:cNvPicPr preferRelativeResize="0"/>
          <p:nvPr/>
        </p:nvPicPr>
        <p:blipFill rotWithShape="1">
          <a:blip r:embed="rId4">
            <a:alphaModFix/>
          </a:blip>
          <a:srcRect b="0" l="0" r="0" t="0"/>
          <a:stretch/>
        </p:blipFill>
        <p:spPr>
          <a:xfrm>
            <a:off x="908001" y="2875680"/>
            <a:ext cx="6908799" cy="990599"/>
          </a:xfrm>
          <a:prstGeom prst="rect">
            <a:avLst/>
          </a:prstGeom>
          <a:noFill/>
          <a:ln>
            <a:noFill/>
          </a:ln>
        </p:spPr>
      </p:pic>
      <p:sp>
        <p:nvSpPr>
          <p:cNvPr id="142" name="Shape 142"/>
          <p:cNvSpPr txBox="1"/>
          <p:nvPr/>
        </p:nvSpPr>
        <p:spPr>
          <a:xfrm>
            <a:off x="809254" y="5243705"/>
            <a:ext cx="5515162" cy="14773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Functions in TracerParamsMod.F90</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α</a:t>
            </a:r>
            <a:r>
              <a:rPr b="0" baseline="-25000" i="0" lang="en-US" sz="1800" u="none" cap="none" strike="noStrike">
                <a:solidFill>
                  <a:schemeClr val="dk1"/>
                </a:solidFill>
                <a:latin typeface="Calibri"/>
                <a:ea typeface="Calibri"/>
                <a:cs typeface="Calibri"/>
                <a:sym typeface="Calibri"/>
              </a:rPr>
              <a:t>lv</a:t>
            </a:r>
            <a:r>
              <a:rPr b="0" i="0" lang="en-US" sz="1800" u="none" cap="none" strike="noStrike">
                <a:solidFill>
                  <a:schemeClr val="dk1"/>
                </a:solidFill>
                <a:latin typeface="Calibri"/>
                <a:ea typeface="Calibri"/>
                <a:cs typeface="Calibri"/>
                <a:sym typeface="Calibri"/>
              </a:rPr>
              <a:t>: get_equi_lv_h2oiso_fractionation</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α</a:t>
            </a:r>
            <a:r>
              <a:rPr b="0" baseline="-25000" i="0" lang="en-US" sz="1800" u="none" cap="none" strike="noStrike">
                <a:solidFill>
                  <a:schemeClr val="dk1"/>
                </a:solidFill>
                <a:latin typeface="Calibri"/>
                <a:ea typeface="Calibri"/>
                <a:cs typeface="Calibri"/>
                <a:sym typeface="Calibri"/>
              </a:rPr>
              <a:t>iv</a:t>
            </a:r>
            <a:r>
              <a:rPr b="0" i="0" lang="en-US" sz="1800" u="none" cap="none" strike="noStrike">
                <a:solidFill>
                  <a:schemeClr val="dk1"/>
                </a:solidFill>
                <a:latin typeface="Calibri"/>
                <a:ea typeface="Calibri"/>
                <a:cs typeface="Calibri"/>
                <a:sym typeface="Calibri"/>
              </a:rPr>
              <a:t>: get_equi_sv_h2oiso_fractionation</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α</a:t>
            </a:r>
            <a:r>
              <a:rPr b="0" baseline="-25000" i="0" lang="en-US" sz="1800" u="none" cap="none" strike="noStrike">
                <a:solidFill>
                  <a:schemeClr val="dk1"/>
                </a:solidFill>
                <a:latin typeface="Calibri"/>
                <a:ea typeface="Calibri"/>
                <a:cs typeface="Calibri"/>
                <a:sym typeface="Calibri"/>
              </a:rPr>
              <a:t>il</a:t>
            </a:r>
            <a:r>
              <a:rPr b="0" i="0" lang="en-US" sz="1800" u="none" cap="none" strike="noStrike">
                <a:solidFill>
                  <a:schemeClr val="dk1"/>
                </a:solidFill>
                <a:latin typeface="Calibri"/>
                <a:ea typeface="Calibri"/>
                <a:cs typeface="Calibri"/>
                <a:sym typeface="Calibri"/>
              </a:rPr>
              <a:t>: get_equi_sl_h2oiso_fractionation</a:t>
            </a:r>
          </a:p>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Transformed equation</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chemeClr val="dk1"/>
              </a:buClr>
              <a:buSzPct val="98333"/>
              <a:buFont typeface="Arial"/>
              <a:buChar char="•"/>
            </a:pPr>
            <a:r>
              <a:rPr b="0" i="0" lang="en-US" sz="2950" u="none" cap="none" strike="noStrike">
                <a:solidFill>
                  <a:schemeClr val="dk1"/>
                </a:solidFill>
                <a:latin typeface="Calibri"/>
                <a:ea typeface="Calibri"/>
                <a:cs typeface="Calibri"/>
                <a:sym typeface="Calibri"/>
              </a:rPr>
              <a:t>The equilibrium partitioning allows transforming the governing equations (in splited form) into</a:t>
            </a:r>
          </a:p>
          <a:p>
            <a:pPr indent="-342900" lvl="0" marL="342900" marR="0" rtl="0" algn="l">
              <a:lnSpc>
                <a:spcPct val="90000"/>
              </a:lnSpc>
              <a:spcBef>
                <a:spcPts val="592"/>
              </a:spcBef>
              <a:buClr>
                <a:schemeClr val="dk1"/>
              </a:buClr>
              <a:buSzPct val="98666"/>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buClr>
                <a:schemeClr val="dk1"/>
              </a:buClr>
              <a:buSzPct val="98666"/>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buClr>
                <a:schemeClr val="dk1"/>
              </a:buClr>
              <a:buSzPct val="98666"/>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buClr>
                <a:schemeClr val="dk1"/>
              </a:buClr>
              <a:buSzPct val="98666"/>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0"/>
              </a:spcBef>
              <a:buClr>
                <a:schemeClr val="dk1"/>
              </a:buClr>
              <a:buSzPct val="98333"/>
              <a:buFont typeface="Arial"/>
              <a:buChar char="•"/>
            </a:pPr>
            <a:r>
              <a:rPr b="0" i="0" lang="en-US" sz="2950" u="none" cap="none" strike="noStrike">
                <a:solidFill>
                  <a:schemeClr val="dk1"/>
                </a:solidFill>
                <a:latin typeface="Calibri"/>
                <a:ea typeface="Calibri"/>
                <a:cs typeface="Calibri"/>
                <a:sym typeface="Calibri"/>
              </a:rPr>
              <a:t>The advection equation is solved using backward tracing semi-lagrangian approach, the diffusion equation is solved implicitly.</a:t>
            </a:r>
          </a:p>
        </p:txBody>
      </p:sp>
      <p:pic>
        <p:nvPicPr>
          <p:cNvPr id="149" name="Shape 149"/>
          <p:cNvPicPr preferRelativeResize="0"/>
          <p:nvPr/>
        </p:nvPicPr>
        <p:blipFill rotWithShape="1">
          <a:blip r:embed="rId3">
            <a:alphaModFix/>
          </a:blip>
          <a:srcRect b="0" l="0" r="0" t="0"/>
          <a:stretch/>
        </p:blipFill>
        <p:spPr>
          <a:xfrm>
            <a:off x="917575" y="2641963"/>
            <a:ext cx="4210049" cy="1028700"/>
          </a:xfrm>
          <a:prstGeom prst="rect">
            <a:avLst/>
          </a:prstGeom>
          <a:noFill/>
          <a:ln>
            <a:noFill/>
          </a:ln>
        </p:spPr>
      </p:pic>
      <p:pic>
        <p:nvPicPr>
          <p:cNvPr id="150" name="Shape 150"/>
          <p:cNvPicPr preferRelativeResize="0"/>
          <p:nvPr/>
        </p:nvPicPr>
        <p:blipFill rotWithShape="1">
          <a:blip r:embed="rId4">
            <a:alphaModFix/>
          </a:blip>
          <a:srcRect b="0" l="0" r="0" t="0"/>
          <a:stretch/>
        </p:blipFill>
        <p:spPr>
          <a:xfrm>
            <a:off x="917575" y="3776662"/>
            <a:ext cx="3162300" cy="76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Steps to couple with COO</a:t>
            </a:r>
            <a:r>
              <a:rPr b="0" baseline="30000" i="0" lang="en-US" sz="4400" u="none" cap="none" strike="noStrike">
                <a:solidFill>
                  <a:schemeClr val="dk1"/>
                </a:solidFill>
                <a:latin typeface="Calibri"/>
                <a:ea typeface="Calibri"/>
                <a:cs typeface="Calibri"/>
                <a:sym typeface="Calibri"/>
              </a:rPr>
              <a:t>18</a:t>
            </a:r>
          </a:p>
        </p:txBody>
      </p:sp>
      <p:sp>
        <p:nvSpPr>
          <p:cNvPr id="156" name="Shape 15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Besides assigning proper equations in the following functions,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Functions in TracerParamsMod.F90</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α</a:t>
            </a:r>
            <a:r>
              <a:rPr b="0" baseline="-25000" i="0" lang="en-US" sz="3200" u="none" cap="none" strike="noStrike">
                <a:solidFill>
                  <a:schemeClr val="dk1"/>
                </a:solidFill>
                <a:latin typeface="Calibri"/>
                <a:ea typeface="Calibri"/>
                <a:cs typeface="Calibri"/>
                <a:sym typeface="Calibri"/>
              </a:rPr>
              <a:t>lv</a:t>
            </a:r>
            <a:r>
              <a:rPr b="0" i="0" lang="en-US" sz="3200" u="none" cap="none" strike="noStrike">
                <a:solidFill>
                  <a:schemeClr val="dk1"/>
                </a:solidFill>
                <a:latin typeface="Calibri"/>
                <a:ea typeface="Calibri"/>
                <a:cs typeface="Calibri"/>
                <a:sym typeface="Calibri"/>
              </a:rPr>
              <a:t>: get_equi_lv_h2oiso_fractionation</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α</a:t>
            </a:r>
            <a:r>
              <a:rPr b="0" baseline="-25000" i="0" lang="en-US" sz="3200" u="none" cap="none" strike="noStrike">
                <a:solidFill>
                  <a:schemeClr val="dk1"/>
                </a:solidFill>
                <a:latin typeface="Calibri"/>
                <a:ea typeface="Calibri"/>
                <a:cs typeface="Calibri"/>
                <a:sym typeface="Calibri"/>
              </a:rPr>
              <a:t>iv</a:t>
            </a:r>
            <a:r>
              <a:rPr b="0" i="0" lang="en-US" sz="3200" u="none" cap="none" strike="noStrike">
                <a:solidFill>
                  <a:schemeClr val="dk1"/>
                </a:solidFill>
                <a:latin typeface="Calibri"/>
                <a:ea typeface="Calibri"/>
                <a:cs typeface="Calibri"/>
                <a:sym typeface="Calibri"/>
              </a:rPr>
              <a:t>: get_equi_sv_h2oiso_fractionation</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α</a:t>
            </a:r>
            <a:r>
              <a:rPr b="0" baseline="-25000" i="0" lang="en-US" sz="3200" u="none" cap="none" strike="noStrike">
                <a:solidFill>
                  <a:schemeClr val="dk1"/>
                </a:solidFill>
                <a:latin typeface="Calibri"/>
                <a:ea typeface="Calibri"/>
                <a:cs typeface="Calibri"/>
                <a:sym typeface="Calibri"/>
              </a:rPr>
              <a:t>il</a:t>
            </a:r>
            <a:r>
              <a:rPr b="0" i="0" lang="en-US" sz="3200" u="none" cap="none" strike="noStrike">
                <a:solidFill>
                  <a:schemeClr val="dk1"/>
                </a:solidFill>
                <a:latin typeface="Calibri"/>
                <a:ea typeface="Calibri"/>
                <a:cs typeface="Calibri"/>
                <a:sym typeface="Calibri"/>
              </a:rPr>
              <a:t>: get_equi_sl_h2oiso_fractionation</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all other work would be done in BGCReactionsO18IsotopeType.F90, in particular the subroutine calc_bgc_reaction</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and set_boundary_conditions</a:t>
            </a:r>
          </a:p>
          <a:p>
            <a:pPr indent="0" lvl="0" marL="0" marR="0" rtl="0" algn="l">
              <a:lnSpc>
                <a:spcPct val="90000"/>
              </a:lnSpc>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Needed Modifications </a:t>
            </a:r>
          </a:p>
        </p:txBody>
      </p:sp>
      <p:sp>
        <p:nvSpPr>
          <p:cNvPr id="162" name="Shape 16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subroutine set_boundary_conditions</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This sets up proper top boundary conditions. Currently, the conductance is only based on diffusivity in air (using fixed value). A proper formulation should also consider additional resistance from snow and ponding water (this could refer to the ch4mod.F90) and the wicking process (this is discussed in Tang and Riley, HESS, 2013)</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