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3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3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7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0AB4-4A46-4C0F-80BE-2BDF5DA057F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CEBE-E4E9-4CE6-B50A-917B7079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3208" y="4119664"/>
            <a:ext cx="6595352" cy="1386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H2OSOI_LIQ</a:t>
            </a:r>
          </a:p>
          <a:p>
            <a:pPr algn="ctr"/>
            <a:r>
              <a:rPr lang="en-US" dirty="0" smtClean="0"/>
              <a:t>H2OSOI_ICE</a:t>
            </a:r>
          </a:p>
          <a:p>
            <a:pPr algn="ctr"/>
            <a:r>
              <a:rPr lang="en-US" dirty="0" smtClean="0"/>
              <a:t> (levels)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3207" y="3652737"/>
            <a:ext cx="6595353" cy="466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H2OSFC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73" y="1488332"/>
            <a:ext cx="3010029" cy="22568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048" y="95125"/>
            <a:ext cx="5133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CLM5 implementation for water tracers and isotopes</a:t>
            </a:r>
          </a:p>
          <a:p>
            <a:pPr algn="ctr"/>
            <a:r>
              <a:rPr lang="en-US" dirty="0" smtClean="0"/>
              <a:t>(Add N=4 tracers: H2OTR, HDO, H218O,H217O)</a:t>
            </a:r>
          </a:p>
        </p:txBody>
      </p:sp>
      <p:sp>
        <p:nvSpPr>
          <p:cNvPr id="9" name="Rectangle 8"/>
          <p:cNvSpPr/>
          <p:nvPr/>
        </p:nvSpPr>
        <p:spPr>
          <a:xfrm>
            <a:off x="9801717" y="6381343"/>
            <a:ext cx="2193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David </a:t>
            </a:r>
            <a:r>
              <a:rPr lang="en-US" sz="1600" dirty="0" err="1" smtClean="0"/>
              <a:t>Noone</a:t>
            </a:r>
            <a:r>
              <a:rPr lang="en-US" sz="1600" dirty="0" smtClean="0"/>
              <a:t> 16/5/2016</a:t>
            </a:r>
          </a:p>
          <a:p>
            <a:pPr algn="ctr"/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319439" y="3098419"/>
            <a:ext cx="1157591" cy="544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H2OSNO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26366" y="1206608"/>
            <a:ext cx="1050588" cy="671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H2OCAN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5021" y="1955260"/>
            <a:ext cx="9144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76954" y="1615171"/>
            <a:ext cx="893673" cy="2626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liqcan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76955" y="1206607"/>
            <a:ext cx="893672" cy="408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snocan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49421" y="1955260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4010" y="3210128"/>
            <a:ext cx="1741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(column)</a:t>
            </a:r>
          </a:p>
          <a:p>
            <a:r>
              <a:rPr lang="en-US" dirty="0" smtClean="0"/>
              <a:t>H2osoi_liq</a:t>
            </a:r>
          </a:p>
          <a:p>
            <a:r>
              <a:rPr lang="en-US" dirty="0"/>
              <a:t>h</a:t>
            </a:r>
            <a:r>
              <a:rPr lang="en-US" dirty="0" smtClean="0"/>
              <a:t>2osoi_ice</a:t>
            </a:r>
          </a:p>
          <a:p>
            <a:r>
              <a:rPr lang="en-US" dirty="0" smtClean="0"/>
              <a:t>h2ocan</a:t>
            </a:r>
          </a:p>
          <a:p>
            <a:r>
              <a:rPr lang="en-US" dirty="0" smtClean="0"/>
              <a:t>h2osfc</a:t>
            </a:r>
          </a:p>
          <a:p>
            <a:r>
              <a:rPr lang="en-US" dirty="0"/>
              <a:t>h</a:t>
            </a:r>
            <a:r>
              <a:rPr lang="en-US" dirty="0" smtClean="0"/>
              <a:t>2osno</a:t>
            </a:r>
          </a:p>
          <a:p>
            <a:endParaRPr lang="en-US" dirty="0"/>
          </a:p>
          <a:p>
            <a:r>
              <a:rPr lang="en-US" b="1" dirty="0" smtClean="0"/>
              <a:t>Input</a:t>
            </a:r>
          </a:p>
          <a:p>
            <a:r>
              <a:rPr lang="en-US" dirty="0" err="1" smtClean="0"/>
              <a:t>Precip</a:t>
            </a:r>
            <a:endParaRPr lang="en-US" dirty="0" smtClean="0"/>
          </a:p>
          <a:p>
            <a:r>
              <a:rPr lang="en-US" dirty="0" smtClean="0"/>
              <a:t>Vapor</a:t>
            </a:r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906621" y="3210128"/>
            <a:ext cx="2976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Fluxes “</a:t>
            </a:r>
            <a:r>
              <a:rPr lang="en-US" b="1" dirty="0" err="1" smtClean="0"/>
              <a:t>qflx</a:t>
            </a:r>
            <a:r>
              <a:rPr lang="en-US" b="1" dirty="0" smtClean="0"/>
              <a:t>_ …”</a:t>
            </a:r>
          </a:p>
          <a:p>
            <a:r>
              <a:rPr lang="en-US" dirty="0" err="1" smtClean="0"/>
              <a:t>prec</a:t>
            </a:r>
            <a:r>
              <a:rPr lang="en-US" dirty="0" smtClean="0"/>
              <a:t>, rain, snow</a:t>
            </a:r>
          </a:p>
          <a:p>
            <a:r>
              <a:rPr lang="en-US" dirty="0" smtClean="0"/>
              <a:t>sub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vap</a:t>
            </a:r>
            <a:r>
              <a:rPr lang="en-US" dirty="0" smtClean="0"/>
              <a:t>_{tot, </a:t>
            </a:r>
            <a:r>
              <a:rPr lang="en-US" dirty="0" err="1" smtClean="0"/>
              <a:t>soi</a:t>
            </a:r>
            <a:r>
              <a:rPr lang="en-US" dirty="0" smtClean="0"/>
              <a:t>, veg, can, </a:t>
            </a:r>
            <a:r>
              <a:rPr lang="en-US" dirty="0" err="1" smtClean="0"/>
              <a:t>grnd</a:t>
            </a:r>
            <a:r>
              <a:rPr lang="en-US" dirty="0" smtClean="0"/>
              <a:t>}</a:t>
            </a:r>
          </a:p>
          <a:p>
            <a:r>
              <a:rPr lang="en-US" dirty="0" err="1" smtClean="0"/>
              <a:t>trans_veg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ew_sno</a:t>
            </a:r>
            <a:r>
              <a:rPr lang="en-US" dirty="0" smtClean="0"/>
              <a:t>, </a:t>
            </a:r>
            <a:r>
              <a:rPr lang="en-US" dirty="0" err="1" smtClean="0"/>
              <a:t>dew_grnd</a:t>
            </a:r>
            <a:endParaRPr lang="en-US" dirty="0" smtClean="0"/>
          </a:p>
          <a:p>
            <a:r>
              <a:rPr lang="en-US" dirty="0" err="1" smtClean="0"/>
              <a:t>prec_intr</a:t>
            </a:r>
            <a:endParaRPr lang="en-US" dirty="0" smtClean="0"/>
          </a:p>
          <a:p>
            <a:r>
              <a:rPr lang="en-US" dirty="0" err="1" smtClean="0"/>
              <a:t>Infl</a:t>
            </a:r>
            <a:r>
              <a:rPr lang="en-US" dirty="0" smtClean="0"/>
              <a:t>, surf, </a:t>
            </a:r>
            <a:r>
              <a:rPr lang="en-US" dirty="0" err="1" smtClean="0"/>
              <a:t>frain</a:t>
            </a:r>
            <a:endParaRPr lang="en-US" dirty="0" smtClean="0"/>
          </a:p>
          <a:p>
            <a:r>
              <a:rPr lang="en-US" dirty="0" smtClean="0"/>
              <a:t>(Many others …)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583677" y="554477"/>
            <a:ext cx="6011693" cy="3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4569" y="30831"/>
            <a:ext cx="203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Driving/CAM level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8576074" y="399977"/>
            <a:ext cx="380651" cy="466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90629" y="9425"/>
            <a:ext cx="291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PRECIP: QPRECL, PRECC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5021" y="1186774"/>
            <a:ext cx="1546700" cy="618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STATE VARIABLES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457895" y="2008004"/>
            <a:ext cx="1465469" cy="4044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H2OLEF_sun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649471" y="1489374"/>
            <a:ext cx="1945899" cy="10592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qcan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0"/>
          </p:cNvCxnSpPr>
          <p:nvPr/>
        </p:nvCxnSpPr>
        <p:spPr>
          <a:xfrm>
            <a:off x="10612877" y="780739"/>
            <a:ext cx="9544" cy="70863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870627" y="1602912"/>
            <a:ext cx="778845" cy="12258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976954" y="2129283"/>
            <a:ext cx="1681248" cy="5559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592445" y="2353844"/>
            <a:ext cx="1557882" cy="4044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H2OLEF_sha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8131303" y="2353844"/>
            <a:ext cx="1526899" cy="27556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9804406" y="2600990"/>
            <a:ext cx="29096" cy="1080930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673893" y="2562738"/>
            <a:ext cx="0" cy="1071361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79087" y="844979"/>
            <a:ext cx="159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qflx</a:t>
            </a:r>
            <a:r>
              <a:rPr lang="en-US" dirty="0" smtClean="0">
                <a:solidFill>
                  <a:srgbClr val="FF0000"/>
                </a:solidFill>
              </a:rPr>
              <a:t>” (output)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47500" y="3175091"/>
            <a:ext cx="18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Evap_grnd</a:t>
            </a:r>
            <a:r>
              <a:rPr lang="en-US" dirty="0" smtClean="0"/>
              <a:t>/</a:t>
            </a:r>
            <a:r>
              <a:rPr lang="en-US" dirty="0" err="1" smtClean="0"/>
              <a:t>soi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801717" y="2558234"/>
            <a:ext cx="159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dew </a:t>
            </a:r>
            <a:r>
              <a:rPr lang="en-US" dirty="0" err="1" smtClean="0"/>
              <a:t>grnd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(frost)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10445557" y="409094"/>
            <a:ext cx="334640" cy="362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1231217" y="2548647"/>
            <a:ext cx="21812" cy="577502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375871" y="2567803"/>
            <a:ext cx="159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dew </a:t>
            </a:r>
            <a:r>
              <a:rPr lang="en-US" dirty="0" err="1" smtClean="0"/>
              <a:t>sno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(frost)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1397602" y="2548647"/>
            <a:ext cx="0" cy="533897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765416" y="2741465"/>
            <a:ext cx="159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532084" y="217724"/>
            <a:ext cx="78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vapor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780866" y="905933"/>
            <a:ext cx="171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Evap_can</a:t>
            </a:r>
            <a:endParaRPr lang="en-US" dirty="0" smtClean="0"/>
          </a:p>
          <a:p>
            <a:r>
              <a:rPr lang="en-US" dirty="0" err="1" smtClean="0"/>
              <a:t>Evap_veg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130429" y="2028049"/>
            <a:ext cx="171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Transp_veg</a:t>
            </a:r>
            <a:r>
              <a:rPr lang="en-US" dirty="0" smtClean="0"/>
              <a:t> {</a:t>
            </a:r>
            <a:r>
              <a:rPr lang="en-US" dirty="0" err="1" smtClean="0"/>
              <a:t>sun,sha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5013797" y="3498598"/>
            <a:ext cx="834774" cy="13277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198988" y="3146362"/>
            <a:ext cx="17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surf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5848571" y="5456558"/>
            <a:ext cx="0" cy="516224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43207" y="5169602"/>
            <a:ext cx="17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drain</a:t>
            </a:r>
            <a:endParaRPr lang="en-US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6219632" y="5456558"/>
            <a:ext cx="0" cy="516224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036305" y="5168781"/>
            <a:ext cx="17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grgwl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66" idx="3"/>
            <a:endCxn id="10" idx="1"/>
          </p:cNvCxnSpPr>
          <p:nvPr/>
        </p:nvCxnSpPr>
        <p:spPr>
          <a:xfrm>
            <a:off x="9931482" y="3359757"/>
            <a:ext cx="387957" cy="11037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925761" y="3309380"/>
            <a:ext cx="111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snomelt</a:t>
            </a:r>
            <a:endParaRPr lang="en-US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7625742" y="2837398"/>
            <a:ext cx="33801" cy="7070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03488" y="2972980"/>
            <a:ext cx="17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prec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659543" y="3553992"/>
            <a:ext cx="3106" cy="342147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72068" y="3622719"/>
            <a:ext cx="17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infil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1" y="199756"/>
            <a:ext cx="10515600" cy="2379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 balance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825" y="998774"/>
            <a:ext cx="1145756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Mass balance check is (</a:t>
            </a:r>
            <a:r>
              <a:rPr lang="en-US" sz="1800" b="1" dirty="0" err="1" smtClean="0"/>
              <a:t>BalanceCheckMod</a:t>
            </a:r>
            <a:r>
              <a:rPr lang="en-US" sz="1800" b="1" dirty="0" smtClean="0"/>
              <a:t>) at column level:</a:t>
            </a:r>
          </a:p>
          <a:p>
            <a:pPr marL="0" indent="0">
              <a:buNone/>
            </a:pPr>
            <a:r>
              <a:rPr lang="en-US" sz="1800" dirty="0" smtClean="0"/>
              <a:t>Total mass = </a:t>
            </a:r>
            <a:r>
              <a:rPr lang="en-US" sz="1800" dirty="0" err="1" smtClean="0"/>
              <a:t>begwb</a:t>
            </a:r>
            <a:r>
              <a:rPr lang="en-US" sz="1800" dirty="0" smtClean="0"/>
              <a:t> or </a:t>
            </a:r>
            <a:r>
              <a:rPr lang="en-US" sz="1800" dirty="0" err="1" smtClean="0"/>
              <a:t>endwb</a:t>
            </a:r>
            <a:r>
              <a:rPr lang="en-US" sz="1800" dirty="0" smtClean="0"/>
              <a:t> = h2ocan + h2sno + h2osfc +</a:t>
            </a:r>
            <a:r>
              <a:rPr lang="en-US" sz="1800" dirty="0" err="1" smtClean="0"/>
              <a:t>sumj</a:t>
            </a:r>
            <a:r>
              <a:rPr lang="en-US" sz="1800" dirty="0" smtClean="0"/>
              <a:t>(h2osoi_liq + h2osoi_ice) </a:t>
            </a:r>
            <a:r>
              <a:rPr lang="en-US" sz="1800" dirty="0" smtClean="0">
                <a:solidFill>
                  <a:srgbClr val="002060"/>
                </a:solidFill>
              </a:rPr>
              <a:t>+ </a:t>
            </a:r>
            <a:r>
              <a:rPr lang="en-US" sz="1800" dirty="0" err="1" smtClean="0">
                <a:solidFill>
                  <a:srgbClr val="002060"/>
                </a:solidFill>
              </a:rPr>
              <a:t>wa</a:t>
            </a: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errh2o(c) = </a:t>
            </a:r>
            <a:r>
              <a:rPr lang="en-US" sz="1800" dirty="0" err="1" smtClean="0"/>
              <a:t>endwb</a:t>
            </a:r>
            <a:r>
              <a:rPr lang="en-US" sz="1800" dirty="0" smtClean="0"/>
              <a:t>(c) - </a:t>
            </a:r>
            <a:r>
              <a:rPr lang="en-US" sz="1800" dirty="0" err="1" smtClean="0"/>
              <a:t>begwb</a:t>
            </a:r>
            <a:r>
              <a:rPr lang="en-US" sz="1800" dirty="0" smtClean="0"/>
              <a:t>(c) &amp;</a:t>
            </a:r>
          </a:p>
          <a:p>
            <a:pPr marL="0" indent="0">
              <a:buNone/>
            </a:pPr>
            <a:r>
              <a:rPr lang="en-US" sz="1800" dirty="0" smtClean="0"/>
              <a:t>                  - (</a:t>
            </a:r>
            <a:r>
              <a:rPr lang="en-US" sz="1800" dirty="0" err="1" smtClean="0"/>
              <a:t>forc_rain_col</a:t>
            </a:r>
            <a:r>
              <a:rPr lang="en-US" sz="1800" dirty="0" smtClean="0"/>
              <a:t>(c) + </a:t>
            </a:r>
            <a:r>
              <a:rPr lang="en-US" sz="1800" dirty="0" err="1" smtClean="0"/>
              <a:t>forc_snow_col</a:t>
            </a:r>
            <a:r>
              <a:rPr lang="en-US" sz="1800" dirty="0" smtClean="0"/>
              <a:t>(c)         &amp;</a:t>
            </a:r>
          </a:p>
          <a:p>
            <a:pPr marL="0" indent="0">
              <a:buNone/>
            </a:pPr>
            <a:r>
              <a:rPr lang="en-US" sz="1800" dirty="0" smtClean="0"/>
              <a:t>                  + </a:t>
            </a:r>
            <a:r>
              <a:rPr lang="en-US" sz="1800" dirty="0" err="1" smtClean="0"/>
              <a:t>qflx_floodc</a:t>
            </a:r>
            <a:r>
              <a:rPr lang="en-US" sz="1800" dirty="0" smtClean="0"/>
              <a:t>(c) + </a:t>
            </a:r>
            <a:r>
              <a:rPr lang="en-US" sz="1800" dirty="0" err="1" smtClean="0"/>
              <a:t>qflx_irrig</a:t>
            </a:r>
            <a:r>
              <a:rPr lang="en-US" sz="1800" dirty="0" smtClean="0"/>
              <a:t>(c) - </a:t>
            </a:r>
            <a:r>
              <a:rPr lang="en-US" sz="1800" dirty="0" err="1" smtClean="0">
                <a:solidFill>
                  <a:srgbClr val="FF0000"/>
                </a:solidFill>
              </a:rPr>
              <a:t>qflx_evap_tot</a:t>
            </a:r>
            <a:r>
              <a:rPr lang="en-US" sz="1800" dirty="0" smtClean="0"/>
              <a:t>(c) - </a:t>
            </a:r>
            <a:r>
              <a:rPr lang="en-US" sz="1800" dirty="0" err="1" smtClean="0"/>
              <a:t>qflx_surf</a:t>
            </a:r>
            <a:r>
              <a:rPr lang="en-US" sz="1800" dirty="0" smtClean="0"/>
              <a:t>(c)             &amp;</a:t>
            </a:r>
          </a:p>
          <a:p>
            <a:pPr marL="0" indent="0">
              <a:buNone/>
            </a:pPr>
            <a:r>
              <a:rPr lang="en-US" sz="1800" dirty="0" smtClean="0"/>
              <a:t>                  - qflx_h2osfc_surf(c) - </a:t>
            </a:r>
            <a:r>
              <a:rPr lang="en-US" sz="1800" dirty="0" err="1" smtClean="0"/>
              <a:t>qflx_qrgwl</a:t>
            </a:r>
            <a:r>
              <a:rPr lang="en-US" sz="1800" dirty="0" smtClean="0"/>
              <a:t>(c)  - </a:t>
            </a:r>
            <a:r>
              <a:rPr lang="en-US" sz="1800" dirty="0" err="1" smtClean="0"/>
              <a:t>qflx_drain</a:t>
            </a:r>
            <a:r>
              <a:rPr lang="en-US" sz="1800" dirty="0" smtClean="0"/>
              <a:t>(c)            &amp;</a:t>
            </a:r>
          </a:p>
          <a:p>
            <a:pPr marL="0" indent="0">
              <a:buNone/>
            </a:pPr>
            <a:r>
              <a:rPr lang="en-US" sz="1800" dirty="0" smtClean="0"/>
              <a:t>                  - </a:t>
            </a:r>
            <a:r>
              <a:rPr lang="en-US" sz="1800" dirty="0" err="1" smtClean="0"/>
              <a:t>qflx_drain_perched</a:t>
            </a:r>
            <a:r>
              <a:rPr lang="en-US" sz="1800" dirty="0" smtClean="0"/>
              <a:t>(c) - </a:t>
            </a:r>
            <a:r>
              <a:rPr lang="en-US" sz="1800" dirty="0" err="1" smtClean="0"/>
              <a:t>qflx_ice_runoff_snwcp</a:t>
            </a:r>
            <a:r>
              <a:rPr lang="en-US" sz="1800" dirty="0" smtClean="0"/>
              <a:t>(c)  - </a:t>
            </a:r>
            <a:r>
              <a:rPr lang="en-US" sz="1800" dirty="0" err="1" smtClean="0"/>
              <a:t>qflx_ice_runoff_xs</a:t>
            </a:r>
            <a:r>
              <a:rPr lang="en-US" sz="1800" dirty="0" smtClean="0"/>
              <a:t>(c)) * </a:t>
            </a:r>
            <a:r>
              <a:rPr lang="en-US" sz="1800" dirty="0" err="1" smtClean="0"/>
              <a:t>dtime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Comceptually</a:t>
            </a:r>
            <a:r>
              <a:rPr lang="en-US" sz="1800" dirty="0" smtClean="0"/>
              <a:t> one might consider: d(</a:t>
            </a:r>
            <a:r>
              <a:rPr lang="en-US" sz="1800" dirty="0" err="1" smtClean="0"/>
              <a:t>wb</a:t>
            </a:r>
            <a:r>
              <a:rPr lang="en-US" sz="1800" dirty="0" smtClean="0"/>
              <a:t>)/</a:t>
            </a:r>
            <a:r>
              <a:rPr lang="en-US" sz="1800" dirty="0" err="1" smtClean="0"/>
              <a:t>dt</a:t>
            </a:r>
            <a:r>
              <a:rPr lang="en-US" sz="1800" dirty="0" smtClean="0"/>
              <a:t> =  VFLX – sinks = (</a:t>
            </a:r>
            <a:r>
              <a:rPr lang="en-US" sz="1800" dirty="0" err="1" smtClean="0"/>
              <a:t>endwb</a:t>
            </a:r>
            <a:r>
              <a:rPr lang="en-US" sz="1800" dirty="0" smtClean="0"/>
              <a:t> – </a:t>
            </a:r>
            <a:r>
              <a:rPr lang="en-US" sz="1800" dirty="0" err="1" smtClean="0"/>
              <a:t>begwb</a:t>
            </a:r>
            <a:r>
              <a:rPr lang="en-US" sz="1800" dirty="0" smtClean="0"/>
              <a:t>)/</a:t>
            </a:r>
            <a:r>
              <a:rPr lang="en-US" sz="1800" dirty="0" err="1" smtClean="0"/>
              <a:t>dtime</a:t>
            </a:r>
            <a:r>
              <a:rPr lang="en-US" sz="1800" dirty="0" smtClean="0"/>
              <a:t> + “BETR” + fluxes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Challenge for water tracers is to derive a matching water balance with new versions of each of these fluxes computed. Most are without fractionation. </a:t>
            </a:r>
            <a:r>
              <a:rPr lang="en-US" sz="1800" dirty="0" err="1"/>
              <a:t>q</a:t>
            </a:r>
            <a:r>
              <a:rPr lang="en-US" sz="1800" dirty="0" err="1" smtClean="0"/>
              <a:t>flx_evap_tot</a:t>
            </a:r>
            <a:r>
              <a:rPr lang="en-US" sz="1800" dirty="0" smtClean="0"/>
              <a:t> contains fractionation.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695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085" y="141389"/>
            <a:ext cx="10515600" cy="578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Recommended code tasks: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60" y="989046"/>
            <a:ext cx="10515600" cy="487673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Add state variable for “name” and “species”: 0 prognostic, 1 H2O, 2 HDO, 3 H218O, 4 H217O,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Add H2OLEAF and QG_CAN to water state type (and add to restart and history files)</a:t>
            </a:r>
          </a:p>
          <a:p>
            <a:r>
              <a:rPr lang="en-US" dirty="0" smtClean="0"/>
              <a:t>Change a dimension to </a:t>
            </a:r>
            <a:r>
              <a:rPr lang="en-US" dirty="0" err="1" smtClean="0"/>
              <a:t>waterstate_inst</a:t>
            </a:r>
            <a:r>
              <a:rPr lang="en-US" dirty="0" smtClean="0"/>
              <a:t>(N) N = 1 </a:t>
            </a:r>
          </a:p>
          <a:p>
            <a:r>
              <a:rPr lang="en-US" dirty="0" smtClean="0"/>
              <a:t>Change N to have 5 instances (names = H2O, H2OTR, HDO, H218O, H217O)</a:t>
            </a:r>
          </a:p>
          <a:p>
            <a:pPr lvl="1"/>
            <a:r>
              <a:rPr lang="en-US" dirty="0" smtClean="0"/>
              <a:t>Include “tracer registration” scheme similar to cam. </a:t>
            </a:r>
          </a:p>
          <a:p>
            <a:r>
              <a:rPr lang="en-US" dirty="0" smtClean="0"/>
              <a:t>Add relevant state, and flux diagnostics to restart and history files</a:t>
            </a:r>
          </a:p>
          <a:p>
            <a:pPr lvl="1"/>
            <a:r>
              <a:rPr lang="en-US" dirty="0" smtClean="0"/>
              <a:t>Expect output to be mostly blank/</a:t>
            </a:r>
            <a:r>
              <a:rPr lang="en-US" dirty="0" err="1" smtClean="0"/>
              <a:t>NaNs</a:t>
            </a:r>
            <a:r>
              <a:rPr lang="en-US" dirty="0" smtClean="0"/>
              <a:t> – we want the infrastructure only at this stage</a:t>
            </a:r>
          </a:p>
          <a:p>
            <a:r>
              <a:rPr lang="en-US" dirty="0" smtClean="0"/>
              <a:t>Set up tracer budget mass balance check by… </a:t>
            </a:r>
          </a:p>
          <a:p>
            <a:pPr lvl="1"/>
            <a:r>
              <a:rPr lang="en-US" dirty="0" smtClean="0"/>
              <a:t>assigning initial values of tracer state (from initial conditions file, or in code)</a:t>
            </a:r>
          </a:p>
          <a:p>
            <a:pPr lvl="1"/>
            <a:r>
              <a:rPr lang="en-US" dirty="0" smtClean="0"/>
              <a:t>A) Simply assigning fluxes… (easy)				[KEY SOFTWARE MILESTONE]</a:t>
            </a:r>
          </a:p>
          <a:p>
            <a:pPr lvl="1"/>
            <a:r>
              <a:rPr lang="en-US" dirty="0" smtClean="0"/>
              <a:t>B) Assigning fluxes and stepping state in a matching way (harder)	[FIRST STEP TO REAL FUNCTION]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Phase 2, assign fluxes in physically meaningful way to preserve tracer ratios</a:t>
            </a:r>
          </a:p>
          <a:p>
            <a:pPr marL="0" indent="0">
              <a:buNone/>
            </a:pPr>
            <a:r>
              <a:rPr lang="en-US" dirty="0" smtClean="0"/>
              <a:t>Phase 3, assign fluxes physically via fractionation as needed.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21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tep 1 and 2: Additions to waterstatetype.F90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54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Add at top of type block</a:t>
            </a:r>
          </a:p>
          <a:p>
            <a:pPr marL="0" indent="0">
              <a:buNone/>
            </a:pPr>
            <a:r>
              <a:rPr lang="pt-BR" dirty="0" smtClean="0"/>
              <a:t>Character(len=16), pointer :: tracer_name    ! Name of tracer “H2O”, etc</a:t>
            </a:r>
          </a:p>
          <a:p>
            <a:pPr marL="0" indent="0">
              <a:buNone/>
            </a:pPr>
            <a:r>
              <a:rPr lang="pt-BR" dirty="0" smtClean="0"/>
              <a:t>Integer, pointer :: ispec                                       ! Tracer species index flag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Add at line 46 (right after h2osfc)</a:t>
            </a:r>
          </a:p>
          <a:p>
            <a:pPr marL="0" indent="0">
              <a:buNone/>
            </a:pPr>
            <a:r>
              <a:rPr lang="pt-BR" dirty="0" smtClean="0"/>
              <a:t>real(r8), pointer :: h2oleaf_col             (:)   ! col leaf water (mm H2O)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smtClean="0"/>
              <a:t>Add at line 73 (right after </a:t>
            </a:r>
            <a:r>
              <a:rPr lang="en-US" dirty="0" err="1" smtClean="0"/>
              <a:t>qaf_col</a:t>
            </a:r>
            <a:r>
              <a:rPr lang="en-US" dirty="0" smtClean="0"/>
              <a:t> – note definition for </a:t>
            </a:r>
            <a:r>
              <a:rPr lang="en-US" dirty="0" err="1" smtClean="0"/>
              <a:t>qaf_lun</a:t>
            </a:r>
            <a:r>
              <a:rPr lang="en-US" dirty="0" smtClean="0"/>
              <a:t>… urban only?)</a:t>
            </a:r>
          </a:p>
          <a:p>
            <a:pPr marL="0" indent="0">
              <a:buNone/>
            </a:pPr>
            <a:r>
              <a:rPr lang="en-US" dirty="0" smtClean="0"/>
              <a:t> real(r8), pointer :: </a:t>
            </a:r>
            <a:r>
              <a:rPr lang="en-US" dirty="0" err="1" smtClean="0"/>
              <a:t>qaf_col</a:t>
            </a:r>
            <a:r>
              <a:rPr lang="en-US" dirty="0" smtClean="0"/>
              <a:t>               (:)   ! col canopy airspace specific humidity [kg/kg]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2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Physically meaningful fluxes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546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When we get to it (as a second phase), the basic </a:t>
            </a:r>
            <a:r>
              <a:rPr lang="en-US" dirty="0" err="1" smtClean="0"/>
              <a:t>stratergy</a:t>
            </a:r>
            <a:r>
              <a:rPr lang="en-US" dirty="0" smtClean="0"/>
              <a:t> for ratio conserving (or “concentration conserving”) fluxes can be done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Consider loops over tracers Where m = 1 is the normal water within our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Qflx_something</a:t>
            </a:r>
            <a:r>
              <a:rPr lang="en-US" dirty="0" smtClean="0"/>
              <a:t>(1) = [Original CLM code]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 m </a:t>
            </a:r>
            <a:r>
              <a:rPr lang="en-US" dirty="0"/>
              <a:t>= 1, </a:t>
            </a:r>
            <a:r>
              <a:rPr lang="en-US" dirty="0" err="1" smtClean="0"/>
              <a:t>num_tracers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Ratio = </a:t>
            </a:r>
            <a:r>
              <a:rPr lang="en-US" dirty="0" err="1" smtClean="0"/>
              <a:t>waterstate_inst</a:t>
            </a:r>
            <a:r>
              <a:rPr lang="en-US" dirty="0" smtClean="0"/>
              <a:t>(m)%h2o_state(m)/</a:t>
            </a:r>
            <a:r>
              <a:rPr lang="en-US" dirty="0"/>
              <a:t> </a:t>
            </a:r>
            <a:r>
              <a:rPr lang="en-US" dirty="0" err="1"/>
              <a:t>waterstate_inst</a:t>
            </a:r>
            <a:r>
              <a:rPr lang="en-US" dirty="0"/>
              <a:t>(m</a:t>
            </a:r>
            <a:r>
              <a:rPr lang="en-US" dirty="0" smtClean="0"/>
              <a:t>)%h2o_state   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waterflux_inst</a:t>
            </a:r>
            <a:r>
              <a:rPr lang="en-US" dirty="0" smtClean="0"/>
              <a:t>(m)%</a:t>
            </a:r>
            <a:r>
              <a:rPr lang="en-US" dirty="0" err="1" smtClean="0"/>
              <a:t>q</a:t>
            </a:r>
            <a:r>
              <a:rPr lang="en-US" dirty="0" err="1" smtClean="0"/>
              <a:t>flx_something</a:t>
            </a:r>
            <a:r>
              <a:rPr lang="en-US" dirty="0" smtClean="0"/>
              <a:t> = Ratio </a:t>
            </a:r>
            <a:r>
              <a:rPr lang="en-US" dirty="0"/>
              <a:t>* </a:t>
            </a:r>
            <a:r>
              <a:rPr lang="en-US" dirty="0" err="1" smtClean="0"/>
              <a:t>waterflux_inst</a:t>
            </a:r>
            <a:r>
              <a:rPr lang="en-US" dirty="0" smtClean="0"/>
              <a:t>(1)%</a:t>
            </a:r>
            <a:r>
              <a:rPr lang="en-US" dirty="0" err="1" smtClean="0"/>
              <a:t>qflx_something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 do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“h2o_state” is the water variable that the flux is coming FROM.</a:t>
            </a:r>
          </a:p>
          <a:p>
            <a:pPr marL="0" indent="0">
              <a:buNone/>
            </a:pPr>
            <a:r>
              <a:rPr lang="en-US" dirty="0" smtClean="0"/>
              <a:t>(Also, great care is needed to ensure “Ratio” is physical when h2o_state is small – this is a trap!)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[Note also, numeric may ultimately dictate Ratio = h2o_state(m)/h2o_state(2), where 2 is the H2Otracer…)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6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655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Mass balance check</vt:lpstr>
      <vt:lpstr>Recommended code tasks: Phase 1</vt:lpstr>
      <vt:lpstr>Step 1 and 2: Additions to waterstatetype.F90</vt:lpstr>
      <vt:lpstr>Phase 2: Physically meaningful fluxes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dcn</dc:creator>
  <cp:lastModifiedBy>dcn</cp:lastModifiedBy>
  <cp:revision>11</cp:revision>
  <dcterms:created xsi:type="dcterms:W3CDTF">2016-05-16T15:46:33Z</dcterms:created>
  <dcterms:modified xsi:type="dcterms:W3CDTF">2016-05-16T20:11:03Z</dcterms:modified>
</cp:coreProperties>
</file>