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Raleway"/>
      <p:regular r:id="rId71"/>
      <p:bold r:id="rId72"/>
      <p:italic r:id="rId73"/>
      <p:boldItalic r:id="rId74"/>
    </p:embeddedFont>
    <p:embeddedFont>
      <p:font typeface="Lato"/>
      <p:regular r:id="rId75"/>
      <p:bold r:id="rId76"/>
      <p:italic r:id="rId77"/>
      <p:boldItalic r:id="rId78"/>
    </p:embeddedFont>
    <p:embeddedFont>
      <p:font typeface="Roboto Mon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Mono-bold.fntdata"/><Relationship Id="rId82" Type="http://schemas.openxmlformats.org/officeDocument/2006/relationships/font" Target="fonts/RobotoMono-boldItalic.fntdata"/><Relationship Id="rId81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-italic.fntdata"/><Relationship Id="rId72" Type="http://schemas.openxmlformats.org/officeDocument/2006/relationships/font" Target="fonts/Raleway-bold.fntdata"/><Relationship Id="rId31" Type="http://schemas.openxmlformats.org/officeDocument/2006/relationships/slide" Target="slides/slide27.xml"/><Relationship Id="rId75" Type="http://schemas.openxmlformats.org/officeDocument/2006/relationships/font" Target="fonts/Lato-regular.fntdata"/><Relationship Id="rId30" Type="http://schemas.openxmlformats.org/officeDocument/2006/relationships/slide" Target="slides/slide26.xml"/><Relationship Id="rId74" Type="http://schemas.openxmlformats.org/officeDocument/2006/relationships/font" Target="fonts/Raleway-boldItalic.fntdata"/><Relationship Id="rId33" Type="http://schemas.openxmlformats.org/officeDocument/2006/relationships/slide" Target="slides/slide29.xml"/><Relationship Id="rId77" Type="http://schemas.openxmlformats.org/officeDocument/2006/relationships/font" Target="fonts/Lato-italic.fntdata"/><Relationship Id="rId32" Type="http://schemas.openxmlformats.org/officeDocument/2006/relationships/slide" Target="slides/slide28.xml"/><Relationship Id="rId76" Type="http://schemas.openxmlformats.org/officeDocument/2006/relationships/font" Target="fonts/Lato-bold.fntdata"/><Relationship Id="rId35" Type="http://schemas.openxmlformats.org/officeDocument/2006/relationships/slide" Target="slides/slide31.xml"/><Relationship Id="rId79" Type="http://schemas.openxmlformats.org/officeDocument/2006/relationships/font" Target="fonts/RobotoMono-regular.fntdata"/><Relationship Id="rId34" Type="http://schemas.openxmlformats.org/officeDocument/2006/relationships/slide" Target="slides/slide30.xml"/><Relationship Id="rId78" Type="http://schemas.openxmlformats.org/officeDocument/2006/relationships/font" Target="fonts/Lato-boldItalic.fntdata"/><Relationship Id="rId71" Type="http://schemas.openxmlformats.org/officeDocument/2006/relationships/font" Target="fonts/Raleway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7734863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7734863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7734863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7734863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734863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734863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7734863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7734863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7734863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7734863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7734863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7734863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7734863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7734863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734863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7734863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7734863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7734863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a9c35e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a9c35e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519f44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519f44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a9c35e2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a9c35e2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9c35e2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9c35e2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c70771cb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c70771cb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a9c35e2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a9c35e2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7734863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7734863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7734863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7734863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7734863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7734863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7734863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7734863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7734863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7734863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7734863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7734863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7734863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7734863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7734863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7734863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7734863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7734863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7734863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7734863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7734863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7734863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7734863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7734863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7734863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7734863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7734863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7734863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7734863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7734863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7734863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7734863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7734863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7734863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7734863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7734863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7734863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7734863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7734863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7734863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7734863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7734863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0f9e5814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0f9e5814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0f9e58140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0f9e58140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0f9e5814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0f9e5814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f9e58140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f9e5814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0f9e58140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0f9e58140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0f9e58140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0f9e58140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0f9e58140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0f9e58140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7734863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7734863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0f9e58140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0f9e58140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0f9e58140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0f9e5814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0f9e58140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0f9e58140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0f9e58140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0f9e58140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0f9e58140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0f9e58140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0f9e58140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0f9e58140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0f9e58140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0f9e58140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0f9e58140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0f9e58140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0f9e58140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0f9e58140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0f9e58140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0f9e58140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7734863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7734863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0519f441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0519f441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0519f44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0519f44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0519f441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0519f44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0519f441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0519f441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0519f441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0519f441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c70771c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c70771c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5a684cd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5a684cd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734863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734863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7734863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7734863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7734863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7734863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83A6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83A6F"/>
              </a:buClr>
              <a:buSzPts val="9600"/>
              <a:buFont typeface="Lato"/>
              <a:buNone/>
              <a:defRPr sz="9600">
                <a:solidFill>
                  <a:srgbClr val="083A6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83A6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083A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83A6F"/>
              </a:buClr>
              <a:buSzPts val="3600"/>
              <a:buNone/>
              <a:defRPr sz="3600">
                <a:solidFill>
                  <a:srgbClr val="083A6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ka.link/docke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docker.com/machine/drivers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mailto:ondrej@ondrejsika.com" TargetMode="External"/><Relationship Id="rId4" Type="http://schemas.openxmlformats.org/officeDocument/2006/relationships/hyperlink" Target="https://twitter.com/ondrejsika" TargetMode="External"/><Relationship Id="rId5" Type="http://schemas.openxmlformats.org/officeDocument/2006/relationships/hyperlink" Target="https://www.linkedin.com/in/ondrejsika/" TargetMode="External"/><Relationship Id="rId6" Type="http://schemas.openxmlformats.org/officeDocument/2006/relationships/hyperlink" Target="https://sika.link/spel-docker" TargetMode="External"/><Relationship Id="rId7" Type="http://schemas.openxmlformats.org/officeDocument/2006/relationships/hyperlink" Target="https://github.com/ondrejsika/docker-training-examples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docker.com/compose/instal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Ondrej Sika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ondrej@ondrejsika.com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@ondrejsika</a:t>
            </a:r>
            <a:endParaRPr sz="2400"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Compose, Machine, Swarm &amp; 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83100" y="712150"/>
            <a:ext cx="87981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https://docs.docker.com/compose/compose-file/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Service is a container running and managed by Docker Compose.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app: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build: .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app: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build: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context: ./app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dockerfile: Dockerfile-prod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image: myapp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app: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image: redis:alpine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forwarding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app: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- 8000:80    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app: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volumes: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- /data1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- data:/data2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- ./data:/data3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volumes: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data: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variables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app: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environment: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RACK_ENV: development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SHOW: 'true'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SESSION_SECRET: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app: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environment: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- RACK_ENV=development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app: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command: ["python", "app.py"]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app: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deploy: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placement: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  constraints: [node.role == manager]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app: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deploy: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mode: replicated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 replicas: 4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Composite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83427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https://sika.link/docker</a:t>
            </a:r>
            <a:endParaRPr b="0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app.py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import os</a:t>
            </a: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from flask import Flask</a:t>
            </a: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from redis import Redis</a:t>
            </a: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app = Flask(__name__)</a:t>
            </a: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redis = Redis(os.environ.get('REDIS', 'redis'))</a:t>
            </a: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hostname = os.environ['HOSTNAME']</a:t>
            </a: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@app.route("/")</a:t>
            </a: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def index():</a:t>
            </a: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   counter = redis.incr('counter')</a:t>
            </a: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   return "%s %d" % (hostname, counter)</a:t>
            </a: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if __name__ == "__main__":</a:t>
            </a:r>
            <a:br>
              <a:rPr b="1"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   app.run(host='0.0.0.0', port='80')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requirements.txt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flask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redis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FROM python:3.7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-slim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WORKDIR /app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COPY requirements.txt .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RUN pip install -r requirements.txt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COPY . .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CMD [ "python", "app.py" 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docker-compose.yml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version: '3.6'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app: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build: .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image: reg.istry.cz/ondrej/app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ports: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- 8000:80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redis: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image: redis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 Commands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Compose Commands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config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help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ps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exec &lt;service&gt; &lt;command&gt;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version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logs [-f] [&lt;service&gt;]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Compose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build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build --no-cache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Compose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up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up -d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Missing images will be downloaded or builded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 Up Arguments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2410099" y="1595775"/>
            <a:ext cx="6580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run in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detached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mode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--force-recreate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always create new cont.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--build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build on every run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--no-build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don't build, even images not exist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--remove-orphans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--abort-on-container-exit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Compose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start [&lt;service&gt;]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stop [&lt;service&gt;]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restart [&lt;service&gt;]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kill [&lt;service&gt;]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Compose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 Machine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 Swarm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 in CI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Compose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down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stop and remove compose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Compose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up --scale &lt;service&gt;=&lt;n&gt;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Machine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Machine?</a:t>
            </a:r>
            <a:endParaRPr/>
          </a:p>
        </p:txBody>
      </p:sp>
      <p:sp>
        <p:nvSpPr>
          <p:cNvPr id="260" name="Google Shape;260;p4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Machine</a:t>
            </a:r>
            <a:r>
              <a:rPr lang="en"/>
              <a:t> is a tool that lets you install </a:t>
            </a:r>
            <a:r>
              <a:rPr b="1" lang="en"/>
              <a:t>Docker Engine</a:t>
            </a:r>
            <a:r>
              <a:rPr lang="en"/>
              <a:t> on virtual hosts, and manage the hosts with docker-machine commands.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use </a:t>
            </a:r>
            <a:r>
              <a:rPr b="1" lang="en"/>
              <a:t>Machine</a:t>
            </a:r>
            <a:r>
              <a:rPr lang="en"/>
              <a:t> to create </a:t>
            </a:r>
            <a:r>
              <a:rPr b="1" lang="en"/>
              <a:t>Docker</a:t>
            </a:r>
            <a:r>
              <a:rPr lang="en"/>
              <a:t> hosts on your local Mac or Windows box, on your company network, in your data center, or on cloud providers like AWS or Digital Ocean.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Docker Machine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283100" y="712150"/>
            <a:ext cx="87981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https://docs.docker.com/machine/install-machine/</a:t>
            </a:r>
            <a:endParaRPr sz="2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Machine Command</a:t>
            </a:r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ls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version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Machine</a:t>
            </a:r>
            <a:endParaRPr/>
          </a:p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docker-machine create [-d &lt;driver&gt;] &lt;machine&gt;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docker-machine create default</a:t>
            </a:r>
            <a:br>
              <a:rPr b="1"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docker-machine create --driver digitalocean ci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# List of drivers</a:t>
            </a:r>
            <a:br>
              <a:rPr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https://docs.docker.com/machine/drivers/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 a Machine</a:t>
            </a:r>
            <a:endParaRPr/>
          </a:p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inspect &lt;machine&gt;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ip &lt;machine&gt;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inspect default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inspect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ip default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ip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Shell to the Machine</a:t>
            </a:r>
            <a:endParaRPr/>
          </a:p>
        </p:txBody>
      </p:sp>
      <p:sp>
        <p:nvSpPr>
          <p:cNvPr id="295" name="Google Shape;295;p5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eval "$(docker-machine env &lt;machine&gt;)"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eval "$(docker-machine env default)"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eval "$(docker-machine env)"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to the Machine</a:t>
            </a:r>
            <a:endParaRPr/>
          </a:p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ssh &lt;machine&gt;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ssh default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ssh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a Machine</a:t>
            </a:r>
            <a:endParaRPr/>
          </a:p>
        </p:txBody>
      </p:sp>
      <p:sp>
        <p:nvSpPr>
          <p:cNvPr id="307" name="Google Shape;307;p5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start &lt;machine&gt;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stop &lt;machine&gt;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restart &lt;machine&gt;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kill &lt;machine&gt;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 Machine</a:t>
            </a:r>
            <a:endParaRPr/>
          </a:p>
        </p:txBody>
      </p:sp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rm &lt;machine&gt;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rm default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docker-machine rm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Swarm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Swarm?</a:t>
            </a:r>
            <a:endParaRPr/>
          </a:p>
        </p:txBody>
      </p:sp>
      <p:sp>
        <p:nvSpPr>
          <p:cNvPr id="324" name="Google Shape;324;p5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native clustering system for </a:t>
            </a:r>
            <a:r>
              <a:rPr b="1" lang="en"/>
              <a:t>Docker</a:t>
            </a:r>
            <a:r>
              <a:rPr lang="en"/>
              <a:t>. It turns a pool of </a:t>
            </a:r>
            <a:r>
              <a:rPr b="1" lang="en"/>
              <a:t>Docker</a:t>
            </a:r>
            <a:r>
              <a:rPr lang="en"/>
              <a:t> hosts into a single, virtual host using an API proxy system. It is </a:t>
            </a:r>
            <a:r>
              <a:rPr b="1" lang="en"/>
              <a:t>Docker's</a:t>
            </a:r>
            <a:r>
              <a:rPr lang="en"/>
              <a:t> first container orchestration project that began in 2014. Combined with </a:t>
            </a:r>
            <a:r>
              <a:rPr b="1" lang="en"/>
              <a:t>Docker Compose</a:t>
            </a:r>
            <a:r>
              <a:rPr lang="en"/>
              <a:t>, it's a very convenient tool to manage containers.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Swarm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Swarm</a:t>
            </a:r>
            <a:endParaRPr/>
          </a:p>
        </p:txBody>
      </p:sp>
      <p:sp>
        <p:nvSpPr>
          <p:cNvPr id="336" name="Google Shape;336;p5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swarm init --advertise-addr &lt;manager_ip&gt;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swarm init --advertise-addr 192.168.99.100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Worker to Swarm</a:t>
            </a:r>
            <a:endParaRPr/>
          </a:p>
        </p:txBody>
      </p:sp>
      <p:sp>
        <p:nvSpPr>
          <p:cNvPr id="342" name="Google Shape;342;p5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docker swarm join --token &lt;token&gt; &lt;manager_ip&gt;:2377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docker swarm join \</a:t>
            </a:r>
            <a:br>
              <a:rPr b="1"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    --token SWMTKN-1-49nj1cmql0...acrr2e7c \</a:t>
            </a:r>
            <a:br>
              <a:rPr b="1"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    192.168.99.100:2377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Swarm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Swarm Nodes</a:t>
            </a:r>
            <a:endParaRPr/>
          </a:p>
        </p:txBody>
      </p:sp>
      <p:sp>
        <p:nvSpPr>
          <p:cNvPr id="353" name="Google Shape;353;p6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node ls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list nodes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node rm &lt;node&gt;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remove node from swarm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node inspect &lt;node&gt;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node ps [&lt;node&gt;]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list swarm task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node update ARGS &lt;node&gt;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What is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Docker Compose?</a:t>
            </a:r>
            <a:endParaRPr sz="3400"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Compose</a:t>
            </a:r>
            <a:r>
              <a:rPr lang="en"/>
              <a:t> is a tool for defining and running multi-container </a:t>
            </a:r>
            <a:r>
              <a:rPr b="1" lang="en"/>
              <a:t>Docker</a:t>
            </a:r>
            <a:r>
              <a:rPr lang="en"/>
              <a:t> applications.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</a:t>
            </a:r>
            <a:r>
              <a:rPr b="1" lang="en"/>
              <a:t>Compose</a:t>
            </a:r>
            <a:r>
              <a:rPr lang="en"/>
              <a:t>, you use a </a:t>
            </a:r>
            <a:r>
              <a:rPr b="1" lang="en"/>
              <a:t>Compose file</a:t>
            </a:r>
            <a:r>
              <a:rPr lang="en"/>
              <a:t> to configure your application's services.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 - Single Container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a Service to the Swarm</a:t>
            </a:r>
            <a:endParaRPr/>
          </a:p>
        </p:txBody>
      </p:sp>
      <p:sp>
        <p:nvSpPr>
          <p:cNvPr id="364" name="Google Shape;364;p6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docker service create [ARGS] &lt;image&gt; [&lt;command&gt;]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docker service create --name ping debian ping oxs.cz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Services</a:t>
            </a:r>
            <a:endParaRPr/>
          </a:p>
        </p:txBody>
      </p:sp>
      <p:sp>
        <p:nvSpPr>
          <p:cNvPr id="370" name="Google Shape;370;p6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service ls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service inspect &lt;service&gt;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service ps &lt;service&gt;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service scale &lt;service&gt;=&lt;n&gt;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service rm &lt;service&gt;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the Service</a:t>
            </a:r>
            <a:endParaRPr/>
          </a:p>
        </p:txBody>
      </p:sp>
      <p:sp>
        <p:nvSpPr>
          <p:cNvPr id="376" name="Google Shape;376;p6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docker service scale &lt;service&gt;=&lt;n&gt;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docker service scale ping=5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Swarm - Composes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&amp; Push</a:t>
            </a:r>
            <a:endParaRPr/>
          </a:p>
        </p:txBody>
      </p:sp>
      <p:sp>
        <p:nvSpPr>
          <p:cNvPr id="387" name="Google Shape;387;p6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# Build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build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# Push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docker-compose push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App to Swarm </a:t>
            </a:r>
            <a:endParaRPr/>
          </a:p>
        </p:txBody>
      </p:sp>
      <p:sp>
        <p:nvSpPr>
          <p:cNvPr id="393" name="Google Shape;393;p6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# run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stack deploy \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--compose-file docker-compose.yml \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counter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App</a:t>
            </a:r>
            <a:endParaRPr/>
          </a:p>
        </p:txBody>
      </p:sp>
      <p:sp>
        <p:nvSpPr>
          <p:cNvPr id="404" name="Google Shape;404;p7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# on host run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curl `docker-machine ip manager`</a:t>
            </a:r>
            <a:br>
              <a:rPr b="1"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curl `docker-machine ip manager`</a:t>
            </a:r>
            <a:br>
              <a:rPr b="1"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curl `docker-machine ip worker1`</a:t>
            </a:r>
            <a:br>
              <a:rPr b="1"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curl `docker-machine ip worker1`</a:t>
            </a:r>
            <a:br>
              <a:rPr b="1"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curl `docker-machine ip worker2`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Services</a:t>
            </a:r>
            <a:endParaRPr/>
          </a:p>
        </p:txBody>
      </p:sp>
      <p:sp>
        <p:nvSpPr>
          <p:cNvPr id="410" name="Google Shape;410;p7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stack ls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stack services &lt;stack&gt;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stack ps &lt;stack&gt;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stack rm &lt;stack&gt;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Docker Compose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&amp; CI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Gitlab Runner - Docker</a:t>
            </a:r>
            <a:endParaRPr/>
          </a:p>
        </p:txBody>
      </p:sp>
      <p:sp>
        <p:nvSpPr>
          <p:cNvPr id="421" name="Google Shape;421;p7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docker-machine create ci-runner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docker-machine ssh ci-runner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docker run -d \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--name gitlab-runner \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--restart always \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-v /var/run/docker.sock:/var/run/docker.sock \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-v /builds:/builds \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gitlab/gitlab-runner:latest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Gitlab Runner - Docker</a:t>
            </a:r>
            <a:endParaRPr/>
          </a:p>
        </p:txBody>
      </p:sp>
      <p:sp>
        <p:nvSpPr>
          <p:cNvPr id="427" name="Google Shape;427;p7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docker exec -ti gitlab-runner gitlab-runner register \</a:t>
            </a:r>
            <a:br>
              <a:rPr b="1"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--non-interactive \</a:t>
            </a:r>
            <a:br>
              <a:rPr b="1"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--url $GITLAB_URL/ \</a:t>
            </a:r>
            <a:br>
              <a:rPr b="1"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--registration-token $GITLAB_CI_TOKEN \</a:t>
            </a:r>
            <a:br>
              <a:rPr b="1"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--name $(hostname) \</a:t>
            </a:r>
            <a:br>
              <a:rPr b="1"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--executor docker \</a:t>
            </a:r>
            <a:br>
              <a:rPr b="1"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--docker-image docker:git \</a:t>
            </a:r>
            <a:br>
              <a:rPr b="1"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--docker-volumes '/var/run/docker.sock:/var/run/docker.sock' \</a:t>
            </a:r>
            <a:br>
              <a:rPr b="1"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--docker-volumes '/builds:/builds'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Environment</a:t>
            </a:r>
            <a:endParaRPr/>
          </a:p>
        </p:txBody>
      </p:sp>
      <p:sp>
        <p:nvSpPr>
          <p:cNvPr id="433" name="Google Shape;433;p7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image: ondrejsika/ci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job1: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script: make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job2: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image: ondrejsika/ci-go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script: make go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439" name="Google Shape;439;p7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job: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script: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- 'docker login $CI_REGISTRY \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-u $CI_REGISTRY_USER \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-p $CI_REGISTRY_PASSWORD'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- docker build -t $CI_REGISTRY_IMAGE .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- docker push $CI_REGISTRY_IMAGE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&amp; Questions</a:t>
            </a:r>
            <a:endParaRPr/>
          </a:p>
        </p:txBody>
      </p:sp>
      <p:sp>
        <p:nvSpPr>
          <p:cNvPr id="445" name="Google Shape;445;p77"/>
          <p:cNvSpPr txBox="1"/>
          <p:nvPr>
            <p:ph idx="1" type="body"/>
          </p:nvPr>
        </p:nvSpPr>
        <p:spPr>
          <a:xfrm>
            <a:off x="2410112" y="16719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Ondrej Sika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	</a:t>
            </a:r>
            <a:r>
              <a:rPr lang="en" u="sng">
                <a:solidFill>
                  <a:schemeClr val="hlink"/>
                </a:solidFill>
                <a:hlinkClick r:id="rId3"/>
              </a:rPr>
              <a:t>ondrej@ondrejsika.com</a:t>
            </a:r>
            <a:br>
              <a:rPr lang="en"/>
            </a:br>
            <a:r>
              <a:rPr lang="en"/>
              <a:t>twitter: 	</a:t>
            </a:r>
            <a:r>
              <a:rPr lang="en" u="sng">
                <a:solidFill>
                  <a:schemeClr val="hlink"/>
                </a:solidFill>
                <a:hlinkClick r:id="rId4"/>
              </a:rPr>
              <a:t>@ondrejsika</a:t>
            </a:r>
            <a:br>
              <a:rPr lang="en"/>
            </a:br>
            <a:r>
              <a:rPr lang="en"/>
              <a:t>linkedin:	</a:t>
            </a:r>
            <a:r>
              <a:rPr lang="en" u="sng">
                <a:solidFill>
                  <a:schemeClr val="hlink"/>
                </a:solidFill>
                <a:hlinkClick r:id="rId5"/>
              </a:rPr>
              <a:t>/in/ondrejsika/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Slides:	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https://sika.link/spel-docker</a:t>
            </a:r>
            <a:br>
              <a:rPr lang="en"/>
            </a:br>
            <a:r>
              <a:rPr lang="en"/>
              <a:t>		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https://github.com/ondrejsika/docker-training-examples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8"/>
          <p:cNvSpPr txBox="1"/>
          <p:nvPr>
            <p:ph idx="1" type="body"/>
          </p:nvPr>
        </p:nvSpPr>
        <p:spPr>
          <a:xfrm>
            <a:off x="2410100" y="1308975"/>
            <a:ext cx="63216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Did you enjoy the course?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/>
              <a:t>Tweet about it!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/>
              <a:t>@ondrejsika @rootcz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83100" y="712150"/>
            <a:ext cx="87981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uFill>
                  <a:noFill/>
                </a:uFill>
                <a:hlinkClick r:id="rId3"/>
              </a:rPr>
              <a:t>https://docs.docker.com/compose/install/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https://docs.docker.com/compose/completion/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Compose File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docker-compose.yml</a:t>
            </a:r>
            <a:r>
              <a:rPr lang="en"/>
              <a:t> file is a YAML file that defines how Docker containers should behave in production.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Compose File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version: '3.6'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web: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build: .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 - 8000:80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redis: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   image: redis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