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5143500" cx="9144000"/>
  <p:notesSz cx="6858000" cy="9144000"/>
  <p:embeddedFontLst>
    <p:embeddedFont>
      <p:font typeface="Raleway"/>
      <p:regular r:id="rId69"/>
      <p:bold r:id="rId70"/>
      <p:italic r:id="rId71"/>
      <p:boldItalic r:id="rId72"/>
    </p:embeddedFont>
    <p:embeddedFont>
      <p:font typeface="Lato"/>
      <p:regular r:id="rId73"/>
      <p:bold r:id="rId74"/>
      <p:italic r:id="rId75"/>
      <p:boldItalic r:id="rId76"/>
    </p:embeddedFont>
    <p:embeddedFont>
      <p:font typeface="Roboto Mon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Lato-regular.fntdata"/><Relationship Id="rId72" Type="http://schemas.openxmlformats.org/officeDocument/2006/relationships/font" Target="fonts/Raleway-boldItalic.fntdata"/><Relationship Id="rId31" Type="http://schemas.openxmlformats.org/officeDocument/2006/relationships/slide" Target="slides/slide27.xml"/><Relationship Id="rId75" Type="http://schemas.openxmlformats.org/officeDocument/2006/relationships/font" Target="fonts/Lato-italic.fntdata"/><Relationship Id="rId30" Type="http://schemas.openxmlformats.org/officeDocument/2006/relationships/slide" Target="slides/slide26.xml"/><Relationship Id="rId74" Type="http://schemas.openxmlformats.org/officeDocument/2006/relationships/font" Target="fonts/Lato-bold.fntdata"/><Relationship Id="rId33" Type="http://schemas.openxmlformats.org/officeDocument/2006/relationships/slide" Target="slides/slide29.xml"/><Relationship Id="rId77" Type="http://schemas.openxmlformats.org/officeDocument/2006/relationships/font" Target="fonts/RobotoMono-regular.fntdata"/><Relationship Id="rId32" Type="http://schemas.openxmlformats.org/officeDocument/2006/relationships/slide" Target="slides/slide28.xml"/><Relationship Id="rId76" Type="http://schemas.openxmlformats.org/officeDocument/2006/relationships/font" Target="fonts/Lato-boldItalic.fntdata"/><Relationship Id="rId35" Type="http://schemas.openxmlformats.org/officeDocument/2006/relationships/slide" Target="slides/slide31.xml"/><Relationship Id="rId79" Type="http://schemas.openxmlformats.org/officeDocument/2006/relationships/font" Target="fonts/RobotoMono-italic.fntdata"/><Relationship Id="rId34" Type="http://schemas.openxmlformats.org/officeDocument/2006/relationships/slide" Target="slides/slide30.xml"/><Relationship Id="rId78" Type="http://schemas.openxmlformats.org/officeDocument/2006/relationships/font" Target="fonts/RobotoMono-bold.fntdata"/><Relationship Id="rId71" Type="http://schemas.openxmlformats.org/officeDocument/2006/relationships/font" Target="fonts/Raleway-italic.fntdata"/><Relationship Id="rId70" Type="http://schemas.openxmlformats.org/officeDocument/2006/relationships/font" Target="fonts/Raleway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6b96a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6b96a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06b96a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06b96a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06b96a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06b96a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430474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430474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06b96a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06b96a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06b96a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06b96a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06b96ab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06b96ab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08c132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08c132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06b96a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06b96a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06b96ab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06b96ab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719ca4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719ca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06b96a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06b96a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06b96ab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06b96a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8c132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08c132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08c13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08c13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08c132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08c132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08c132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08c132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4e3ef9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4e3ef9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4e3ef9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4e3ef9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08c132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08c132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08c132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08c132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3cb0f3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3cb0f3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08c132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08c132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08c1321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08c132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8c1321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08c1321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08c132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08c132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08c132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08c132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08c1321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08c1321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08c1321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08c1321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08c1321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08c1321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08c132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08c132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08c1321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08c1321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3cb0f3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3cb0f3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f9d5b4d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f9d5b4d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f9d5b4d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f9d5b4d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f9d5b4d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f9d5b4d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5a7238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5a7238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5a72387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5a72387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5a72387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5a72387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f9d5b4d1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f9d5b4d1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f9d5b4d1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f9d5b4d1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f9d5b4d1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f9d5b4d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f9d5b4d1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f9d5b4d1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cb0f3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3cb0f3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f9d5b4d1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f9d5b4d1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f9d5b4d1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f9d5b4d1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08c1321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08c1321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08c1321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208c1321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08c1321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208c1321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08c1321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08c1321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08c1321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08c1321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08c1321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208c1321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5fbd953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5fbd953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208c1321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208c1321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06b96ab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06b96ab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208c1321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208c1321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208c1321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208c1321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208c1321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208c1321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e8609f6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e8609f6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5a72387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5a72387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06b96a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06b96a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6b96ab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06b96ab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3cb0f3d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3cb0f3d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83A6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83A6F"/>
              </a:buClr>
              <a:buSzPts val="9600"/>
              <a:buFont typeface="Lato"/>
              <a:buNone/>
              <a:defRPr sz="9600">
                <a:solidFill>
                  <a:srgbClr val="083A6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83A6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083A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83A6F"/>
              </a:buClr>
              <a:buSzPts val="3600"/>
              <a:buNone/>
              <a:defRPr sz="3600">
                <a:solidFill>
                  <a:srgbClr val="083A6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docker.com/engine/installation/" TargetMode="External"/><Relationship Id="rId4" Type="http://schemas.openxmlformats.org/officeDocument/2006/relationships/hyperlink" Target="https://ondrej-sika.cz/docker/instalac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ka.link/docke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ocs.docker.com/registry/deploying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mailto:ondrej@ondrejsika.com" TargetMode="External"/><Relationship Id="rId4" Type="http://schemas.openxmlformats.org/officeDocument/2006/relationships/hyperlink" Target="https://twitter.com/ondrejsika" TargetMode="External"/><Relationship Id="rId5" Type="http://schemas.openxmlformats.org/officeDocument/2006/relationships/hyperlink" Target="https://www.linkedin.com/in/ondrejsika/" TargetMode="External"/><Relationship Id="rId6" Type="http://schemas.openxmlformats.org/officeDocument/2006/relationships/hyperlink" Target="https://sika.link/docker" TargetMode="External"/><Relationship Id="rId7" Type="http://schemas.openxmlformats.org/officeDocument/2006/relationships/hyperlink" Target="https://github.com/ondrejsika/docker-training-examples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</a:t>
            </a:r>
            <a:r>
              <a:rPr lang="en"/>
              <a:t>Introduction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Ondrej Sika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ondrej@ondrejsika.com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@ondrejsika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isadvantages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kernel / "Linux only"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Almost everywhere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Production, Testing,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deployment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Separates running applications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with</a:t>
            </a:r>
            <a:endParaRPr/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Cluster managements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Kubernetes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Swarm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83100" y="712150"/>
            <a:ext cx="87981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https://docs.docker.com/engine/installation/</a:t>
            </a:r>
            <a:endParaRPr sz="2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uFill>
                  <a:noFill/>
                </a:uFill>
                <a:hlinkClick r:id="rId4"/>
              </a:rPr>
              <a:t>https://ondrej-sika.cz/docker/instalace/</a:t>
            </a:r>
            <a:r>
              <a:rPr lang="en" sz="2900">
                <a:solidFill>
                  <a:srgbClr val="FFFFFF"/>
                </a:solidFill>
              </a:rPr>
              <a:t> </a:t>
            </a:r>
            <a:r>
              <a:rPr b="0" lang="en" sz="2900">
                <a:solidFill>
                  <a:srgbClr val="FFFFFF"/>
                </a:solidFill>
              </a:rPr>
              <a:t>(CS)</a:t>
            </a:r>
            <a:endParaRPr b="0"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installation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hello-world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Hello from Docker!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This message shows that your installation appears to be working correctly.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Usage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and Container</a:t>
            </a:r>
            <a:endParaRPr/>
          </a:p>
        </p:txBody>
      </p:sp>
      <p:sp>
        <p:nvSpPr>
          <p:cNvPr id="170" name="Google Shape;170;p2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</a:t>
            </a:r>
            <a:r>
              <a:rPr b="1" lang="en"/>
              <a:t>image</a:t>
            </a:r>
            <a:r>
              <a:rPr lang="en"/>
              <a:t> is an inert, immutable, file that's essentially a snapshot of a </a:t>
            </a:r>
            <a:r>
              <a:rPr b="1" lang="en"/>
              <a:t>container</a:t>
            </a:r>
            <a:r>
              <a:rPr lang="en"/>
              <a:t>. </a:t>
            </a:r>
            <a:r>
              <a:rPr b="1" lang="en"/>
              <a:t>Images</a:t>
            </a:r>
            <a:r>
              <a:rPr lang="en"/>
              <a:t> are created with the build command, and they'll produce a </a:t>
            </a:r>
            <a:r>
              <a:rPr b="1" lang="en"/>
              <a:t>container</a:t>
            </a:r>
            <a:r>
              <a:rPr lang="en"/>
              <a:t> when started with run. Images are stored in a Docker registry..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help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help &lt;command&gt;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eg.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help run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help help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wide info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info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# system vide information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system df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# docker disk usage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system prune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# cleanup unused 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version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# print version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83427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https://sika.link/docker</a:t>
            </a:r>
            <a:endParaRPr b="0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image ls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# list all images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image ls -q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# quiet output, just IDs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image save …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# save image to file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image load …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# load image from file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image rm &lt;image&gt;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# remove image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&lt;image&gt; [&lt;command&gt;]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hello-world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debian date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-ti debian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ps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list containers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start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&lt;container&gt;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stop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&lt;container&gt;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restart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&lt;container&gt;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logs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&lt;container&gt; - show STDOUT &amp; STDERR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&lt;container&gt; - remove container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</a:t>
            </a:r>
            <a:r>
              <a:rPr lang="en"/>
              <a:t>Docker Run Params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--name &lt;name&gt;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--rm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remove container after stop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run in detached mode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-ti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map TTY a STDIN (for bash eg.)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-e &lt;variable&gt;=&lt;value&gt;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set ENV variable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-h &lt;hostname&gt;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set hostname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-u &lt;user&gt;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run command by specific user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containers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ps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list running containers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ps -a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list all containers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ps -a -q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list IDs of all containers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rm -f $(docker ps -a -q)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Exec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exec &lt;container&gt; &lt;command&gt;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run in detached mode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-e &lt;variable&gt;=&lt;value&gt;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set ENV variable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-ti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map TTY a STDIN (for bash eg.)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-u &lt;user&gt;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run command by specific user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--name db -d postgres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exec -ti -u postgres db psql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Logs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logs [-f] &lt;container&gt;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logs my-debian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logs -f mydebian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following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Inspect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Get lots of information about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container in JSON.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inspect &lt;container&gt;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Volumes</a:t>
            </a:r>
            <a:endParaRPr/>
          </a:p>
        </p:txBody>
      </p:sp>
      <p:sp>
        <p:nvSpPr>
          <p:cNvPr id="237" name="Google Shape;237;p4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 are </a:t>
            </a:r>
            <a:r>
              <a:rPr lang="en"/>
              <a:t>persistent</a:t>
            </a:r>
            <a:r>
              <a:rPr lang="en"/>
              <a:t> data storage for containers.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Volumes can be shared between containers and data are </a:t>
            </a:r>
            <a:r>
              <a:rPr lang="en"/>
              <a:t>written</a:t>
            </a:r>
            <a:r>
              <a:rPr lang="en"/>
              <a:t> directly to host.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-ti -v /data debian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-ti -v my-volume:/data debian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-ti -v $(pwd)/my-data:/data debian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a Docker?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Installation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Registry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Volumes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Forwarding</a:t>
            </a:r>
            <a:endParaRPr/>
          </a:p>
        </p:txBody>
      </p:sp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Docker can forward specific port from container to host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forwarding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2410100" y="1595775"/>
            <a:ext cx="644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run -p &lt;host port&gt;:&lt;cont. port&gt; nginx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# eg.: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run -ti -p 8080:80 nginx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Images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268" name="Google Shape;268;p4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Dockerfile</a:t>
            </a:r>
            <a:r>
              <a:rPr lang="en"/>
              <a:t> is preferred way to create </a:t>
            </a:r>
            <a:r>
              <a:rPr b="1" lang="en"/>
              <a:t>images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Dockerfile</a:t>
            </a:r>
            <a:r>
              <a:rPr lang="en"/>
              <a:t> defines each layer of </a:t>
            </a:r>
            <a:r>
              <a:rPr b="1" lang="en"/>
              <a:t>image</a:t>
            </a:r>
            <a:r>
              <a:rPr lang="en"/>
              <a:t> by some command.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make </a:t>
            </a:r>
            <a:r>
              <a:rPr b="1" lang="en"/>
              <a:t>image</a:t>
            </a:r>
            <a:r>
              <a:rPr lang="en"/>
              <a:t> use command</a:t>
            </a:r>
            <a:br>
              <a:rPr lang="en"/>
            </a:br>
            <a:r>
              <a:rPr b="1" lang="en"/>
              <a:t>docker build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2410100" y="1595775"/>
            <a:ext cx="644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FROM &lt;image&gt;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- define base image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MAINTAINER &lt;maintainer&gt;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set maintainers name &amp; email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RUN &lt;command&gt;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run command and save as layer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COPY &lt;local path&gt; &lt;image path&gt;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copy file or directory to image layer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ADD &lt;source&gt; &lt;image path&gt;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instead of copy, archives added by add are extracted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2410100" y="1595775"/>
            <a:ext cx="644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ENV &lt;variable&gt; &lt;value&gt;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set ENV variable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USER &lt;user&gt;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switch user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WORKDIR &lt;path&gt;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change working directory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VOLUME &lt;path&gt;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define volume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ENTRYPOINT &lt;command&gt;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executable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CMD &lt;command&gt;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parameters for entrypoint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.dockerignore</a:t>
            </a:r>
            <a:endParaRPr/>
          </a:p>
        </p:txBody>
      </p:sp>
      <p:sp>
        <p:nvSpPr>
          <p:cNvPr id="287" name="Google Shape;287;p4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 files for docker build process.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Similar to </a:t>
            </a:r>
            <a:r>
              <a:rPr b="1" lang="en"/>
              <a:t>.gitignore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.dockerignore</a:t>
            </a:r>
            <a:endParaRPr/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2410100" y="1595775"/>
            <a:ext cx="644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# comment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*/temp**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*/*/temp*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temp?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Image from Dockerfile</a:t>
            </a:r>
            <a:endParaRPr/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2410100" y="1595775"/>
            <a:ext cx="644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build &lt;path&gt; -t &lt;image&gt;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build &lt;path&gt; -f &lt;dockerfile&gt; -t &lt;image&gt;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tag &lt;source image&gt; &lt;target image&gt;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app.py</a:t>
            </a:r>
            <a:endParaRPr/>
          </a:p>
        </p:txBody>
      </p:sp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import os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from flask import Flask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app = Flask(__name__)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@app.route("/")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def index():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return "Hello from %s" % os.environ.get('HOSTNAME')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if __name__ == "__main__":</a:t>
            </a:r>
            <a:br>
              <a:rPr b="1"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app.run(host='0.0.0.0', port='80')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requirements.txt</a:t>
            </a:r>
            <a:endParaRPr/>
          </a:p>
        </p:txBody>
      </p:sp>
      <p:sp>
        <p:nvSpPr>
          <p:cNvPr id="317" name="Google Shape;317;p5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flask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FROM python:3.7-slim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WORKDIR /app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COPY requirements.txt .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RUN pip install -r requirements.txt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COPY . .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CMD [ "python", "app.py" 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Arguments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Args</a:t>
            </a:r>
            <a:endParaRPr/>
          </a:p>
        </p:txBody>
      </p:sp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ARG FROM_IMAGE=debian:9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FROM $FROM_IMAGE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FROM debian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ARG $PYTHON_VERSION=3.7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RUN apt update &amp;&amp; \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apt install python==$PYTHON_VERSION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with Args</a:t>
            </a:r>
            <a:endParaRPr/>
          </a:p>
        </p:txBody>
      </p:sp>
      <p:sp>
        <p:nvSpPr>
          <p:cNvPr id="340" name="Google Shape;340;p5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build \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--build-arg FROM_IMAGE=python 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build 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build \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--build-arg PYTHON_VERSION=3.6 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Stage Builds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for multistage builds</a:t>
            </a:r>
            <a:endParaRPr/>
          </a:p>
        </p:txBody>
      </p:sp>
      <p:sp>
        <p:nvSpPr>
          <p:cNvPr id="351" name="Google Shape;351;p5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FROM java-jdk:... as build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RUN maven build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FROM java-jre:... as run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COPY --from=build /build/demo.jar 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FROM run as devel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RUN apt install ...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Image from Dockerfile</a:t>
            </a:r>
            <a:endParaRPr/>
          </a:p>
        </p:txBody>
      </p:sp>
      <p:sp>
        <p:nvSpPr>
          <p:cNvPr id="357" name="Google Shape;357;p60"/>
          <p:cNvSpPr txBox="1"/>
          <p:nvPr>
            <p:ph idx="1" type="body"/>
          </p:nvPr>
        </p:nvSpPr>
        <p:spPr>
          <a:xfrm>
            <a:off x="2410100" y="1595775"/>
            <a:ext cx="644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# By default, last stage is used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build -t &lt;image&gt; &lt;path&gt;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# Select output stage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build -t &lt;image&gt; --target &lt;stage&gt; &lt;path&gt;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</a:t>
            </a:r>
            <a:r>
              <a:rPr lang="en"/>
              <a:t> is an open-source project that automates the deployment of applications inside software containers. ...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Docker</a:t>
            </a:r>
            <a:r>
              <a:rPr lang="en"/>
              <a:t> containers wrap up a piece of software in a complete filesystem that contains everything it needs to run: code, runtime, system tools, system libraries – anything you can install on a server.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app.go</a:t>
            </a:r>
            <a:endParaRPr/>
          </a:p>
        </p:txBody>
      </p:sp>
      <p:sp>
        <p:nvSpPr>
          <p:cNvPr id="368" name="Google Shape;368;p6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package main</a:t>
            </a: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import "fmt"</a:t>
            </a: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import "net/http"</a:t>
            </a: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func index(w http.ResponseWriter, r *http.Request) {</a:t>
            </a: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    fmt.Fprintf(w, "Hello World from Go!\n")</a:t>
            </a: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func main() {</a:t>
            </a: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    http.HandleFunc("/", index)</a:t>
            </a: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    fmt.Println("Server startded.")</a:t>
            </a: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    http.ListenAndServe(":80", nil)</a:t>
            </a:r>
            <a:br>
              <a:rPr b="1"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374" name="Google Shape;374;p6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FROM golang as build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WORKDIR /build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COPY app.go .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ENV CGO_ENABLED=0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RUN go build -a -ldflags \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'-extldflags "-static"' app.go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FROM scratch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COPY --from=build /build/app .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CMD ["/app"]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Registry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Registry?</a:t>
            </a:r>
            <a:endParaRPr/>
          </a:p>
        </p:txBody>
      </p:sp>
      <p:sp>
        <p:nvSpPr>
          <p:cNvPr id="385" name="Google Shape;385;p6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service responsible for hosting and distributing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default registry is the </a:t>
            </a:r>
            <a:r>
              <a:rPr b="1" lang="en"/>
              <a:t>Docker Hub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GitLab</a:t>
            </a:r>
            <a:r>
              <a:rPr lang="en"/>
              <a:t> contains Docker Registry from version 8.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Hub?</a:t>
            </a:r>
            <a:endParaRPr/>
          </a:p>
        </p:txBody>
      </p:sp>
      <p:sp>
        <p:nvSpPr>
          <p:cNvPr id="392" name="Google Shape;392;p6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Hub is default public docker registry.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host unlimited free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Docker Hub is source of our base images.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registry</a:t>
            </a:r>
            <a:endParaRPr/>
          </a:p>
        </p:txBody>
      </p:sp>
      <p:sp>
        <p:nvSpPr>
          <p:cNvPr id="399" name="Google Shape;399;p67"/>
          <p:cNvSpPr txBox="1"/>
          <p:nvPr>
            <p:ph idx="1" type="body"/>
          </p:nvPr>
        </p:nvSpPr>
        <p:spPr>
          <a:xfrm>
            <a:off x="2410100" y="1595775"/>
            <a:ext cx="644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login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Login to Docker Registry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logout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Logout from Docker Registry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pull &lt;image&gt;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download image from registry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push &lt;image&gt;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- upload image to registry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own registry</a:t>
            </a:r>
            <a:endParaRPr/>
          </a:p>
        </p:txBody>
      </p:sp>
      <p:sp>
        <p:nvSpPr>
          <p:cNvPr id="405" name="Google Shape;405;p68"/>
          <p:cNvSpPr txBox="1"/>
          <p:nvPr>
            <p:ph idx="1" type="body"/>
          </p:nvPr>
        </p:nvSpPr>
        <p:spPr>
          <a:xfrm>
            <a:off x="2410100" y="1595775"/>
            <a:ext cx="644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-d -p 5000:5000 \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--restart=always --name registry \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registry:2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More at: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https://docs.docker.com/registry/deploying/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networks</a:t>
            </a:r>
            <a:endParaRPr/>
          </a:p>
        </p:txBody>
      </p:sp>
      <p:sp>
        <p:nvSpPr>
          <p:cNvPr id="416" name="Google Shape;416;p7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debian ip 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--net none debian ip 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run --net host debian ip 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and create networks</a:t>
            </a:r>
            <a:endParaRPr/>
          </a:p>
        </p:txBody>
      </p:sp>
      <p:sp>
        <p:nvSpPr>
          <p:cNvPr id="422" name="Google Shape;422;p7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network ls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network create -d bridge my_bridge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vs virtualization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 a network</a:t>
            </a:r>
            <a:endParaRPr/>
          </a:p>
        </p:txBody>
      </p:sp>
      <p:sp>
        <p:nvSpPr>
          <p:cNvPr id="428" name="Google Shape;428;p7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docker network inspect my_bridge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"IPAM":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"Driver": "default",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"Options": {},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"Config": [{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"Subnet": "172.19.0.0/16",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"Gateway": "172.19.0.1"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}]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container to network</a:t>
            </a:r>
            <a:endParaRPr/>
          </a:p>
        </p:txBody>
      </p:sp>
      <p:sp>
        <p:nvSpPr>
          <p:cNvPr id="434" name="Google Shape;434;p7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# Run on network 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run -d --net=my_bridge --name nginx nginx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run -d --net=my_bridge --name apache httpd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# Connect to network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run -d --name nginx2 nginx</a:t>
            </a:r>
            <a:br>
              <a:rPr b="1"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docker network connect my_bridge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nginx2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network</a:t>
            </a:r>
            <a:endParaRPr/>
          </a:p>
        </p:txBody>
      </p:sp>
      <p:sp>
        <p:nvSpPr>
          <p:cNvPr id="440" name="Google Shape;440;p7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docker run -ti --net my_bridge ondrejsika/host nginx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docker run -ti --net my_bridge ondrejsika/host apache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docker run -ti --net my_bridge ondrejsika/curl nginx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docker run -ti --net my_bridge ondrejsika/curl apache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&amp; Questions</a:t>
            </a:r>
            <a:endParaRPr/>
          </a:p>
        </p:txBody>
      </p:sp>
      <p:sp>
        <p:nvSpPr>
          <p:cNvPr id="446" name="Google Shape;446;p75"/>
          <p:cNvSpPr txBox="1"/>
          <p:nvPr>
            <p:ph idx="1" type="body"/>
          </p:nvPr>
        </p:nvSpPr>
        <p:spPr>
          <a:xfrm>
            <a:off x="2410112" y="1671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Ondrej Sika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	</a:t>
            </a:r>
            <a:r>
              <a:rPr lang="en" u="sng">
                <a:solidFill>
                  <a:schemeClr val="hlink"/>
                </a:solidFill>
                <a:hlinkClick r:id="rId3"/>
              </a:rPr>
              <a:t>ondrej@ondrejsika.com</a:t>
            </a:r>
            <a:br>
              <a:rPr lang="en"/>
            </a:br>
            <a:r>
              <a:rPr lang="en"/>
              <a:t>twitter: 	</a:t>
            </a:r>
            <a:r>
              <a:rPr lang="en" u="sng">
                <a:solidFill>
                  <a:schemeClr val="hlink"/>
                </a:solidFill>
                <a:hlinkClick r:id="rId4"/>
              </a:rPr>
              <a:t>@ondrejsika</a:t>
            </a:r>
            <a:br>
              <a:rPr lang="en"/>
            </a:br>
            <a:r>
              <a:rPr lang="en"/>
              <a:t>linkedin:	</a:t>
            </a:r>
            <a:r>
              <a:rPr lang="en" u="sng">
                <a:solidFill>
                  <a:schemeClr val="hlink"/>
                </a:solidFill>
                <a:hlinkClick r:id="rId5"/>
              </a:rPr>
              <a:t>/in/ondrejsika/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Slides:	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https://sika.link/docker</a:t>
            </a:r>
            <a:br>
              <a:rPr lang="en"/>
            </a:br>
            <a:r>
              <a:rPr lang="en"/>
              <a:t>		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https://github.com/ondrejsika/docker-training-examples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76"/>
          <p:cNvSpPr txBox="1"/>
          <p:nvPr>
            <p:ph idx="1" type="body"/>
          </p:nvPr>
        </p:nvSpPr>
        <p:spPr>
          <a:xfrm>
            <a:off x="2410100" y="1308975"/>
            <a:ext cx="63216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Did you enjoy the course?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/>
              <a:t>Tweet about it!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/>
              <a:t>@ondrejsika @rootcz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</a:t>
            </a:r>
            <a:r>
              <a:rPr lang="en"/>
              <a:t>irtualization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VM is an abstraction of physical hardware. Each VM has a full server hardware stack from virtualized BIOS to virtualized network adapters, storage, and CPU.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That stack allows run any OS on your host but it takes some power.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Containers are abstraction in linux kernel, just proces, memory, network, … namespaces.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Containers run in same kernel as host - it is not possible use different OS or kernel version, but containers are much more faster than VMs.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dvantages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Containers distribution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