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57" r:id="rId4"/>
    <p:sldId id="259" r:id="rId5"/>
    <p:sldId id="263" r:id="rId6"/>
    <p:sldId id="270" r:id="rId7"/>
    <p:sldId id="266" r:id="rId8"/>
    <p:sldId id="267" r:id="rId9"/>
    <p:sldId id="268" r:id="rId10"/>
    <p:sldId id="269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otte Strobl" initials="CS" lastIdx="1" clrIdx="0">
    <p:extLst>
      <p:ext uri="{19B8F6BF-5375-455C-9EA6-DF929625EA0E}">
        <p15:presenceInfo xmlns:p15="http://schemas.microsoft.com/office/powerpoint/2012/main" userId="ad5ac226c57905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58442" autoAdjust="0"/>
  </p:normalViewPr>
  <p:slideViewPr>
    <p:cSldViewPr>
      <p:cViewPr varScale="1">
        <p:scale>
          <a:sx n="61" d="100"/>
          <a:sy n="61" d="100"/>
        </p:scale>
        <p:origin x="1290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75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27AA14-BDE7-1755-7D63-1C61DC1DC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0C0D5-3411-21FE-4C19-0D01C6DCD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97BE-D1B1-4D61-A1F2-4E8789B14F4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951E-E7DF-8BBB-14A1-AC11D43845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DC1B5-5170-E0CA-BE82-43508FB818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56E54-E9EA-4975-B578-235DBD0F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21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FD55C-C407-4090-89C3-92B2AC7251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C21EC-17B1-4C45-8923-5939D875C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</a:p>
          <a:p>
            <a:endParaRPr lang="en-US" dirty="0"/>
          </a:p>
          <a:p>
            <a:r>
              <a:rPr lang="en-US" dirty="0"/>
              <a:t>Charlotte Strobl</a:t>
            </a:r>
          </a:p>
          <a:p>
            <a:endParaRPr lang="en-US" dirty="0"/>
          </a:p>
          <a:p>
            <a:r>
              <a:rPr lang="en-US" dirty="0"/>
              <a:t>My Presentation: </a:t>
            </a:r>
          </a:p>
          <a:p>
            <a:r>
              <a:rPr lang="en-US" dirty="0"/>
              <a:t>Stuxnet – the first cyber weapon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zero day involved print spooling</a:t>
            </a:r>
          </a:p>
          <a:p>
            <a:endParaRPr lang="en-US" dirty="0"/>
          </a:p>
          <a:p>
            <a:r>
              <a:rPr lang="en-US" dirty="0"/>
              <a:t>Print spooling is the process of printer sending a print request</a:t>
            </a:r>
          </a:p>
          <a:p>
            <a:r>
              <a:rPr lang="en-US" dirty="0"/>
              <a:t>During this, the documents are temporarily stored before printing</a:t>
            </a:r>
          </a:p>
          <a:p>
            <a:r>
              <a:rPr lang="en-US" dirty="0"/>
              <a:t>Afterwards, they are deleted</a:t>
            </a:r>
          </a:p>
          <a:p>
            <a:endParaRPr lang="en-US" dirty="0"/>
          </a:p>
          <a:p>
            <a:r>
              <a:rPr lang="en-US" dirty="0"/>
              <a:t>But Stuxnet used this vulnerability</a:t>
            </a:r>
          </a:p>
          <a:p>
            <a:r>
              <a:rPr lang="en-US" dirty="0"/>
              <a:t>Sent a special print request</a:t>
            </a:r>
          </a:p>
          <a:p>
            <a:r>
              <a:rPr lang="en-US" dirty="0"/>
              <a:t>Containing executable code</a:t>
            </a:r>
          </a:p>
          <a:p>
            <a:endParaRPr lang="en-US" dirty="0"/>
          </a:p>
          <a:p>
            <a:r>
              <a:rPr lang="en-US" dirty="0"/>
              <a:t>It used this to spread to other devices</a:t>
            </a:r>
          </a:p>
          <a:p>
            <a:r>
              <a:rPr lang="en-US" dirty="0"/>
              <a:t>connected to the printer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===========================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Microsoft Security Bulletin. (2010, September 14). </a:t>
            </a:r>
            <a:r>
              <a:rPr lang="en-US" i="1" dirty="0">
                <a:effectLst/>
              </a:rPr>
              <a:t>Microsoft Security bulletin MS10-061 - critical</a:t>
            </a:r>
            <a:r>
              <a:rPr lang="en-US" dirty="0">
                <a:effectLst/>
              </a:rPr>
              <a:t>. Microsoft Learn. https://learn.microsoft.com/en-us/security-updates/securitybulletins/2010/ms10-061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Visuals made by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9B005-B520-DBB4-3397-21CC0C9D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8F81C-5E68-5B3D-8CE8-E83C5A437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653BD-5BD0-31CD-A403-DDAFE90E2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presentation, we discussed</a:t>
            </a:r>
          </a:p>
          <a:p>
            <a:endParaRPr lang="en-US" dirty="0"/>
          </a:p>
          <a:p>
            <a:r>
              <a:rPr lang="en-US" dirty="0"/>
              <a:t>(read off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ADB6-FBA9-A2DE-BC1E-60F73E9A2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presentation, we will cover</a:t>
            </a:r>
          </a:p>
          <a:p>
            <a:endParaRPr lang="en-US" dirty="0"/>
          </a:p>
          <a:p>
            <a:r>
              <a:rPr lang="en-US" dirty="0"/>
              <a:t>General understanding of the events of Stuxnet</a:t>
            </a:r>
          </a:p>
          <a:p>
            <a:endParaRPr lang="en-US" dirty="0"/>
          </a:p>
          <a:p>
            <a:r>
              <a:rPr lang="en-US" dirty="0"/>
              <a:t>The worm phase structure including</a:t>
            </a:r>
          </a:p>
          <a:p>
            <a:r>
              <a:rPr lang="en-US" dirty="0"/>
              <a:t>How it spread,</a:t>
            </a:r>
          </a:p>
          <a:p>
            <a:r>
              <a:rPr lang="en-US" dirty="0"/>
              <a:t>What triggered it,</a:t>
            </a:r>
          </a:p>
          <a:p>
            <a:r>
              <a:rPr lang="en-US" dirty="0"/>
              <a:t>And what it exploited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zero day exploits it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sophisticated</a:t>
            </a:r>
          </a:p>
          <a:p>
            <a:r>
              <a:rPr lang="en-US" dirty="0"/>
              <a:t>Computer worm</a:t>
            </a:r>
          </a:p>
          <a:p>
            <a:r>
              <a:rPr lang="en-US" dirty="0"/>
              <a:t>Revolutionized cyber attacks</a:t>
            </a:r>
          </a:p>
          <a:p>
            <a:r>
              <a:rPr lang="en-US" dirty="0"/>
              <a:t>active from 2007 – 2010</a:t>
            </a:r>
          </a:p>
          <a:p>
            <a:r>
              <a:rPr lang="en-US" dirty="0"/>
              <a:t>Attacked Uranium Enrichment Facilities</a:t>
            </a:r>
          </a:p>
          <a:p>
            <a:r>
              <a:rPr lang="en-US" dirty="0"/>
              <a:t>Destroyed machinery </a:t>
            </a:r>
          </a:p>
          <a:p>
            <a:endParaRPr lang="en-US" dirty="0"/>
          </a:p>
          <a:p>
            <a:r>
              <a:rPr lang="en-US" dirty="0"/>
              <a:t>Up until this point, cyber attacks only affected things within computers.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Files</a:t>
            </a:r>
          </a:p>
          <a:p>
            <a:endParaRPr lang="en-US" dirty="0"/>
          </a:p>
          <a:p>
            <a:r>
              <a:rPr lang="en-US" dirty="0"/>
              <a:t>Never external consequences</a:t>
            </a:r>
          </a:p>
          <a:p>
            <a:endParaRPr lang="en-US" dirty="0"/>
          </a:p>
          <a:p>
            <a:r>
              <a:rPr lang="en-US" dirty="0"/>
              <a:t>====================================================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Knapp, E. D., &amp; </a:t>
            </a:r>
            <a:r>
              <a:rPr lang="en-US" dirty="0" err="1">
                <a:effectLst/>
              </a:rPr>
              <a:t>Langill</a:t>
            </a:r>
            <a:r>
              <a:rPr lang="en-US" dirty="0">
                <a:effectLst/>
              </a:rPr>
              <a:t>, J. T. (2015). Hacking Industrial Control Systems. </a:t>
            </a:r>
            <a:r>
              <a:rPr lang="en-US" i="1" dirty="0">
                <a:effectLst/>
              </a:rPr>
              <a:t>Industrial Network Security</a:t>
            </a:r>
            <a:r>
              <a:rPr lang="en-US" dirty="0">
                <a:effectLst/>
              </a:rPr>
              <a:t>, 171–207. https://doi.org/10.1016/b978-0-12-420114-9.00007-1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was able to do this through</a:t>
            </a:r>
          </a:p>
          <a:p>
            <a:r>
              <a:rPr lang="en-US" dirty="0"/>
              <a:t>Four phases of a worm</a:t>
            </a:r>
          </a:p>
          <a:p>
            <a:endParaRPr lang="en-US" dirty="0"/>
          </a:p>
          <a:p>
            <a:r>
              <a:rPr lang="en-US" dirty="0"/>
              <a:t>Dormant, propagation, triggering, and execution</a:t>
            </a:r>
          </a:p>
          <a:p>
            <a:endParaRPr lang="en-US" dirty="0"/>
          </a:p>
          <a:p>
            <a:r>
              <a:rPr lang="en-US" dirty="0"/>
              <a:t>For this presentation</a:t>
            </a:r>
          </a:p>
          <a:p>
            <a:r>
              <a:rPr lang="en-US" dirty="0"/>
              <a:t>Not look at dormant phase</a:t>
            </a:r>
          </a:p>
          <a:p>
            <a:endParaRPr lang="en-US" dirty="0"/>
          </a:p>
          <a:p>
            <a:r>
              <a:rPr lang="en-US" dirty="0"/>
              <a:t>Spread + Access devices </a:t>
            </a:r>
            <a:r>
              <a:rPr lang="en-US" dirty="0">
                <a:sym typeface="Wingdings" panose="05000000000000000000" pitchFamily="2" charset="2"/>
              </a:rPr>
              <a:t> waits for an activation condition  unloads malicious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as much as possible</a:t>
            </a:r>
          </a:p>
          <a:p>
            <a:r>
              <a:rPr lang="en-US" dirty="0"/>
              <a:t>Usually across the internet</a:t>
            </a:r>
          </a:p>
          <a:p>
            <a:r>
              <a:rPr lang="en-US" dirty="0"/>
              <a:t>But the facility had an isolated network</a:t>
            </a:r>
          </a:p>
          <a:p>
            <a:r>
              <a:rPr lang="en-US" dirty="0"/>
              <a:t>Air gap</a:t>
            </a:r>
          </a:p>
          <a:p>
            <a:endParaRPr lang="en-US" dirty="0"/>
          </a:p>
          <a:p>
            <a:r>
              <a:rPr lang="en-US" dirty="0"/>
              <a:t>Alternative entry points</a:t>
            </a:r>
          </a:p>
          <a:p>
            <a:r>
              <a:rPr lang="en-US" dirty="0"/>
              <a:t>USB, employee laptops</a:t>
            </a:r>
          </a:p>
          <a:p>
            <a:endParaRPr lang="en-US" dirty="0"/>
          </a:p>
          <a:p>
            <a:r>
              <a:rPr lang="en-US" dirty="0"/>
              <a:t>Social engineering:</a:t>
            </a:r>
          </a:p>
          <a:p>
            <a:r>
              <a:rPr lang="en-US" dirty="0"/>
              <a:t>     someone pretending to be employee</a:t>
            </a:r>
          </a:p>
          <a:p>
            <a:r>
              <a:rPr lang="en-US" dirty="0"/>
              <a:t>     sneaks in with worm code</a:t>
            </a:r>
          </a:p>
          <a:p>
            <a:endParaRPr lang="en-US" dirty="0"/>
          </a:p>
          <a:p>
            <a:r>
              <a:rPr lang="en-US" dirty="0"/>
              <a:t>========================================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IvarText"/>
              </a:rPr>
              <a:t>“Stuxnet could spread stealthily between computers running Windows—even those not connected to the Internet” </a:t>
            </a:r>
            <a:r>
              <a:rPr lang="en-US" dirty="0"/>
              <a:t>(Kushner, 2024)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>
                <a:effectLst/>
              </a:rPr>
              <a:t>Kushner, D. (2024, May 24). </a:t>
            </a:r>
            <a:r>
              <a:rPr lang="en-US" i="1" dirty="0">
                <a:effectLst/>
              </a:rPr>
              <a:t>The real story of </a:t>
            </a:r>
            <a:r>
              <a:rPr lang="en-US" i="1" dirty="0" err="1">
                <a:effectLst/>
              </a:rPr>
              <a:t>stuxnet</a:t>
            </a:r>
            <a:r>
              <a:rPr lang="en-US" dirty="0">
                <a:effectLst/>
              </a:rPr>
              <a:t>. IEEE Spectrum. https://spectrum.ieee.org/the-real-story-of-stuxnet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5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triggering phase,</a:t>
            </a:r>
          </a:p>
          <a:p>
            <a:r>
              <a:rPr lang="en-US" dirty="0"/>
              <a:t>Stuxnet looked for</a:t>
            </a:r>
          </a:p>
          <a:p>
            <a:endParaRPr lang="en-US" dirty="0"/>
          </a:p>
          <a:p>
            <a:r>
              <a:rPr lang="en-US" dirty="0"/>
              <a:t>WinCC</a:t>
            </a:r>
          </a:p>
          <a:p>
            <a:r>
              <a:rPr lang="en-US" dirty="0"/>
              <a:t>Machine Operating System</a:t>
            </a:r>
          </a:p>
          <a:p>
            <a:r>
              <a:rPr lang="en-US" dirty="0"/>
              <a:t>Managed Industrial Processes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Siemen’s Step 7 Software</a:t>
            </a:r>
          </a:p>
          <a:p>
            <a:r>
              <a:rPr lang="en-US" dirty="0"/>
              <a:t>programs PLCs</a:t>
            </a:r>
          </a:p>
          <a:p>
            <a:r>
              <a:rPr lang="en-US" dirty="0"/>
              <a:t>Programmable Logic Controllers</a:t>
            </a:r>
          </a:p>
          <a:p>
            <a:r>
              <a:rPr lang="en-US" dirty="0"/>
              <a:t>operate Centrifuges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this is discovered,</a:t>
            </a:r>
          </a:p>
          <a:p>
            <a:r>
              <a:rPr lang="en-US" dirty="0"/>
              <a:t>It initiates the execution phase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===========================</a:t>
            </a:r>
          </a:p>
          <a:p>
            <a:endParaRPr lang="en-US" dirty="0"/>
          </a:p>
          <a:p>
            <a:r>
              <a:rPr lang="en-US" dirty="0"/>
              <a:t>Visuals made by 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4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execution phase,</a:t>
            </a:r>
          </a:p>
          <a:p>
            <a:r>
              <a:rPr lang="en-US" dirty="0"/>
              <a:t>The worm delivers the payload</a:t>
            </a:r>
          </a:p>
          <a:p>
            <a:r>
              <a:rPr lang="en-US" dirty="0"/>
              <a:t>(carries out the main function / purpose of the virus)</a:t>
            </a:r>
          </a:p>
          <a:p>
            <a:endParaRPr lang="en-US" dirty="0"/>
          </a:p>
          <a:p>
            <a:r>
              <a:rPr lang="en-US" dirty="0"/>
              <a:t>In this case,</a:t>
            </a:r>
          </a:p>
          <a:p>
            <a:r>
              <a:rPr lang="en-US" dirty="0"/>
              <a:t>Payload:</a:t>
            </a:r>
          </a:p>
          <a:p>
            <a:r>
              <a:rPr lang="en-US" dirty="0"/>
              <a:t>     alter centrifuge instructions to make it spin uncontrollably</a:t>
            </a:r>
          </a:p>
          <a:p>
            <a:r>
              <a:rPr lang="en-US" dirty="0"/>
              <a:t>     feed the industrial control system (monitoring software) fake data</a:t>
            </a:r>
          </a:p>
          <a:p>
            <a:r>
              <a:rPr lang="en-US" dirty="0"/>
              <a:t>     so that no one will suspect a 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===========================</a:t>
            </a:r>
          </a:p>
          <a:p>
            <a:endParaRPr lang="en-US" dirty="0"/>
          </a:p>
          <a:p>
            <a:r>
              <a:rPr lang="en-US" dirty="0"/>
              <a:t>Visuals made by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Stuxnet did this utilized what’s called a “Zero Day” exploit</a:t>
            </a:r>
          </a:p>
          <a:p>
            <a:endParaRPr lang="en-US" dirty="0"/>
          </a:p>
          <a:p>
            <a:r>
              <a:rPr lang="en-US" dirty="0"/>
              <a:t>Zero day exploits are vulnerabilities unknown to developers</a:t>
            </a:r>
          </a:p>
          <a:p>
            <a:r>
              <a:rPr lang="en-US" dirty="0"/>
              <a:t>Only the hacker knows</a:t>
            </a:r>
          </a:p>
          <a:p>
            <a:r>
              <a:rPr lang="en-US" dirty="0"/>
              <a:t>“known for zero days”</a:t>
            </a:r>
          </a:p>
          <a:p>
            <a:r>
              <a:rPr lang="en-US" dirty="0"/>
              <a:t>How can they defend against something they didn’t know existed?</a:t>
            </a:r>
          </a:p>
          <a:p>
            <a:endParaRPr lang="en-US" dirty="0"/>
          </a:p>
          <a:p>
            <a:r>
              <a:rPr lang="en-US" dirty="0"/>
              <a:t>Stuxnet used 4 total</a:t>
            </a:r>
          </a:p>
          <a:p>
            <a:r>
              <a:rPr lang="en-US" dirty="0"/>
              <a:t>Two will be discussed in this presentation</a:t>
            </a:r>
          </a:p>
          <a:p>
            <a:r>
              <a:rPr lang="en-US" dirty="0"/>
              <a:t>Windows shortcut vulnerability </a:t>
            </a:r>
          </a:p>
          <a:p>
            <a:r>
              <a:rPr lang="en-US" dirty="0"/>
              <a:t>Print Spooling</a:t>
            </a:r>
          </a:p>
          <a:p>
            <a:endParaRPr lang="en-US" dirty="0"/>
          </a:p>
          <a:p>
            <a:r>
              <a:rPr lang="en-US" dirty="0"/>
              <a:t>=============================================</a:t>
            </a:r>
          </a:p>
          <a:p>
            <a:endParaRPr lang="en-US" dirty="0"/>
          </a:p>
          <a:p>
            <a:r>
              <a:rPr lang="en-US" dirty="0"/>
              <a:t>“…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Sans" panose="020F0502020204030204" pitchFamily="34" charset="0"/>
              </a:rPr>
              <a:t>the signature is unknown or as yet unavailable, and therefore undetectable by many antivirus software solutions…”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IBM. (2024, September 11). </a:t>
            </a:r>
            <a:r>
              <a:rPr lang="en-US" i="1" dirty="0">
                <a:effectLst/>
              </a:rPr>
              <a:t>What is a zero-day exploit?</a:t>
            </a:r>
            <a:r>
              <a:rPr lang="en-US" dirty="0">
                <a:effectLst/>
              </a:rPr>
              <a:t>. IBM. https://www.ibm.com/topics/zero-day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Visuals made by 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malware got into a USB stick, </a:t>
            </a:r>
          </a:p>
          <a:p>
            <a:r>
              <a:rPr lang="en-US" dirty="0"/>
              <a:t>Then just viewing an icon </a:t>
            </a:r>
          </a:p>
          <a:p>
            <a:r>
              <a:rPr lang="en-US" dirty="0"/>
              <a:t>Remote execution</a:t>
            </a:r>
          </a:p>
          <a:p>
            <a:r>
              <a:rPr lang="en-US" dirty="0"/>
              <a:t>If crafted accordingly</a:t>
            </a:r>
          </a:p>
          <a:p>
            <a:endParaRPr lang="en-US" dirty="0"/>
          </a:p>
          <a:p>
            <a:r>
              <a:rPr lang="en-US" dirty="0"/>
              <a:t>This is how Stuxnet got passed the isolated network.</a:t>
            </a:r>
          </a:p>
          <a:p>
            <a:endParaRPr lang="en-US" dirty="0"/>
          </a:p>
          <a:p>
            <a:r>
              <a:rPr lang="en-US" dirty="0"/>
              <a:t>It altered the icon </a:t>
            </a:r>
          </a:p>
          <a:p>
            <a:r>
              <a:rPr lang="en-US" dirty="0"/>
              <a:t>Upon viewing</a:t>
            </a:r>
          </a:p>
          <a:p>
            <a:r>
              <a:rPr lang="en-US" dirty="0"/>
              <a:t>Executed the malware</a:t>
            </a:r>
          </a:p>
          <a:p>
            <a:r>
              <a:rPr lang="en-US" dirty="0"/>
              <a:t>Allowing it to infect further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===============================================================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</a:rPr>
              <a:t>Microsoft Security bulletin MS10-046 - critical</a:t>
            </a:r>
            <a:r>
              <a:rPr lang="en-US" dirty="0">
                <a:effectLst/>
              </a:rPr>
              <a:t>. Microsoft Learn. (2010, August 2). https://learn.microsoft.com/en-us/security-updates/securitybulletins/2010/ms10-046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Visuals made by 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21EC-17B1-4C45-8923-5939D875CE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1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OCR-A II" panose="020F0609000104060307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228600" indent="-228600">
              <a:buFont typeface="Bahnschrift" panose="020B0502040204020203" pitchFamily="34" charset="0"/>
              <a:buChar char="&gt;"/>
              <a:defRPr sz="2000">
                <a:latin typeface="Bahnschrift" panose="020B0502040204020203" pitchFamily="34" charset="0"/>
              </a:defRPr>
            </a:lvl1pPr>
            <a:lvl2pPr marL="685800" indent="-228600">
              <a:buFont typeface="Bahnschrift" panose="020B0502040204020203" pitchFamily="34" charset="0"/>
              <a:buChar char="&gt;"/>
              <a:defRPr sz="1800">
                <a:latin typeface="Bahnschrift" panose="020B0502040204020203" pitchFamily="34" charset="0"/>
              </a:defRPr>
            </a:lvl2pPr>
            <a:lvl3pPr marL="1143000" indent="-228600">
              <a:buFont typeface="Bahnschrift" panose="020B0502040204020203" pitchFamily="34" charset="0"/>
              <a:buChar char="&gt;"/>
              <a:defRPr sz="1600">
                <a:latin typeface="Bahnschrift" panose="020B0502040204020203" pitchFamily="34" charset="0"/>
              </a:defRPr>
            </a:lvl3pPr>
            <a:lvl4pPr marL="1600200" indent="-228600">
              <a:buFont typeface="Bahnschrift" panose="020B0502040204020203" pitchFamily="34" charset="0"/>
              <a:buChar char="&gt;"/>
              <a:defRPr sz="1400">
                <a:latin typeface="Bahnschrift" panose="020B0502040204020203" pitchFamily="34" charset="0"/>
              </a:defRPr>
            </a:lvl4pPr>
            <a:lvl5pPr marL="2057400" indent="-228600">
              <a:buFont typeface="Bahnschrift" panose="020B0502040204020203" pitchFamily="34" charset="0"/>
              <a:buChar char="&gt;"/>
              <a:defRPr sz="1400"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>
                <a:latin typeface="Bahnschrift" panose="020B0502040204020203" pitchFamily="34" charset="0"/>
              </a:defRPr>
            </a:lvl1pPr>
            <a:lvl2pPr>
              <a:defRPr sz="1800">
                <a:latin typeface="Bahnschrift" panose="020B0502040204020203" pitchFamily="34" charset="0"/>
              </a:defRPr>
            </a:lvl2pPr>
            <a:lvl3pPr>
              <a:defRPr sz="1600">
                <a:latin typeface="Bahnschrift" panose="020B0502040204020203" pitchFamily="34" charset="0"/>
              </a:defRPr>
            </a:lvl3pPr>
            <a:lvl4pPr>
              <a:defRPr sz="1400">
                <a:latin typeface="Bahnschrift" panose="020B0502040204020203" pitchFamily="34" charset="0"/>
              </a:defRPr>
            </a:lvl4pPr>
            <a:lvl5pPr>
              <a:defRPr sz="1400"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A8D5-5630-4B8B-B76E-21FCF597A5B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E30D-AFF9-4997-BF24-E8893FE1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File:Motorola_6800_Assembly_Language.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quarius.geomar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3863906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BE6F7E-48EC-AF0C-91D4-8C7EAF1D2619}"/>
              </a:ext>
            </a:extLst>
          </p:cNvPr>
          <p:cNvSpPr/>
          <p:nvPr/>
        </p:nvSpPr>
        <p:spPr>
          <a:xfrm>
            <a:off x="1981200" y="3106042"/>
            <a:ext cx="8229600" cy="45720"/>
          </a:xfrm>
          <a:prstGeom prst="rect">
            <a:avLst/>
          </a:prstGeom>
          <a:solidFill>
            <a:schemeClr val="accent6">
              <a:alpha val="9000"/>
            </a:schemeClr>
          </a:solidFill>
          <a:ln>
            <a:noFill/>
          </a:ln>
          <a:effectLst>
            <a:glow rad="533400">
              <a:schemeClr val="accent6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24530-3C08-5345-3950-A909EA9D1E89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04800" y="2630684"/>
            <a:ext cx="11582400" cy="1560316"/>
          </a:xfrm>
        </p:spPr>
        <p:txBody>
          <a:bodyPr>
            <a:noAutofit/>
          </a:bodyPr>
          <a:lstStyle/>
          <a:p>
            <a:r>
              <a:rPr lang="en-US" sz="13800" b="1" dirty="0">
                <a:latin typeface="OCR-A II" panose="020F0609000104060307" pitchFamily="50" charset="0"/>
              </a:rPr>
              <a:t>STUXNET</a:t>
            </a:r>
            <a:endParaRPr lang="en-US" sz="11500" b="1" dirty="0">
              <a:latin typeface="OCR-A II" panose="020F0609000104060307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EFCA-AFD4-21CC-C4D2-124B95EEE074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3238500" y="4791429"/>
            <a:ext cx="5715000" cy="847371"/>
          </a:xfrm>
        </p:spPr>
        <p:txBody>
          <a:bodyPr>
            <a:normAutofit/>
          </a:bodyPr>
          <a:lstStyle/>
          <a:p>
            <a:r>
              <a:rPr lang="en-US" sz="14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OCR-A II" panose="020F0609000104060307" pitchFamily="50" charset="0"/>
              </a:rPr>
              <a:t>For CSCI 405 – Principles of Cybersecurity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D1BA1-12B2-C6EC-3D28-F142020F2145}"/>
              </a:ext>
            </a:extLst>
          </p:cNvPr>
          <p:cNvSpPr txBox="1">
            <a:spLocks noChangeAspect="1"/>
          </p:cNvSpPr>
          <p:nvPr/>
        </p:nvSpPr>
        <p:spPr>
          <a:xfrm>
            <a:off x="1652861" y="1701135"/>
            <a:ext cx="888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OCR-A II" panose="020F0609000104060307" pitchFamily="50" charset="0"/>
              </a:rPr>
              <a:t>THE FIRST CYBER WEAPON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68B39-0673-A988-4E7F-27B74CBC74B7}"/>
              </a:ext>
            </a:extLst>
          </p:cNvPr>
          <p:cNvSpPr txBox="1"/>
          <p:nvPr/>
        </p:nvSpPr>
        <p:spPr>
          <a:xfrm>
            <a:off x="76200" y="6374578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Holley, M. (1980). 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Motorola 6800 assembly language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 [Image]. Public Domain. </a:t>
            </a:r>
          </a:p>
          <a:p>
            <a:r>
              <a:rPr lang="en-US" sz="1000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</a:rPr>
              <a:t>Modified by Charlotte Strobl. </a:t>
            </a:r>
            <a:r>
              <a:rPr lang="en-US" sz="1000" dirty="0">
                <a:solidFill>
                  <a:schemeClr val="tx1">
                    <a:lumMod val="65000"/>
                  </a:schemeClr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https://en.wikipedia.org/wiki/File:Motorola_6800_Assembly_Language.png</a:t>
            </a:r>
            <a:endParaRPr lang="en-US" sz="1000" dirty="0">
              <a:solidFill>
                <a:schemeClr val="tx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FB906-67A5-907D-AE28-A27BC97B46D5}"/>
              </a:ext>
            </a:extLst>
          </p:cNvPr>
          <p:cNvSpPr txBox="1">
            <a:spLocks noChangeAspect="1"/>
          </p:cNvSpPr>
          <p:nvPr/>
        </p:nvSpPr>
        <p:spPr>
          <a:xfrm>
            <a:off x="1652861" y="4037856"/>
            <a:ext cx="888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OCR-A II" panose="020F0609000104060307" pitchFamily="50" charset="0"/>
              </a:rPr>
              <a:t>Presentation by Charlotte Strobl</a:t>
            </a:r>
          </a:p>
        </p:txBody>
      </p:sp>
    </p:spTree>
    <p:extLst>
      <p:ext uri="{BB962C8B-B14F-4D97-AF65-F5344CB8AC3E}">
        <p14:creationId xmlns:p14="http://schemas.microsoft.com/office/powerpoint/2010/main" val="41218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E34D-0FEB-3F28-CC03-C5F469A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Zero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latin typeface="OCR-A II" panose="020F0609000104060307" pitchFamily="50" charset="0"/>
              </a:rPr>
              <a:t>Day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Print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Spooling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609CE-687E-2FA4-A492-82D4F97CC069}"/>
              </a:ext>
            </a:extLst>
          </p:cNvPr>
          <p:cNvGrpSpPr/>
          <p:nvPr/>
        </p:nvGrpSpPr>
        <p:grpSpPr>
          <a:xfrm>
            <a:off x="8828647" y="3057577"/>
            <a:ext cx="1312057" cy="1177226"/>
            <a:chOff x="6400800" y="2872157"/>
            <a:chExt cx="2133600" cy="191434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BE5178-70FA-8127-5B0C-8AB068F2BDA1}"/>
                </a:ext>
              </a:extLst>
            </p:cNvPr>
            <p:cNvSpPr/>
            <p:nvPr/>
          </p:nvSpPr>
          <p:spPr>
            <a:xfrm>
              <a:off x="6400800" y="3184388"/>
              <a:ext cx="2133600" cy="100698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847374-0E1D-7F76-9173-4FEA0EBE2C8B}"/>
                </a:ext>
              </a:extLst>
            </p:cNvPr>
            <p:cNvSpPr/>
            <p:nvPr/>
          </p:nvSpPr>
          <p:spPr>
            <a:xfrm>
              <a:off x="6858000" y="2872157"/>
              <a:ext cx="1219200" cy="28365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D33A0A-99CE-CC91-E95C-2BDAB74F6C04}"/>
                </a:ext>
              </a:extLst>
            </p:cNvPr>
            <p:cNvSpPr/>
            <p:nvPr/>
          </p:nvSpPr>
          <p:spPr>
            <a:xfrm>
              <a:off x="6858000" y="3733800"/>
              <a:ext cx="1219200" cy="105270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BA21A5-B929-9F4A-1C24-999AC12B0B68}"/>
                </a:ext>
              </a:extLst>
            </p:cNvPr>
            <p:cNvGrpSpPr/>
            <p:nvPr/>
          </p:nvGrpSpPr>
          <p:grpSpPr>
            <a:xfrm>
              <a:off x="7908795" y="3329358"/>
              <a:ext cx="404442" cy="98372"/>
              <a:chOff x="7901358" y="2971800"/>
              <a:chExt cx="404442" cy="9837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156F2A-9846-6932-2D4A-FD72DED20AF8}"/>
                  </a:ext>
                </a:extLst>
              </p:cNvPr>
              <p:cNvSpPr/>
              <p:nvPr/>
            </p:nvSpPr>
            <p:spPr>
              <a:xfrm>
                <a:off x="8206158" y="2971800"/>
                <a:ext cx="99642" cy="983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7B3C28B-5664-7B0C-1C60-87633F86CC00}"/>
                  </a:ext>
                </a:extLst>
              </p:cNvPr>
              <p:cNvSpPr/>
              <p:nvPr/>
            </p:nvSpPr>
            <p:spPr>
              <a:xfrm>
                <a:off x="8053758" y="2971800"/>
                <a:ext cx="99642" cy="983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DC20D60-A351-2AC3-D7AF-B97D66F4EF70}"/>
                  </a:ext>
                </a:extLst>
              </p:cNvPr>
              <p:cNvSpPr/>
              <p:nvPr/>
            </p:nvSpPr>
            <p:spPr>
              <a:xfrm>
                <a:off x="7901358" y="2971800"/>
                <a:ext cx="99642" cy="983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555FF-5B30-A427-480B-60BD8436279D}"/>
                </a:ext>
              </a:extLst>
            </p:cNvPr>
            <p:cNvCxnSpPr/>
            <p:nvPr/>
          </p:nvCxnSpPr>
          <p:spPr>
            <a:xfrm>
              <a:off x="6934200" y="3886200"/>
              <a:ext cx="108966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F6A4C-940A-4C7F-4511-2BF74DDB9714}"/>
                </a:ext>
              </a:extLst>
            </p:cNvPr>
            <p:cNvCxnSpPr/>
            <p:nvPr/>
          </p:nvCxnSpPr>
          <p:spPr>
            <a:xfrm>
              <a:off x="6934200" y="4121628"/>
              <a:ext cx="108966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1E61B4-4209-2DB3-277C-41283B42C8C3}"/>
                </a:ext>
              </a:extLst>
            </p:cNvPr>
            <p:cNvCxnSpPr/>
            <p:nvPr/>
          </p:nvCxnSpPr>
          <p:spPr>
            <a:xfrm>
              <a:off x="6934200" y="4350228"/>
              <a:ext cx="108966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9C525F-965B-7F10-72E7-52F4F29BE0F5}"/>
                </a:ext>
              </a:extLst>
            </p:cNvPr>
            <p:cNvCxnSpPr/>
            <p:nvPr/>
          </p:nvCxnSpPr>
          <p:spPr>
            <a:xfrm>
              <a:off x="6934200" y="4578828"/>
              <a:ext cx="108966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FA278C-E234-63D5-302A-92BD6C1D08ED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Bahnschrift" panose="020B0502040204020203" pitchFamily="34" charset="0"/>
              <a:buChar char="&gt;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Bahnschrift" panose="020B0502040204020203" pitchFamily="34" charset="0"/>
              <a:buChar char="&gt;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Bahnschrift" panose="020B0502040204020203" pitchFamily="34" charset="0"/>
              <a:buChar char="&gt;"/>
              <a:defRPr sz="16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Bahnschrift" panose="020B0502040204020203" pitchFamily="34" charset="0"/>
              <a:buChar char="&gt;"/>
              <a:defRPr sz="1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Bahnschrift" panose="020B0502040204020203" pitchFamily="34" charset="0"/>
              <a:buChar char="&gt;"/>
              <a:defRPr sz="1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Bahnschrift" panose="020B0502040204020203" pitchFamily="34" charset="0"/>
              <a:buNone/>
            </a:pPr>
            <a:r>
              <a:rPr lang="en-US" dirty="0"/>
              <a:t>Vulnerability in Print Spooler Service Could Allow Remote Code Execution</a:t>
            </a:r>
          </a:p>
          <a:p>
            <a:pPr marL="0" indent="0">
              <a:lnSpc>
                <a:spcPct val="150000"/>
              </a:lnSpc>
              <a:buFont typeface="Bahnschrift" panose="020B0502040204020203" pitchFamily="34" charset="0"/>
              <a:buNone/>
            </a:pPr>
            <a:r>
              <a:rPr lang="en-US" dirty="0">
                <a:latin typeface="OCR-A II" panose="020F0609000104060307" pitchFamily="50" charset="0"/>
              </a:rPr>
              <a:t>&gt; MS10-061</a:t>
            </a:r>
          </a:p>
          <a:p>
            <a:pPr lvl="1">
              <a:lnSpc>
                <a:spcPct val="150000"/>
              </a:lnSpc>
              <a:buFont typeface="OCR-A II" panose="020F0609000104060307" pitchFamily="50" charset="0"/>
              <a:buChar char="&gt;"/>
            </a:pPr>
            <a:r>
              <a:rPr lang="en-US" dirty="0"/>
              <a:t>A print request could allow for remote</a:t>
            </a:r>
            <a:br>
              <a:rPr lang="en-US" dirty="0"/>
            </a:br>
            <a:r>
              <a:rPr lang="en-US" dirty="0"/>
              <a:t>code execution (Microsoft Security Bulletin, 2010)</a:t>
            </a:r>
          </a:p>
          <a:p>
            <a:pPr lvl="1">
              <a:lnSpc>
                <a:spcPct val="150000"/>
              </a:lnSpc>
              <a:buFont typeface="OCR-A II" panose="020F0609000104060307" pitchFamily="50" charset="0"/>
              <a:buChar char="&gt;"/>
            </a:pPr>
            <a:r>
              <a:rPr lang="en-US" dirty="0"/>
              <a:t>This could give access to other devices connected to the printer</a:t>
            </a:r>
          </a:p>
          <a:p>
            <a:pPr lvl="1">
              <a:lnSpc>
                <a:spcPct val="150000"/>
              </a:lnSpc>
              <a:buFont typeface="OCR-A II" panose="020F0609000104060307" pitchFamily="50" charset="0"/>
              <a:buChar char="&gt;"/>
            </a:pPr>
            <a:endParaRPr lang="en-US" dirty="0"/>
          </a:p>
          <a:p>
            <a:pPr>
              <a:lnSpc>
                <a:spcPct val="150000"/>
              </a:lnSpc>
              <a:buFont typeface="OCR-A II" panose="020F0609000104060307" pitchFamily="50" charset="0"/>
              <a:buChar char="&gt;"/>
            </a:pPr>
            <a:endParaRPr lang="en-US" dirty="0">
              <a:latin typeface="OCR-A II" panose="020F0609000104060307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71F21-B6FA-2321-7034-37D3E81D0D6E}"/>
              </a:ext>
            </a:extLst>
          </p:cNvPr>
          <p:cNvGrpSpPr/>
          <p:nvPr/>
        </p:nvGrpSpPr>
        <p:grpSpPr>
          <a:xfrm>
            <a:off x="8793827" y="777521"/>
            <a:ext cx="1379477" cy="896659"/>
            <a:chOff x="5867400" y="2974165"/>
            <a:chExt cx="1828800" cy="11887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D9879-318A-DE14-5DC9-3D1793E32E34}"/>
                </a:ext>
              </a:extLst>
            </p:cNvPr>
            <p:cNvGrpSpPr/>
            <p:nvPr/>
          </p:nvGrpSpPr>
          <p:grpSpPr>
            <a:xfrm>
              <a:off x="5867400" y="2974165"/>
              <a:ext cx="1828800" cy="1188719"/>
              <a:chOff x="1524000" y="2207746"/>
              <a:chExt cx="1828800" cy="118871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45D6320-DA4C-102A-52A1-43646406D540}"/>
                  </a:ext>
                </a:extLst>
              </p:cNvPr>
              <p:cNvGrpSpPr/>
              <p:nvPr/>
            </p:nvGrpSpPr>
            <p:grpSpPr>
              <a:xfrm>
                <a:off x="1524000" y="2207746"/>
                <a:ext cx="1828800" cy="1188719"/>
                <a:chOff x="1371600" y="2209800"/>
                <a:chExt cx="1828800" cy="118871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02CA896-6FB3-0611-9AEE-A63C821D4E70}"/>
                    </a:ext>
                  </a:extLst>
                </p:cNvPr>
                <p:cNvSpPr/>
                <p:nvPr/>
              </p:nvSpPr>
              <p:spPr>
                <a:xfrm>
                  <a:off x="1371600" y="2209800"/>
                  <a:ext cx="1828800" cy="9144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D78BEA6-6390-B02C-CF80-D82B4D8AD64E}"/>
                    </a:ext>
                  </a:extLst>
                </p:cNvPr>
                <p:cNvSpPr/>
                <p:nvPr/>
              </p:nvSpPr>
              <p:spPr>
                <a:xfrm flipV="1">
                  <a:off x="1927261" y="3352799"/>
                  <a:ext cx="739740" cy="457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D5792190-4AF7-31E9-3BD3-BA0C96EFB892}"/>
                  </a:ext>
                </a:extLst>
              </p:cNvPr>
              <p:cNvSpPr/>
              <p:nvPr/>
            </p:nvSpPr>
            <p:spPr>
              <a:xfrm>
                <a:off x="2140689" y="2408299"/>
                <a:ext cx="595421" cy="51329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40A1DD-B115-F03E-3B78-396E08C13A33}"/>
                </a:ext>
              </a:extLst>
            </p:cNvPr>
            <p:cNvSpPr/>
            <p:nvPr/>
          </p:nvSpPr>
          <p:spPr>
            <a:xfrm flipV="1">
              <a:off x="6754831" y="3886200"/>
              <a:ext cx="76200" cy="2286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8355CA-3556-6E37-3DDC-9838EBCBFD5D}"/>
              </a:ext>
            </a:extLst>
          </p:cNvPr>
          <p:cNvGrpSpPr/>
          <p:nvPr/>
        </p:nvGrpSpPr>
        <p:grpSpPr>
          <a:xfrm>
            <a:off x="6858000" y="4648200"/>
            <a:ext cx="1379477" cy="896659"/>
            <a:chOff x="5867400" y="2974165"/>
            <a:chExt cx="1828800" cy="118871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D37514-E4C4-4B23-B345-14CD203B94C2}"/>
                </a:ext>
              </a:extLst>
            </p:cNvPr>
            <p:cNvGrpSpPr/>
            <p:nvPr/>
          </p:nvGrpSpPr>
          <p:grpSpPr>
            <a:xfrm>
              <a:off x="5867400" y="2974165"/>
              <a:ext cx="1828800" cy="1188719"/>
              <a:chOff x="1371600" y="2209800"/>
              <a:chExt cx="1828800" cy="118871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6B488B-8F89-BFC9-EE29-225DA666B485}"/>
                  </a:ext>
                </a:extLst>
              </p:cNvPr>
              <p:cNvSpPr/>
              <p:nvPr/>
            </p:nvSpPr>
            <p:spPr>
              <a:xfrm>
                <a:off x="1371600" y="2209800"/>
                <a:ext cx="1828800" cy="9144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DFC222-3EE7-E8AA-F66B-30C6849E1D20}"/>
                  </a:ext>
                </a:extLst>
              </p:cNvPr>
              <p:cNvSpPr/>
              <p:nvPr/>
            </p:nvSpPr>
            <p:spPr>
              <a:xfrm flipV="1">
                <a:off x="1927261" y="3352799"/>
                <a:ext cx="739740" cy="457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2BF4A0-D812-1DA4-202D-FCA06493D544}"/>
                </a:ext>
              </a:extLst>
            </p:cNvPr>
            <p:cNvSpPr/>
            <p:nvPr/>
          </p:nvSpPr>
          <p:spPr>
            <a:xfrm flipV="1">
              <a:off x="6754831" y="3886200"/>
              <a:ext cx="76200" cy="2286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884263-9F32-4F5E-90B2-BE3D9EB0CF07}"/>
              </a:ext>
            </a:extLst>
          </p:cNvPr>
          <p:cNvGrpSpPr/>
          <p:nvPr/>
        </p:nvGrpSpPr>
        <p:grpSpPr>
          <a:xfrm>
            <a:off x="8801965" y="5641184"/>
            <a:ext cx="1379477" cy="896659"/>
            <a:chOff x="5867400" y="2974165"/>
            <a:chExt cx="1828800" cy="11887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7CD909-B49C-F220-37CD-9484DBC961F6}"/>
                </a:ext>
              </a:extLst>
            </p:cNvPr>
            <p:cNvGrpSpPr/>
            <p:nvPr/>
          </p:nvGrpSpPr>
          <p:grpSpPr>
            <a:xfrm>
              <a:off x="5867400" y="2974165"/>
              <a:ext cx="1828800" cy="1188719"/>
              <a:chOff x="1371600" y="2209800"/>
              <a:chExt cx="1828800" cy="118871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049EB0-FEB2-E634-6938-96805C387F88}"/>
                  </a:ext>
                </a:extLst>
              </p:cNvPr>
              <p:cNvSpPr/>
              <p:nvPr/>
            </p:nvSpPr>
            <p:spPr>
              <a:xfrm>
                <a:off x="1371600" y="2209800"/>
                <a:ext cx="1828800" cy="9144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C90772-132E-6C11-DF3B-CF861D3CD747}"/>
                  </a:ext>
                </a:extLst>
              </p:cNvPr>
              <p:cNvSpPr/>
              <p:nvPr/>
            </p:nvSpPr>
            <p:spPr>
              <a:xfrm flipV="1">
                <a:off x="1927261" y="3352799"/>
                <a:ext cx="739740" cy="457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DB5FF4-329A-F303-8C16-E946681818EE}"/>
                </a:ext>
              </a:extLst>
            </p:cNvPr>
            <p:cNvSpPr/>
            <p:nvPr/>
          </p:nvSpPr>
          <p:spPr>
            <a:xfrm flipV="1">
              <a:off x="6754831" y="3886200"/>
              <a:ext cx="76200" cy="2286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F57A5EB-6409-6394-6CD4-F9EA064B3F34}"/>
              </a:ext>
            </a:extLst>
          </p:cNvPr>
          <p:cNvGrpSpPr/>
          <p:nvPr/>
        </p:nvGrpSpPr>
        <p:grpSpPr>
          <a:xfrm>
            <a:off x="10664061" y="4648200"/>
            <a:ext cx="1379477" cy="896659"/>
            <a:chOff x="5867400" y="2974165"/>
            <a:chExt cx="1828800" cy="118871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9D6722-D5D3-D594-F551-AAFF5EE90167}"/>
                </a:ext>
              </a:extLst>
            </p:cNvPr>
            <p:cNvGrpSpPr/>
            <p:nvPr/>
          </p:nvGrpSpPr>
          <p:grpSpPr>
            <a:xfrm>
              <a:off x="5867400" y="2974165"/>
              <a:ext cx="1828800" cy="1188719"/>
              <a:chOff x="1371600" y="2209800"/>
              <a:chExt cx="1828800" cy="118871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0A805F2-153B-0065-EE0F-D4D0B3AC98D3}"/>
                  </a:ext>
                </a:extLst>
              </p:cNvPr>
              <p:cNvSpPr/>
              <p:nvPr/>
            </p:nvSpPr>
            <p:spPr>
              <a:xfrm>
                <a:off x="1371600" y="2209800"/>
                <a:ext cx="1828800" cy="9144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A6ED77-5EF0-957B-CEF9-6139C87E2CB6}"/>
                  </a:ext>
                </a:extLst>
              </p:cNvPr>
              <p:cNvSpPr/>
              <p:nvPr/>
            </p:nvSpPr>
            <p:spPr>
              <a:xfrm flipV="1">
                <a:off x="1927261" y="3352799"/>
                <a:ext cx="739740" cy="457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7529B4-1FE5-CFAA-C526-9C650407BEB2}"/>
                </a:ext>
              </a:extLst>
            </p:cNvPr>
            <p:cNvSpPr/>
            <p:nvPr/>
          </p:nvSpPr>
          <p:spPr>
            <a:xfrm flipV="1">
              <a:off x="6754831" y="3886200"/>
              <a:ext cx="76200" cy="2286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F5D307BA-4152-BB89-7106-C5546D59751E}"/>
              </a:ext>
            </a:extLst>
          </p:cNvPr>
          <p:cNvSpPr/>
          <p:nvPr/>
        </p:nvSpPr>
        <p:spPr>
          <a:xfrm rot="5400000">
            <a:off x="9167872" y="2170484"/>
            <a:ext cx="647661" cy="38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754B36B-5553-41A2-4ACD-2502A599DACD}"/>
              </a:ext>
            </a:extLst>
          </p:cNvPr>
          <p:cNvSpPr/>
          <p:nvPr/>
        </p:nvSpPr>
        <p:spPr>
          <a:xfrm rot="8100000">
            <a:off x="8162437" y="3999099"/>
            <a:ext cx="647661" cy="38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846CCD7-3E73-0216-802B-9E26F8E9E1B3}"/>
              </a:ext>
            </a:extLst>
          </p:cNvPr>
          <p:cNvSpPr/>
          <p:nvPr/>
        </p:nvSpPr>
        <p:spPr>
          <a:xfrm rot="2700000">
            <a:off x="10191045" y="3921916"/>
            <a:ext cx="647661" cy="38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D07C124-B590-6C28-D7C6-746A4FD44491}"/>
              </a:ext>
            </a:extLst>
          </p:cNvPr>
          <p:cNvSpPr/>
          <p:nvPr/>
        </p:nvSpPr>
        <p:spPr>
          <a:xfrm rot="5400000">
            <a:off x="9196870" y="4710550"/>
            <a:ext cx="647661" cy="38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D10DD-40EF-C850-A684-81BFF245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34B9-D1DF-F621-6009-F1703085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Summary</a:t>
            </a:r>
            <a:endParaRPr lang="en-US" sz="3600" dirty="0">
              <a:solidFill>
                <a:srgbClr val="FF0000"/>
              </a:solidFill>
              <a:latin typeface="OCR-A II" panose="020F0609000104060307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519E-7633-4071-94E7-FDCB33F2F1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Understanding Stuxnet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Worm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Propagation Phase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Triggering Phase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Execution Phase</a:t>
            </a:r>
          </a:p>
          <a:p>
            <a:pPr>
              <a:lnSpc>
                <a:spcPct val="150000"/>
              </a:lnSpc>
            </a:pPr>
            <a:r>
              <a:rPr lang="en-US" dirty="0"/>
              <a:t>Zero Day Exploits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Windows Shortcut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Print Spooling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C3A3B-CCA6-E083-D181-A040F84B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9079880" cy="469677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26853-111C-B209-1F22-25DC1A52FF35}"/>
              </a:ext>
            </a:extLst>
          </p:cNvPr>
          <p:cNvSpPr txBox="1"/>
          <p:nvPr/>
        </p:nvSpPr>
        <p:spPr>
          <a:xfrm>
            <a:off x="2438400" y="6180138"/>
            <a:ext cx="95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PNGarts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(n.d.). World map transparent background PNG [PNG file].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PNGarts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</a:p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https://www.pngarts.com/explore/108718. Modified by Charlotte Strobl.</a:t>
            </a:r>
          </a:p>
        </p:txBody>
      </p:sp>
    </p:spTree>
    <p:extLst>
      <p:ext uri="{BB962C8B-B14F-4D97-AF65-F5344CB8AC3E}">
        <p14:creationId xmlns:p14="http://schemas.microsoft.com/office/powerpoint/2010/main" val="323912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876B6-F1F9-0904-7048-CFBF2E95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7D2B-D88F-0B71-F2AF-17E2D855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:\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1A64-B046-3F24-F252-8369B716A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632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Knapp, E. D., &amp; </a:t>
            </a:r>
            <a:r>
              <a:rPr lang="en-US" dirty="0" err="1">
                <a:effectLst/>
              </a:rPr>
              <a:t>Langill</a:t>
            </a:r>
            <a:r>
              <a:rPr lang="en-US" dirty="0">
                <a:effectLst/>
              </a:rPr>
              <a:t>, J. T. (2015). Hacking Industrial Control Systems. </a:t>
            </a:r>
            <a:r>
              <a:rPr lang="en-US" i="1" dirty="0">
                <a:effectLst/>
              </a:rPr>
              <a:t>Industrial Network Security</a:t>
            </a:r>
            <a:r>
              <a:rPr lang="en-US" dirty="0">
                <a:effectLst/>
              </a:rPr>
              <a:t>, 171–207. https://doi.org/10.1016/b978-0-12-420114-9.00007-1 </a:t>
            </a:r>
            <a:br>
              <a:rPr lang="en-US" dirty="0">
                <a:effectLst/>
              </a:rPr>
            </a:br>
            <a:br>
              <a:rPr lang="en-US" dirty="0"/>
            </a:br>
            <a:r>
              <a:rPr lang="en-US" dirty="0">
                <a:effectLst/>
              </a:rPr>
              <a:t>Kushner, D. (2024, May 24). </a:t>
            </a:r>
            <a:r>
              <a:rPr lang="en-US" i="1" dirty="0">
                <a:effectLst/>
              </a:rPr>
              <a:t>The real story of </a:t>
            </a:r>
            <a:r>
              <a:rPr lang="en-US" i="1" dirty="0" err="1">
                <a:effectLst/>
              </a:rPr>
              <a:t>stuxnet</a:t>
            </a:r>
            <a:r>
              <a:rPr lang="en-US" dirty="0">
                <a:effectLst/>
              </a:rPr>
              <a:t>. IEEE Spectrum. https://spectrum.ieee.org/the-real-story-of-stuxnet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IBM. (2024, September 11). </a:t>
            </a:r>
            <a:r>
              <a:rPr lang="en-US" i="1" dirty="0">
                <a:effectLst/>
              </a:rPr>
              <a:t>What is a zero-day exploit?</a:t>
            </a:r>
            <a:r>
              <a:rPr lang="en-US" dirty="0">
                <a:effectLst/>
              </a:rPr>
              <a:t>. IBM. https://www.ibm.com/topics/zero-day 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Microsoft Security Bulletin. (2010, September 14). </a:t>
            </a:r>
            <a:r>
              <a:rPr lang="en-US" i="1" dirty="0">
                <a:effectLst/>
              </a:rPr>
              <a:t>Microsoft Security bulletin MS10-061 - critical</a:t>
            </a:r>
            <a:r>
              <a:rPr lang="en-US" dirty="0">
                <a:effectLst/>
              </a:rPr>
              <a:t>. Microsoft Learn. https://learn.microsoft.com/en-us/security-updates/securitybulletins/2010/ms10-061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87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FABB2-653D-EDB5-0F3A-7B69D8EB7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2F34B-ED9C-B8CD-3C35-3600DC49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9079880" cy="469677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9E175-23C5-96BC-D873-82B01CBF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OCR-A II" panose="020F0609000104060307" pitchFamily="50" charset="0"/>
              </a:rPr>
              <a:t>C:\</a:t>
            </a:r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OCR-A II" panose="020F0609000104060307" pitchFamily="50" charset="0"/>
              </a:rPr>
              <a:t>Overview</a:t>
            </a:r>
            <a:endParaRPr lang="en-US" sz="3600" dirty="0">
              <a:solidFill>
                <a:srgbClr val="FF0000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OCR-A II" panose="020F0609000104060307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94587-D3E8-B13D-AED6-A5E09B2A9E02}"/>
              </a:ext>
            </a:extLst>
          </p:cNvPr>
          <p:cNvSpPr txBox="1"/>
          <p:nvPr/>
        </p:nvSpPr>
        <p:spPr>
          <a:xfrm>
            <a:off x="2438400" y="6180138"/>
            <a:ext cx="95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PNGarts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(n.d.). World map transparent background PNG [PNG file].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PNGarts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</a:p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https://www.pngarts.com/explore/108718. Modified by Charlotte Strobl.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30BAD1-2E45-314E-89ED-7AFF9077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Understanding Stuxnet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Worm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Propagation Phase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Triggering Phase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Execution Phase</a:t>
            </a:r>
          </a:p>
          <a:p>
            <a:pPr>
              <a:lnSpc>
                <a:spcPct val="150000"/>
              </a:lnSpc>
            </a:pPr>
            <a:r>
              <a:rPr lang="en-US" dirty="0"/>
              <a:t>Zero Day Exploits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Windows Shortcut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Print Spooling</a:t>
            </a:r>
          </a:p>
        </p:txBody>
      </p:sp>
    </p:spTree>
    <p:extLst>
      <p:ext uri="{BB962C8B-B14F-4D97-AF65-F5344CB8AC3E}">
        <p14:creationId xmlns:p14="http://schemas.microsoft.com/office/powerpoint/2010/main" val="51503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DE57-B691-410C-F4D9-9CE8215C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Understanding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_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STUXNET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endParaRPr lang="en-US" sz="3600" dirty="0">
              <a:latin typeface="OCR-A II" panose="020F0609000104060307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0229-0D00-0989-8A46-FCB311737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2578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Stuxnet is a highly sophisticated computer worm that innovated cyber attacks</a:t>
            </a:r>
            <a:r>
              <a:rPr lang="en-US" sz="1800" dirty="0"/>
              <a:t>. It was active from 2007 – 2010 and</a:t>
            </a:r>
            <a:r>
              <a:rPr lang="en-US" sz="1800" dirty="0">
                <a:latin typeface="Bahnschrift" panose="020B0502040204020203" pitchFamily="34" charset="0"/>
              </a:rPr>
              <a:t> marked the beginning of cyber warfare (Knapp &amp; </a:t>
            </a:r>
            <a:r>
              <a:rPr lang="en-US" sz="1800" dirty="0" err="1">
                <a:latin typeface="Bahnschrift" panose="020B0502040204020203" pitchFamily="34" charset="0"/>
              </a:rPr>
              <a:t>Langill</a:t>
            </a:r>
            <a:r>
              <a:rPr lang="en-US" sz="1800" dirty="0">
                <a:latin typeface="Bahnschrift" panose="020B0502040204020203" pitchFamily="34" charset="0"/>
              </a:rPr>
              <a:t>, 2015).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buFontTx/>
              <a:buChar char="&gt;"/>
            </a:pPr>
            <a:r>
              <a:rPr lang="en-US" sz="2000" dirty="0">
                <a:latin typeface="OCR-A II" panose="020F0609000104060307" pitchFamily="50" charset="0"/>
              </a:rPr>
              <a:t>TARGET: 	</a:t>
            </a:r>
            <a:r>
              <a:rPr lang="en-US" sz="1800" dirty="0">
                <a:latin typeface="Bahnschrift" panose="020B0502040204020203" pitchFamily="34" charset="0"/>
              </a:rPr>
              <a:t>Iran’s Uranium </a:t>
            </a:r>
            <a:br>
              <a:rPr lang="en-US" sz="1800" dirty="0">
                <a:latin typeface="Bahnschrift" panose="020B0502040204020203" pitchFamily="34" charset="0"/>
              </a:rPr>
            </a:br>
            <a:r>
              <a:rPr lang="en-US" sz="1800" dirty="0">
                <a:latin typeface="Bahnschrift" panose="020B0502040204020203" pitchFamily="34" charset="0"/>
              </a:rPr>
              <a:t>		Enrichment Facilities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  <a:buFontTx/>
              <a:buChar char="&gt;"/>
            </a:pPr>
            <a:r>
              <a:rPr lang="en-US" sz="2000" dirty="0">
                <a:latin typeface="OCR-A II" panose="020F0609000104060307" pitchFamily="50" charset="0"/>
              </a:rPr>
              <a:t>INTENT</a:t>
            </a:r>
            <a:r>
              <a:rPr lang="en-US" sz="2000" dirty="0"/>
              <a:t>: </a:t>
            </a:r>
            <a:r>
              <a:rPr lang="en-US" sz="1800" dirty="0"/>
              <a:t>	</a:t>
            </a:r>
            <a:r>
              <a:rPr lang="en-US" sz="1800" dirty="0">
                <a:latin typeface="Bahnschrift" panose="020B0502040204020203" pitchFamily="34" charset="0"/>
              </a:rPr>
              <a:t>Destroy real-world 			machinery using a  			computer program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508DF-12A5-C9BA-086C-F14D034D9F09}"/>
              </a:ext>
            </a:extLst>
          </p:cNvPr>
          <p:cNvSpPr txBox="1"/>
          <p:nvPr/>
        </p:nvSpPr>
        <p:spPr>
          <a:xfrm>
            <a:off x="1571625" y="6180138"/>
            <a:ext cx="95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P30Carl. (1941). </a:t>
            </a:r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Map of Iran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[Map]. GNU Free Documentation License. </a:t>
            </a:r>
          </a:p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https://aquarius.geomar.de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Modified by Charlotte Strobl.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4351C-FD0E-C6C2-D042-787F692B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600200"/>
            <a:ext cx="4495800" cy="449580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5417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E34D-0FEB-3F28-CC03-C5F469A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Worm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latin typeface="OCR-A II" panose="020F0609000104060307" pitchFamily="50" charset="0"/>
              </a:rPr>
              <a:t>Structure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D8F-6EFF-5FDB-2B55-2D06D6DC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0605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Bahnschrift" panose="020B0502040204020203" pitchFamily="34" charset="0"/>
              </a:rPr>
              <a:t>Worms follow a four-phase process: dormant, propagation, triggering, and execution.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Bahnschrift" panose="020B0502040204020203" pitchFamily="34" charset="0"/>
              </a:rPr>
              <a:t>This is the process that allowed Stuxnet to spread and damage machinery.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D2B94-16E8-CB75-395D-2BA105BBE8B2}"/>
              </a:ext>
            </a:extLst>
          </p:cNvPr>
          <p:cNvSpPr/>
          <p:nvPr/>
        </p:nvSpPr>
        <p:spPr>
          <a:xfrm>
            <a:off x="1600200" y="4477713"/>
            <a:ext cx="2816268" cy="96867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OCR-A II" panose="020F0609000104060307" pitchFamily="50" charset="0"/>
              </a:rPr>
              <a:t>PROPAGATION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E7C95-70EA-7B05-D87D-6A6465D1DCD0}"/>
              </a:ext>
            </a:extLst>
          </p:cNvPr>
          <p:cNvSpPr/>
          <p:nvPr/>
        </p:nvSpPr>
        <p:spPr>
          <a:xfrm>
            <a:off x="4687866" y="4477713"/>
            <a:ext cx="2816268" cy="96867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OCR-A II" panose="020F0609000104060307" pitchFamily="50" charset="0"/>
              </a:rPr>
              <a:t>TRIGGERING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5C23F-72C6-5519-E921-D5B9E36E685A}"/>
              </a:ext>
            </a:extLst>
          </p:cNvPr>
          <p:cNvSpPr/>
          <p:nvPr/>
        </p:nvSpPr>
        <p:spPr>
          <a:xfrm>
            <a:off x="7775532" y="4477713"/>
            <a:ext cx="2816268" cy="96867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OCR-A II" panose="020F0609000104060307" pitchFamily="50" charset="0"/>
              </a:rPr>
              <a:t>EXECUTION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EF822-821F-FBAE-622B-FD2E0111DFD4}"/>
              </a:ext>
            </a:extLst>
          </p:cNvPr>
          <p:cNvSpPr txBox="1"/>
          <p:nvPr/>
        </p:nvSpPr>
        <p:spPr>
          <a:xfrm>
            <a:off x="1676400" y="5638119"/>
            <a:ext cx="26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CR-A II" panose="020F0609000104060307" pitchFamily="50" charset="0"/>
              </a:rPr>
              <a:t>Spread &amp; multiply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8D629-5DA6-AAB0-D08F-1BD8EA53FDD4}"/>
              </a:ext>
            </a:extLst>
          </p:cNvPr>
          <p:cNvSpPr txBox="1"/>
          <p:nvPr/>
        </p:nvSpPr>
        <p:spPr>
          <a:xfrm>
            <a:off x="4764066" y="5650468"/>
            <a:ext cx="26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CR-A II" panose="020F0609000104060307" pitchFamily="50" charset="0"/>
              </a:rPr>
              <a:t>Activation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B873A-DA9F-7519-C974-8080F80D84C5}"/>
              </a:ext>
            </a:extLst>
          </p:cNvPr>
          <p:cNvSpPr txBox="1"/>
          <p:nvPr/>
        </p:nvSpPr>
        <p:spPr>
          <a:xfrm>
            <a:off x="7851732" y="5650468"/>
            <a:ext cx="266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CR-A II" panose="020F0609000104060307" pitchFamily="50" charset="0"/>
              </a:rPr>
              <a:t>Payload delivery</a:t>
            </a:r>
          </a:p>
        </p:txBody>
      </p:sp>
    </p:spTree>
    <p:extLst>
      <p:ext uri="{BB962C8B-B14F-4D97-AF65-F5344CB8AC3E}">
        <p14:creationId xmlns:p14="http://schemas.microsoft.com/office/powerpoint/2010/main" val="279430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E34D-0FEB-3F28-CC03-C5F469A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Worm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latin typeface="OCR-A II" panose="020F0609000104060307" pitchFamily="50" charset="0"/>
              </a:rPr>
              <a:t>Structure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D8F-6EFF-5FDB-2B55-2D06D6DC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40508"/>
            <a:ext cx="5715001" cy="46188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Most worms spread via the internet, but the Uranium Enrichment Facility had an isolated network (also known as an “air gap” network).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CR-A II" panose="020F0609000104060307" pitchFamily="50" charset="0"/>
              </a:rPr>
              <a:t>&gt;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OCR-A II" panose="020F0609000104060307" pitchFamily="50" charset="0"/>
              </a:rPr>
              <a:t>ENTRY ALTERNATIVES: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>
                <a:latin typeface="Bahnschrift" panose="020B0502040204020203" pitchFamily="34" charset="0"/>
              </a:rPr>
              <a:t> Infected USB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>
                <a:latin typeface="Bahnschrift" panose="020B0502040204020203" pitchFamily="34" charset="0"/>
              </a:rPr>
              <a:t> Compromised Employee Laptop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>
                <a:latin typeface="Bahnschrift" panose="020B0502040204020203" pitchFamily="34" charset="0"/>
              </a:rPr>
              <a:t> Social Engineering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CE405-AECC-8D00-174B-21E130BB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711960"/>
            <a:ext cx="5547362" cy="369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4C223-37CB-8AB6-730D-04750E34DC16}"/>
              </a:ext>
            </a:extLst>
          </p:cNvPr>
          <p:cNvSpPr txBox="1"/>
          <p:nvPr/>
        </p:nvSpPr>
        <p:spPr>
          <a:xfrm>
            <a:off x="2438400" y="6180138"/>
            <a:ext cx="95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Speculos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(2023). Air gap network topology [mage]. Wikimedia Commons.</a:t>
            </a:r>
          </a:p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https://commons.wikimedia.org/w/index.php?curid=138639069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Modified by Charlotte Strobl</a:t>
            </a:r>
          </a:p>
        </p:txBody>
      </p:sp>
    </p:spTree>
    <p:extLst>
      <p:ext uri="{BB962C8B-B14F-4D97-AF65-F5344CB8AC3E}">
        <p14:creationId xmlns:p14="http://schemas.microsoft.com/office/powerpoint/2010/main" val="28175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E34D-0FEB-3F28-CC03-C5F469A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Worm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latin typeface="OCR-A II" panose="020F0609000104060307" pitchFamily="50" charset="0"/>
              </a:rPr>
              <a:t>Structure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Triggering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D8F-6EFF-5FDB-2B55-2D06D6DC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9552"/>
            <a:ext cx="4688142" cy="46188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In the triggering phase, Stuxnet looked for: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CR-A II" panose="020F0609000104060307" pitchFamily="50" charset="0"/>
              </a:rPr>
              <a:t>&gt;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OCR-A II" panose="020F0609000104060307" pitchFamily="50" charset="0"/>
              </a:rPr>
              <a:t>WIN-CC: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>
                <a:latin typeface="Bahnschrift" panose="020B0502040204020203" pitchFamily="34" charset="0"/>
              </a:rPr>
              <a:t> Machine Operating System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/>
              <a:t> Managed Industrial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CR-A II" panose="020F0609000104060307" pitchFamily="50" charset="0"/>
              </a:rPr>
              <a:t>&gt;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OCR-A II" panose="020F0609000104060307" pitchFamily="50" charset="0"/>
              </a:rPr>
              <a:t>Siemen’s Step 7: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>
                <a:latin typeface="Bahnschrift" panose="020B0502040204020203" pitchFamily="34" charset="0"/>
              </a:rPr>
              <a:t> Software for Programmable</a:t>
            </a:r>
            <a:br>
              <a:rPr lang="en-US" sz="1800" dirty="0">
                <a:latin typeface="Bahnschrift" panose="020B0502040204020203" pitchFamily="34" charset="0"/>
              </a:rPr>
            </a:br>
            <a:r>
              <a:rPr lang="en-US" sz="1800" dirty="0"/>
              <a:t>	    Logic Controllers (operates 	    centrifuges)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F4FB79-AE34-58DB-D5E9-33C05BDE5666}"/>
              </a:ext>
            </a:extLst>
          </p:cNvPr>
          <p:cNvSpPr txBox="1"/>
          <p:nvPr/>
        </p:nvSpPr>
        <p:spPr>
          <a:xfrm>
            <a:off x="5257800" y="4278869"/>
            <a:ext cx="270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CR-A II" panose="020F0609000104060307" pitchFamily="50" charset="0"/>
              </a:rPr>
              <a:t>Infected Device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2EE990-8A81-909B-1EDC-9C34F5BC487B}"/>
              </a:ext>
            </a:extLst>
          </p:cNvPr>
          <p:cNvGrpSpPr/>
          <p:nvPr/>
        </p:nvGrpSpPr>
        <p:grpSpPr>
          <a:xfrm>
            <a:off x="5677458" y="2286000"/>
            <a:ext cx="6019800" cy="2971800"/>
            <a:chOff x="5677458" y="2286000"/>
            <a:chExt cx="6019800" cy="2971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8306FD-ED26-CC0A-E967-F1804F2C19C7}"/>
                </a:ext>
              </a:extLst>
            </p:cNvPr>
            <p:cNvGrpSpPr/>
            <p:nvPr/>
          </p:nvGrpSpPr>
          <p:grpSpPr>
            <a:xfrm>
              <a:off x="9296400" y="2286000"/>
              <a:ext cx="2057400" cy="2209801"/>
              <a:chOff x="1752600" y="3048000"/>
              <a:chExt cx="2057400" cy="22098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E41998-C123-2AD2-0FAA-FB1B6E66DEF5}"/>
                  </a:ext>
                </a:extLst>
              </p:cNvPr>
              <p:cNvGrpSpPr/>
              <p:nvPr/>
            </p:nvGrpSpPr>
            <p:grpSpPr>
              <a:xfrm>
                <a:off x="1752600" y="3048000"/>
                <a:ext cx="2057400" cy="2209800"/>
                <a:chOff x="1752600" y="3048000"/>
                <a:chExt cx="2057400" cy="2209800"/>
              </a:xfrm>
            </p:grpSpPr>
            <p:sp>
              <p:nvSpPr>
                <p:cNvPr id="11" name="Flowchart: Predefined Process 10">
                  <a:extLst>
                    <a:ext uri="{FF2B5EF4-FFF2-40B4-BE49-F238E27FC236}">
                      <a16:creationId xmlns:a16="http://schemas.microsoft.com/office/drawing/2014/main" id="{5213E263-48A9-6CB9-D555-5CA08A91277E}"/>
                    </a:ext>
                  </a:extLst>
                </p:cNvPr>
                <p:cNvSpPr/>
                <p:nvPr/>
              </p:nvSpPr>
              <p:spPr>
                <a:xfrm>
                  <a:off x="1752600" y="3048000"/>
                  <a:ext cx="1828800" cy="2209800"/>
                </a:xfrm>
                <a:prstGeom prst="flowChartPredefinedProcess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60A656A-6743-BB95-ADAA-ACCAC402302E}"/>
                    </a:ext>
                  </a:extLst>
                </p:cNvPr>
                <p:cNvSpPr/>
                <p:nvPr/>
              </p:nvSpPr>
              <p:spPr>
                <a:xfrm>
                  <a:off x="3429000" y="3200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78638D8-D285-A6FD-C397-CDB213910530}"/>
                    </a:ext>
                  </a:extLst>
                </p:cNvPr>
                <p:cNvSpPr/>
                <p:nvPr/>
              </p:nvSpPr>
              <p:spPr>
                <a:xfrm>
                  <a:off x="3429000" y="3429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C2B393-B27B-9B41-D75F-CE9AF0F14E21}"/>
                    </a:ext>
                  </a:extLst>
                </p:cNvPr>
                <p:cNvSpPr/>
                <p:nvPr/>
              </p:nvSpPr>
              <p:spPr>
                <a:xfrm>
                  <a:off x="3429000" y="38862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5CA2A82-DE4E-CDA7-5128-FF7267FEAF69}"/>
                    </a:ext>
                  </a:extLst>
                </p:cNvPr>
                <p:cNvSpPr/>
                <p:nvPr/>
              </p:nvSpPr>
              <p:spPr>
                <a:xfrm>
                  <a:off x="3429000" y="4343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47AF3CC-E824-833D-A61B-88F0EE976435}"/>
                    </a:ext>
                  </a:extLst>
                </p:cNvPr>
                <p:cNvSpPr/>
                <p:nvPr/>
              </p:nvSpPr>
              <p:spPr>
                <a:xfrm>
                  <a:off x="3429000" y="48006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512DD3E-1349-06E5-FD94-149B84958920}"/>
                    </a:ext>
                  </a:extLst>
                </p:cNvPr>
                <p:cNvSpPr/>
                <p:nvPr/>
              </p:nvSpPr>
              <p:spPr>
                <a:xfrm>
                  <a:off x="3429000" y="50292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95FB119-3C27-E27C-BB6F-DEF59AFB5526}"/>
                    </a:ext>
                  </a:extLst>
                </p:cNvPr>
                <p:cNvSpPr/>
                <p:nvPr/>
              </p:nvSpPr>
              <p:spPr>
                <a:xfrm>
                  <a:off x="1828800" y="3200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DFEE4BB-D2B3-170A-468D-890BC0B57392}"/>
                    </a:ext>
                  </a:extLst>
                </p:cNvPr>
                <p:cNvSpPr/>
                <p:nvPr/>
              </p:nvSpPr>
              <p:spPr>
                <a:xfrm>
                  <a:off x="1828800" y="36576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DA4FDE0-DACA-02D6-A50C-F1D033C5A93A}"/>
                    </a:ext>
                  </a:extLst>
                </p:cNvPr>
                <p:cNvSpPr/>
                <p:nvPr/>
              </p:nvSpPr>
              <p:spPr>
                <a:xfrm>
                  <a:off x="1828800" y="38862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78B443F-79C3-422B-9186-2BAA58FCE888}"/>
                    </a:ext>
                  </a:extLst>
                </p:cNvPr>
                <p:cNvSpPr/>
                <p:nvPr/>
              </p:nvSpPr>
              <p:spPr>
                <a:xfrm>
                  <a:off x="1828800" y="4343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A483D5F-51D8-DE83-EA0D-96D49F9138F3}"/>
                    </a:ext>
                  </a:extLst>
                </p:cNvPr>
                <p:cNvSpPr/>
                <p:nvPr/>
              </p:nvSpPr>
              <p:spPr>
                <a:xfrm>
                  <a:off x="1828800" y="50292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lowchart: Predefined Process 22">
                  <a:extLst>
                    <a:ext uri="{FF2B5EF4-FFF2-40B4-BE49-F238E27FC236}">
                      <a16:creationId xmlns:a16="http://schemas.microsoft.com/office/drawing/2014/main" id="{2CE5F557-4303-3A91-2835-C63ECBA79B9B}"/>
                    </a:ext>
                  </a:extLst>
                </p:cNvPr>
                <p:cNvSpPr/>
                <p:nvPr/>
              </p:nvSpPr>
              <p:spPr>
                <a:xfrm>
                  <a:off x="1981200" y="3048000"/>
                  <a:ext cx="1828800" cy="2209800"/>
                </a:xfrm>
                <a:prstGeom prst="flowChartPredefinedProcess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1C29D0F-9D55-6F4D-9C59-EA739F848CA6}"/>
                    </a:ext>
                  </a:extLst>
                </p:cNvPr>
                <p:cNvSpPr/>
                <p:nvPr/>
              </p:nvSpPr>
              <p:spPr>
                <a:xfrm>
                  <a:off x="2057400" y="3200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2F0065D-D4FD-0266-0808-8DEB997EC1EB}"/>
                    </a:ext>
                  </a:extLst>
                </p:cNvPr>
                <p:cNvSpPr/>
                <p:nvPr/>
              </p:nvSpPr>
              <p:spPr>
                <a:xfrm>
                  <a:off x="2057400" y="3429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3B6A6A1-1EC8-F3CE-5C26-DB7DFCBFF61D}"/>
                    </a:ext>
                  </a:extLst>
                </p:cNvPr>
                <p:cNvSpPr/>
                <p:nvPr/>
              </p:nvSpPr>
              <p:spPr>
                <a:xfrm>
                  <a:off x="2057400" y="36576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969722-24EB-7B8A-029D-DD2E8B323406}"/>
                    </a:ext>
                  </a:extLst>
                </p:cNvPr>
                <p:cNvSpPr/>
                <p:nvPr/>
              </p:nvSpPr>
              <p:spPr>
                <a:xfrm>
                  <a:off x="2057400" y="41148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708AD01-4C17-B2CD-1789-23047A7D1456}"/>
                    </a:ext>
                  </a:extLst>
                </p:cNvPr>
                <p:cNvSpPr/>
                <p:nvPr/>
              </p:nvSpPr>
              <p:spPr>
                <a:xfrm>
                  <a:off x="2057400" y="4572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BBBAEA7-C58F-CA4F-2655-6C0D60F17829}"/>
                    </a:ext>
                  </a:extLst>
                </p:cNvPr>
                <p:cNvSpPr/>
                <p:nvPr/>
              </p:nvSpPr>
              <p:spPr>
                <a:xfrm>
                  <a:off x="2057400" y="48006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C338A3F-8DA2-3823-476D-CC151BC025CD}"/>
                    </a:ext>
                  </a:extLst>
                </p:cNvPr>
                <p:cNvSpPr/>
                <p:nvPr/>
              </p:nvSpPr>
              <p:spPr>
                <a:xfrm>
                  <a:off x="2057400" y="50292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803D39B-557F-5D9A-E5E0-50037B7A3FB8}"/>
                    </a:ext>
                  </a:extLst>
                </p:cNvPr>
                <p:cNvSpPr/>
                <p:nvPr/>
              </p:nvSpPr>
              <p:spPr>
                <a:xfrm>
                  <a:off x="3657600" y="3429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555C10-2EDF-F16B-7DDC-9D1F0365473E}"/>
                    </a:ext>
                  </a:extLst>
                </p:cNvPr>
                <p:cNvSpPr/>
                <p:nvPr/>
              </p:nvSpPr>
              <p:spPr>
                <a:xfrm>
                  <a:off x="3657600" y="38862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8871E9-C043-148A-5871-93ED043834C5}"/>
                    </a:ext>
                  </a:extLst>
                </p:cNvPr>
                <p:cNvSpPr/>
                <p:nvPr/>
              </p:nvSpPr>
              <p:spPr>
                <a:xfrm>
                  <a:off x="3657600" y="41148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4E5232E-4796-000E-ADDF-AE9137870CDD}"/>
                    </a:ext>
                  </a:extLst>
                </p:cNvPr>
                <p:cNvSpPr/>
                <p:nvPr/>
              </p:nvSpPr>
              <p:spPr>
                <a:xfrm>
                  <a:off x="3657600" y="45720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FB061EB-16E4-AF0D-75F9-0CE70FC26C6F}"/>
                    </a:ext>
                  </a:extLst>
                </p:cNvPr>
                <p:cNvSpPr/>
                <p:nvPr/>
              </p:nvSpPr>
              <p:spPr>
                <a:xfrm>
                  <a:off x="3657600" y="50292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CB8A3CE-CB6C-723C-D4B8-F63113543AD5}"/>
                  </a:ext>
                </a:extLst>
              </p:cNvPr>
              <p:cNvSpPr/>
              <p:nvPr/>
            </p:nvSpPr>
            <p:spPr>
              <a:xfrm>
                <a:off x="2362200" y="3200400"/>
                <a:ext cx="838200" cy="990600"/>
              </a:xfrm>
              <a:prstGeom prst="flowChartProces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1DA07C5C-73FB-F1A7-E724-AB89D5F6B27F}"/>
                  </a:ext>
                </a:extLst>
              </p:cNvPr>
              <p:cNvSpPr/>
              <p:nvPr/>
            </p:nvSpPr>
            <p:spPr>
              <a:xfrm>
                <a:off x="2362200" y="4331494"/>
                <a:ext cx="838200" cy="164306"/>
              </a:xfrm>
              <a:prstGeom prst="flowChartProces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1C68D2FA-7E17-F501-30AF-D87BF70ECB80}"/>
                  </a:ext>
                </a:extLst>
              </p:cNvPr>
              <p:cNvSpPr/>
              <p:nvPr/>
            </p:nvSpPr>
            <p:spPr>
              <a:xfrm>
                <a:off x="2362200" y="4655344"/>
                <a:ext cx="838200" cy="164306"/>
              </a:xfrm>
              <a:prstGeom prst="flowChartProces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C990B1CE-AA49-35A1-5B76-8DAF9DE6986B}"/>
                  </a:ext>
                </a:extLst>
              </p:cNvPr>
              <p:cNvSpPr/>
              <p:nvPr/>
            </p:nvSpPr>
            <p:spPr>
              <a:xfrm>
                <a:off x="2362200" y="4970859"/>
                <a:ext cx="838200" cy="164306"/>
              </a:xfrm>
              <a:prstGeom prst="flowChartProces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F95E398-9462-D665-6003-2AC1144413AE}"/>
                  </a:ext>
                </a:extLst>
              </p:cNvPr>
              <p:cNvSpPr/>
              <p:nvPr/>
            </p:nvSpPr>
            <p:spPr>
              <a:xfrm>
                <a:off x="2476925" y="3389600"/>
                <a:ext cx="595421" cy="51329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9B4D1B5-C856-1C19-E6A6-B8F8748E0E46}"/>
                </a:ext>
              </a:extLst>
            </p:cNvPr>
            <p:cNvGrpSpPr/>
            <p:nvPr/>
          </p:nvGrpSpPr>
          <p:grpSpPr>
            <a:xfrm>
              <a:off x="5677458" y="2861550"/>
              <a:ext cx="1828800" cy="1188719"/>
              <a:chOff x="5867400" y="2974165"/>
              <a:chExt cx="1828800" cy="118871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0E640D-1898-B6A2-C4E0-DAA9CE5A3B2F}"/>
                  </a:ext>
                </a:extLst>
              </p:cNvPr>
              <p:cNvGrpSpPr/>
              <p:nvPr/>
            </p:nvGrpSpPr>
            <p:grpSpPr>
              <a:xfrm>
                <a:off x="5867400" y="2974165"/>
                <a:ext cx="1828800" cy="1188719"/>
                <a:chOff x="1524000" y="2207746"/>
                <a:chExt cx="1828800" cy="118871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E2728F-D519-9950-C8B4-AF1C22E7B59A}"/>
                    </a:ext>
                  </a:extLst>
                </p:cNvPr>
                <p:cNvGrpSpPr/>
                <p:nvPr/>
              </p:nvGrpSpPr>
              <p:grpSpPr>
                <a:xfrm>
                  <a:off x="1524000" y="2207746"/>
                  <a:ext cx="1828800" cy="1188719"/>
                  <a:chOff x="1371600" y="2209800"/>
                  <a:chExt cx="1828800" cy="1188719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3F17872-A31C-B630-1B29-BF2701E0BAF6}"/>
                      </a:ext>
                    </a:extLst>
                  </p:cNvPr>
                  <p:cNvSpPr/>
                  <p:nvPr/>
                </p:nvSpPr>
                <p:spPr>
                  <a:xfrm>
                    <a:off x="1371600" y="2209800"/>
                    <a:ext cx="18288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F201AA9-AF8D-4BAD-F1F4-08D82C749C95}"/>
                      </a:ext>
                    </a:extLst>
                  </p:cNvPr>
                  <p:cNvSpPr/>
                  <p:nvPr/>
                </p:nvSpPr>
                <p:spPr>
                  <a:xfrm flipV="1">
                    <a:off x="1927261" y="3352799"/>
                    <a:ext cx="739740" cy="45720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76492AB3-734B-83FD-286F-C4C8E8085610}"/>
                    </a:ext>
                  </a:extLst>
                </p:cNvPr>
                <p:cNvSpPr/>
                <p:nvPr/>
              </p:nvSpPr>
              <p:spPr>
                <a:xfrm>
                  <a:off x="2140689" y="2408299"/>
                  <a:ext cx="595421" cy="513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!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D2ADEB8-9BCD-E1AE-D510-692B2CF4F5D5}"/>
                  </a:ext>
                </a:extLst>
              </p:cNvPr>
              <p:cNvSpPr/>
              <p:nvPr/>
            </p:nvSpPr>
            <p:spPr>
              <a:xfrm flipV="1">
                <a:off x="6754831" y="3886200"/>
                <a:ext cx="76200" cy="228600"/>
              </a:xfrm>
              <a:prstGeom prst="rect">
                <a:avLst/>
              </a:prstGeom>
              <a:solidFill>
                <a:srgbClr val="FF00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AC13271-F03F-AAF5-6BC5-7A71C52B9F78}"/>
                </a:ext>
              </a:extLst>
            </p:cNvPr>
            <p:cNvSpPr/>
            <p:nvPr/>
          </p:nvSpPr>
          <p:spPr>
            <a:xfrm>
              <a:off x="8001000" y="3303905"/>
              <a:ext cx="732817" cy="35369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D653F6-38C2-17D7-9957-AA74E35A6293}"/>
                </a:ext>
              </a:extLst>
            </p:cNvPr>
            <p:cNvSpPr txBox="1"/>
            <p:nvPr/>
          </p:nvSpPr>
          <p:spPr>
            <a:xfrm>
              <a:off x="8991600" y="4611469"/>
              <a:ext cx="2705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CR-A II" panose="020F0609000104060307" pitchFamily="50" charset="0"/>
                </a:rPr>
                <a:t>Programmable</a:t>
              </a:r>
            </a:p>
            <a:p>
              <a:pPr algn="ctr"/>
              <a:r>
                <a:rPr lang="en-US" dirty="0">
                  <a:latin typeface="OCR-A II" panose="020F0609000104060307" pitchFamily="50" charset="0"/>
                </a:rPr>
                <a:t>Logic Controller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D2A957-5347-8086-2D81-12F9BD5F70E2}"/>
                </a:ext>
              </a:extLst>
            </p:cNvPr>
            <p:cNvSpPr txBox="1"/>
            <p:nvPr/>
          </p:nvSpPr>
          <p:spPr>
            <a:xfrm>
              <a:off x="7585884" y="2933700"/>
              <a:ext cx="1485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OCR-A II" panose="020F0609000104060307" pitchFamily="50" charset="0"/>
                </a:rPr>
                <a:t>Accessed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23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E34D-0FEB-3F28-CC03-C5F469A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Worm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latin typeface="OCR-A II" panose="020F0609000104060307" pitchFamily="50" charset="0"/>
              </a:rPr>
              <a:t>Structure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D8F-6EFF-5FDB-2B55-2D06D6DC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29552"/>
            <a:ext cx="4390171" cy="4618848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In the execution phase, the worm delivers the payload, meaning the main function or purpose of the virus is carried out.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OCR-A II" panose="020F0609000104060307" pitchFamily="50" charset="0"/>
              </a:rPr>
              <a:t>&gt;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OCR-A II" panose="020F0609000104060307" pitchFamily="50" charset="0"/>
              </a:rPr>
              <a:t>PAYLOAD FUNCTIONS: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>
                <a:latin typeface="Bahnschrift" panose="020B0502040204020203" pitchFamily="34" charset="0"/>
              </a:rPr>
              <a:t> Alter centrifuge code to spin 	   out of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	</a:t>
            </a:r>
            <a:r>
              <a:rPr lang="en-US" sz="1800" dirty="0">
                <a:latin typeface="OCR-A II" panose="020F0609000104060307" pitchFamily="50" charset="0"/>
              </a:rPr>
              <a:t>&gt;</a:t>
            </a:r>
            <a:r>
              <a:rPr lang="en-US" sz="1800" dirty="0">
                <a:latin typeface="Bahnschrift" panose="020B0502040204020203" pitchFamily="34" charset="0"/>
              </a:rPr>
              <a:t> Feed artificial data to the 	   Industrial Control System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081A99-1E69-8582-8440-03B291395B2C}"/>
              </a:ext>
            </a:extLst>
          </p:cNvPr>
          <p:cNvGrpSpPr/>
          <p:nvPr/>
        </p:nvGrpSpPr>
        <p:grpSpPr>
          <a:xfrm>
            <a:off x="9394187" y="1629552"/>
            <a:ext cx="2652713" cy="1768475"/>
            <a:chOff x="4419600" y="1600200"/>
            <a:chExt cx="3429000" cy="2286000"/>
          </a:xfrm>
        </p:grpSpPr>
        <p:sp>
          <p:nvSpPr>
            <p:cNvPr id="50" name="Explosion: 8 Points 49">
              <a:extLst>
                <a:ext uri="{FF2B5EF4-FFF2-40B4-BE49-F238E27FC236}">
                  <a16:creationId xmlns:a16="http://schemas.microsoft.com/office/drawing/2014/main" id="{35C26CD3-4E67-E500-4D9E-D53EED1EE950}"/>
                </a:ext>
              </a:extLst>
            </p:cNvPr>
            <p:cNvSpPr/>
            <p:nvPr/>
          </p:nvSpPr>
          <p:spPr>
            <a:xfrm>
              <a:off x="4419600" y="1600200"/>
              <a:ext cx="3429000" cy="1975855"/>
            </a:xfrm>
            <a:prstGeom prst="irregularSeal1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E732C83-FE4E-9826-44E4-03375E40927C}"/>
                </a:ext>
              </a:extLst>
            </p:cNvPr>
            <p:cNvGrpSpPr/>
            <p:nvPr/>
          </p:nvGrpSpPr>
          <p:grpSpPr>
            <a:xfrm>
              <a:off x="6553200" y="1899654"/>
              <a:ext cx="838200" cy="1986546"/>
              <a:chOff x="4724398" y="1877818"/>
              <a:chExt cx="838200" cy="198654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CE34EA4-8C9D-A438-2CBB-3BE9BD45CD2D}"/>
                  </a:ext>
                </a:extLst>
              </p:cNvPr>
              <p:cNvSpPr/>
              <p:nvPr/>
            </p:nvSpPr>
            <p:spPr>
              <a:xfrm>
                <a:off x="4724398" y="3581400"/>
                <a:ext cx="838200" cy="2829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1424C12-FCE0-CD7A-23E9-C676164F5240}"/>
                  </a:ext>
                </a:extLst>
              </p:cNvPr>
              <p:cNvGrpSpPr/>
              <p:nvPr/>
            </p:nvGrpSpPr>
            <p:grpSpPr>
              <a:xfrm>
                <a:off x="4953001" y="1877818"/>
                <a:ext cx="381000" cy="1855982"/>
                <a:chOff x="4953000" y="1877818"/>
                <a:chExt cx="381000" cy="1855982"/>
              </a:xfrm>
              <a:solidFill>
                <a:schemeClr val="bg1"/>
              </a:solidFill>
            </p:grpSpPr>
            <p:sp>
              <p:nvSpPr>
                <p:cNvPr id="80" name="Cylinder 79">
                  <a:extLst>
                    <a:ext uri="{FF2B5EF4-FFF2-40B4-BE49-F238E27FC236}">
                      <a16:creationId xmlns:a16="http://schemas.microsoft.com/office/drawing/2014/main" id="{96C0FA11-98E5-5E95-BA6A-1BA02C630382}"/>
                    </a:ext>
                  </a:extLst>
                </p:cNvPr>
                <p:cNvSpPr/>
                <p:nvPr/>
              </p:nvSpPr>
              <p:spPr>
                <a:xfrm>
                  <a:off x="4953000" y="1877818"/>
                  <a:ext cx="381000" cy="1855982"/>
                </a:xfrm>
                <a:prstGeom prst="can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2CAADCD-377D-E62C-6D6C-F84BF9EBED76}"/>
                    </a:ext>
                  </a:extLst>
                </p:cNvPr>
                <p:cNvCxnSpPr/>
                <p:nvPr/>
              </p:nvCxnSpPr>
              <p:spPr>
                <a:xfrm flipV="1">
                  <a:off x="4953000" y="20574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75EF741-E72F-FC3D-464A-FF8798F5BC85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 flipV="1">
                  <a:off x="4953000" y="1973068"/>
                  <a:ext cx="190500" cy="10884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F19D744-5958-205C-915B-56378E9232C3}"/>
                    </a:ext>
                  </a:extLst>
                </p:cNvPr>
                <p:cNvCxnSpPr/>
                <p:nvPr/>
              </p:nvCxnSpPr>
              <p:spPr>
                <a:xfrm flipV="1">
                  <a:off x="4953000" y="22860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2D4B402-D14E-FB61-5185-3D6DAB1152E6}"/>
                    </a:ext>
                  </a:extLst>
                </p:cNvPr>
                <p:cNvCxnSpPr/>
                <p:nvPr/>
              </p:nvCxnSpPr>
              <p:spPr>
                <a:xfrm flipV="1">
                  <a:off x="4953000" y="25146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BCA331F-39D3-0AB9-ADF8-79C646893E7D}"/>
                    </a:ext>
                  </a:extLst>
                </p:cNvPr>
                <p:cNvCxnSpPr/>
                <p:nvPr/>
              </p:nvCxnSpPr>
              <p:spPr>
                <a:xfrm flipV="1">
                  <a:off x="4953000" y="27432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F7B5288-C587-474E-CE94-5ADF8039F075}"/>
                    </a:ext>
                  </a:extLst>
                </p:cNvPr>
                <p:cNvCxnSpPr/>
                <p:nvPr/>
              </p:nvCxnSpPr>
              <p:spPr>
                <a:xfrm flipV="1">
                  <a:off x="4953000" y="29718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AE475EE-C9F0-3713-A57B-63E04BEF0FD9}"/>
                    </a:ext>
                  </a:extLst>
                </p:cNvPr>
                <p:cNvCxnSpPr/>
                <p:nvPr/>
              </p:nvCxnSpPr>
              <p:spPr>
                <a:xfrm flipV="1">
                  <a:off x="4953000" y="32004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6A27C6D-A6D6-EBD8-C6DA-1799EEC1AD92}"/>
                    </a:ext>
                  </a:extLst>
                </p:cNvPr>
                <p:cNvCxnSpPr/>
                <p:nvPr/>
              </p:nvCxnSpPr>
              <p:spPr>
                <a:xfrm flipV="1">
                  <a:off x="4953000" y="3401818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0B30766-97D0-7E5F-0FAD-5A748707A889}"/>
                    </a:ext>
                  </a:extLst>
                </p:cNvPr>
                <p:cNvCxnSpPr>
                  <a:cxnSpLocks/>
                  <a:stCxn id="80" idx="3"/>
                </p:cNvCxnSpPr>
                <p:nvPr/>
              </p:nvCxnSpPr>
              <p:spPr>
                <a:xfrm flipV="1">
                  <a:off x="5143500" y="3581400"/>
                  <a:ext cx="190500" cy="1524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ED2C39-F447-F1AA-641C-6E6EDAB29893}"/>
                </a:ext>
              </a:extLst>
            </p:cNvPr>
            <p:cNvGrpSpPr/>
            <p:nvPr/>
          </p:nvGrpSpPr>
          <p:grpSpPr>
            <a:xfrm>
              <a:off x="5638800" y="1899654"/>
              <a:ext cx="838200" cy="1986546"/>
              <a:chOff x="4724398" y="1877818"/>
              <a:chExt cx="838200" cy="198654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BEDBE34-DA01-DB08-1534-28CBA21E97E1}"/>
                  </a:ext>
                </a:extLst>
              </p:cNvPr>
              <p:cNvSpPr/>
              <p:nvPr/>
            </p:nvSpPr>
            <p:spPr>
              <a:xfrm>
                <a:off x="4724398" y="3581400"/>
                <a:ext cx="838200" cy="2829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7F94984-E52E-A6D0-DFF8-306373458872}"/>
                  </a:ext>
                </a:extLst>
              </p:cNvPr>
              <p:cNvGrpSpPr/>
              <p:nvPr/>
            </p:nvGrpSpPr>
            <p:grpSpPr>
              <a:xfrm>
                <a:off x="4953001" y="1877818"/>
                <a:ext cx="381000" cy="1855982"/>
                <a:chOff x="4953000" y="1877818"/>
                <a:chExt cx="381000" cy="1855982"/>
              </a:xfrm>
              <a:solidFill>
                <a:schemeClr val="bg1"/>
              </a:solidFill>
            </p:grpSpPr>
            <p:sp>
              <p:nvSpPr>
                <p:cNvPr id="68" name="Cylinder 67">
                  <a:extLst>
                    <a:ext uri="{FF2B5EF4-FFF2-40B4-BE49-F238E27FC236}">
                      <a16:creationId xmlns:a16="http://schemas.microsoft.com/office/drawing/2014/main" id="{4EF49F5B-18AE-B999-EB01-18B9C1143FC6}"/>
                    </a:ext>
                  </a:extLst>
                </p:cNvPr>
                <p:cNvSpPr/>
                <p:nvPr/>
              </p:nvSpPr>
              <p:spPr>
                <a:xfrm>
                  <a:off x="4953000" y="1877818"/>
                  <a:ext cx="381000" cy="1855982"/>
                </a:xfrm>
                <a:prstGeom prst="can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67B0669-9CCA-199C-65BF-3B5685B1C4E4}"/>
                    </a:ext>
                  </a:extLst>
                </p:cNvPr>
                <p:cNvCxnSpPr/>
                <p:nvPr/>
              </p:nvCxnSpPr>
              <p:spPr>
                <a:xfrm flipV="1">
                  <a:off x="4953000" y="20574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62CF9A4-7E8C-A6D6-CEE7-C449113C8158}"/>
                    </a:ext>
                  </a:extLst>
                </p:cNvPr>
                <p:cNvCxnSpPr>
                  <a:cxnSpLocks/>
                  <a:endCxn id="68" idx="0"/>
                </p:cNvCxnSpPr>
                <p:nvPr/>
              </p:nvCxnSpPr>
              <p:spPr>
                <a:xfrm flipV="1">
                  <a:off x="4953000" y="1973068"/>
                  <a:ext cx="190500" cy="10884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84E6E20-BB6D-F34C-EF39-3F88C0AFF8D7}"/>
                    </a:ext>
                  </a:extLst>
                </p:cNvPr>
                <p:cNvCxnSpPr/>
                <p:nvPr/>
              </p:nvCxnSpPr>
              <p:spPr>
                <a:xfrm flipV="1">
                  <a:off x="4953000" y="22860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C0670A5-0A46-4E72-27A0-7A4A95AB1E95}"/>
                    </a:ext>
                  </a:extLst>
                </p:cNvPr>
                <p:cNvCxnSpPr/>
                <p:nvPr/>
              </p:nvCxnSpPr>
              <p:spPr>
                <a:xfrm flipV="1">
                  <a:off x="4953000" y="25146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704D60D-85B7-47F4-C1D8-DAC3C7A88C17}"/>
                    </a:ext>
                  </a:extLst>
                </p:cNvPr>
                <p:cNvCxnSpPr/>
                <p:nvPr/>
              </p:nvCxnSpPr>
              <p:spPr>
                <a:xfrm flipV="1">
                  <a:off x="4953000" y="27432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8A74405-9D53-FBC7-C42B-BFBBB4A6642F}"/>
                    </a:ext>
                  </a:extLst>
                </p:cNvPr>
                <p:cNvCxnSpPr/>
                <p:nvPr/>
              </p:nvCxnSpPr>
              <p:spPr>
                <a:xfrm flipV="1">
                  <a:off x="4953000" y="29718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9B579FA-3E34-3E36-6CF0-3701BCB7F95F}"/>
                    </a:ext>
                  </a:extLst>
                </p:cNvPr>
                <p:cNvCxnSpPr/>
                <p:nvPr/>
              </p:nvCxnSpPr>
              <p:spPr>
                <a:xfrm flipV="1">
                  <a:off x="4953000" y="3200400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FA56BE-F763-44AF-6E53-549CB896727C}"/>
                    </a:ext>
                  </a:extLst>
                </p:cNvPr>
                <p:cNvCxnSpPr/>
                <p:nvPr/>
              </p:nvCxnSpPr>
              <p:spPr>
                <a:xfrm flipV="1">
                  <a:off x="4953000" y="3401818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918E246-9E3B-48A3-5EFB-32BBE303C616}"/>
                    </a:ext>
                  </a:extLst>
                </p:cNvPr>
                <p:cNvCxnSpPr>
                  <a:cxnSpLocks/>
                  <a:stCxn id="68" idx="3"/>
                </p:cNvCxnSpPr>
                <p:nvPr/>
              </p:nvCxnSpPr>
              <p:spPr>
                <a:xfrm flipV="1">
                  <a:off x="5143500" y="3581400"/>
                  <a:ext cx="190500" cy="1524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8B935AD-DE9E-5C69-C5C7-DB43E403BE95}"/>
                </a:ext>
              </a:extLst>
            </p:cNvPr>
            <p:cNvGrpSpPr/>
            <p:nvPr/>
          </p:nvGrpSpPr>
          <p:grpSpPr>
            <a:xfrm>
              <a:off x="4724400" y="1899654"/>
              <a:ext cx="838200" cy="1986546"/>
              <a:chOff x="4724398" y="1877818"/>
              <a:chExt cx="838200" cy="198654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7A888C5-ED5B-455D-968F-465195EB79F9}"/>
                  </a:ext>
                </a:extLst>
              </p:cNvPr>
              <p:cNvSpPr/>
              <p:nvPr/>
            </p:nvSpPr>
            <p:spPr>
              <a:xfrm>
                <a:off x="4724398" y="3581400"/>
                <a:ext cx="838200" cy="2829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4AA2383-40E6-CA5E-6520-66909A3A8D7E}"/>
                  </a:ext>
                </a:extLst>
              </p:cNvPr>
              <p:cNvGrpSpPr/>
              <p:nvPr/>
            </p:nvGrpSpPr>
            <p:grpSpPr>
              <a:xfrm>
                <a:off x="4953001" y="1877818"/>
                <a:ext cx="381000" cy="1855982"/>
                <a:chOff x="4953000" y="1877826"/>
                <a:chExt cx="381000" cy="1855989"/>
              </a:xfrm>
              <a:solidFill>
                <a:schemeClr val="bg1"/>
              </a:solidFill>
            </p:grpSpPr>
            <p:sp>
              <p:nvSpPr>
                <p:cNvPr id="56" name="Cylinder 55">
                  <a:extLst>
                    <a:ext uri="{FF2B5EF4-FFF2-40B4-BE49-F238E27FC236}">
                      <a16:creationId xmlns:a16="http://schemas.microsoft.com/office/drawing/2014/main" id="{00C26C33-4E84-E356-BEEF-EBB830D2F786}"/>
                    </a:ext>
                  </a:extLst>
                </p:cNvPr>
                <p:cNvSpPr/>
                <p:nvPr/>
              </p:nvSpPr>
              <p:spPr>
                <a:xfrm>
                  <a:off x="4953000" y="1877826"/>
                  <a:ext cx="381000" cy="1855989"/>
                </a:xfrm>
                <a:prstGeom prst="can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64B9C8A-9DF1-5653-7EE3-FAC324AE7ED3}"/>
                    </a:ext>
                  </a:extLst>
                </p:cNvPr>
                <p:cNvCxnSpPr/>
                <p:nvPr/>
              </p:nvCxnSpPr>
              <p:spPr>
                <a:xfrm flipV="1">
                  <a:off x="4953000" y="2057409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991FB7A-668C-E725-9C1D-FB545F1BF49F}"/>
                    </a:ext>
                  </a:extLst>
                </p:cNvPr>
                <p:cNvCxnSpPr>
                  <a:cxnSpLocks/>
                  <a:endCxn id="56" idx="0"/>
                </p:cNvCxnSpPr>
                <p:nvPr/>
              </p:nvCxnSpPr>
              <p:spPr>
                <a:xfrm flipV="1">
                  <a:off x="4953000" y="1973076"/>
                  <a:ext cx="190500" cy="108842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004046F-A546-87AD-EF78-650ED5A111F8}"/>
                    </a:ext>
                  </a:extLst>
                </p:cNvPr>
                <p:cNvCxnSpPr/>
                <p:nvPr/>
              </p:nvCxnSpPr>
              <p:spPr>
                <a:xfrm flipV="1">
                  <a:off x="4953000" y="2286011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6D58524-6926-CE2B-2E97-3221ED565CB5}"/>
                    </a:ext>
                  </a:extLst>
                </p:cNvPr>
                <p:cNvCxnSpPr/>
                <p:nvPr/>
              </p:nvCxnSpPr>
              <p:spPr>
                <a:xfrm flipV="1">
                  <a:off x="4953000" y="2514611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CEA9778-3B8F-6A0A-C4D5-B4AB7F950D1C}"/>
                    </a:ext>
                  </a:extLst>
                </p:cNvPr>
                <p:cNvCxnSpPr/>
                <p:nvPr/>
              </p:nvCxnSpPr>
              <p:spPr>
                <a:xfrm flipV="1">
                  <a:off x="4953000" y="2743213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1DA81F3-E3EA-5280-53DA-9359904F647D}"/>
                    </a:ext>
                  </a:extLst>
                </p:cNvPr>
                <p:cNvCxnSpPr/>
                <p:nvPr/>
              </p:nvCxnSpPr>
              <p:spPr>
                <a:xfrm flipV="1">
                  <a:off x="4953000" y="2971813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B1B10AC-8EA6-6F9D-0E2B-018FEB15FB24}"/>
                    </a:ext>
                  </a:extLst>
                </p:cNvPr>
                <p:cNvCxnSpPr/>
                <p:nvPr/>
              </p:nvCxnSpPr>
              <p:spPr>
                <a:xfrm flipV="1">
                  <a:off x="4953000" y="3200412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93A3F7D-5746-29E8-F6CC-7518F1622257}"/>
                    </a:ext>
                  </a:extLst>
                </p:cNvPr>
                <p:cNvCxnSpPr/>
                <p:nvPr/>
              </p:nvCxnSpPr>
              <p:spPr>
                <a:xfrm flipV="1">
                  <a:off x="4953000" y="3401827"/>
                  <a:ext cx="381000" cy="2286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9CC70D2-AF71-C31D-186B-5448138BA86F}"/>
                    </a:ext>
                  </a:extLst>
                </p:cNvPr>
                <p:cNvCxnSpPr>
                  <a:cxnSpLocks/>
                  <a:stCxn id="56" idx="3"/>
                </p:cNvCxnSpPr>
                <p:nvPr/>
              </p:nvCxnSpPr>
              <p:spPr>
                <a:xfrm flipV="1">
                  <a:off x="5143500" y="3581400"/>
                  <a:ext cx="190500" cy="15240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A1691E9-834D-4614-721D-576E0B1497B8}"/>
              </a:ext>
            </a:extLst>
          </p:cNvPr>
          <p:cNvGrpSpPr/>
          <p:nvPr/>
        </p:nvGrpSpPr>
        <p:grpSpPr>
          <a:xfrm>
            <a:off x="5663248" y="2353834"/>
            <a:ext cx="2326480" cy="2680052"/>
            <a:chOff x="1752600" y="3048000"/>
            <a:chExt cx="2057400" cy="22098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85FF4AF-B944-73D9-A9AE-AC7428EFC5E3}"/>
                </a:ext>
              </a:extLst>
            </p:cNvPr>
            <p:cNvGrpSpPr/>
            <p:nvPr/>
          </p:nvGrpSpPr>
          <p:grpSpPr>
            <a:xfrm>
              <a:off x="1752600" y="3048000"/>
              <a:ext cx="2057400" cy="2209800"/>
              <a:chOff x="1752600" y="3048000"/>
              <a:chExt cx="2057400" cy="2209800"/>
            </a:xfrm>
          </p:grpSpPr>
          <p:sp>
            <p:nvSpPr>
              <p:cNvPr id="97" name="Flowchart: Predefined Process 96">
                <a:extLst>
                  <a:ext uri="{FF2B5EF4-FFF2-40B4-BE49-F238E27FC236}">
                    <a16:creationId xmlns:a16="http://schemas.microsoft.com/office/drawing/2014/main" id="{CC8C6C47-C6E2-6A18-7AA8-01FBA881E861}"/>
                  </a:ext>
                </a:extLst>
              </p:cNvPr>
              <p:cNvSpPr/>
              <p:nvPr/>
            </p:nvSpPr>
            <p:spPr>
              <a:xfrm>
                <a:off x="1752600" y="3048000"/>
                <a:ext cx="1828800" cy="2209800"/>
              </a:xfrm>
              <a:prstGeom prst="flowChartPredefinedProces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4FCBE76-616F-E845-BF3C-8AF338DF54DE}"/>
                  </a:ext>
                </a:extLst>
              </p:cNvPr>
              <p:cNvSpPr/>
              <p:nvPr/>
            </p:nvSpPr>
            <p:spPr>
              <a:xfrm>
                <a:off x="3429000" y="3200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08D5825-B910-1045-0EEF-9170778DA3B7}"/>
                  </a:ext>
                </a:extLst>
              </p:cNvPr>
              <p:cNvSpPr/>
              <p:nvPr/>
            </p:nvSpPr>
            <p:spPr>
              <a:xfrm>
                <a:off x="3429000" y="3429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43D5EE-7211-ADE8-7A40-743B2FB0E85C}"/>
                  </a:ext>
                </a:extLst>
              </p:cNvPr>
              <p:cNvSpPr/>
              <p:nvPr/>
            </p:nvSpPr>
            <p:spPr>
              <a:xfrm>
                <a:off x="34290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C3F198A-EF34-C358-2F25-0F082DA2DFC9}"/>
                  </a:ext>
                </a:extLst>
              </p:cNvPr>
              <p:cNvSpPr/>
              <p:nvPr/>
            </p:nvSpPr>
            <p:spPr>
              <a:xfrm>
                <a:off x="3429000" y="4343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DFD1ED7-710B-E05A-C18B-2BFE5794B933}"/>
                  </a:ext>
                </a:extLst>
              </p:cNvPr>
              <p:cNvSpPr/>
              <p:nvPr/>
            </p:nvSpPr>
            <p:spPr>
              <a:xfrm>
                <a:off x="3429000" y="4800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FBA3712-BB66-7243-1087-43524DC21BCD}"/>
                  </a:ext>
                </a:extLst>
              </p:cNvPr>
              <p:cNvSpPr/>
              <p:nvPr/>
            </p:nvSpPr>
            <p:spPr>
              <a:xfrm>
                <a:off x="34290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A6EC19C-F902-2E86-B260-2EA9CAEB9D18}"/>
                  </a:ext>
                </a:extLst>
              </p:cNvPr>
              <p:cNvSpPr/>
              <p:nvPr/>
            </p:nvSpPr>
            <p:spPr>
              <a:xfrm>
                <a:off x="1828800" y="3200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9823965-31BF-A98C-4596-5AA161904A4E}"/>
                  </a:ext>
                </a:extLst>
              </p:cNvPr>
              <p:cNvSpPr/>
              <p:nvPr/>
            </p:nvSpPr>
            <p:spPr>
              <a:xfrm>
                <a:off x="1828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7951A56-85ED-7F74-D872-BF695317E2B8}"/>
                  </a:ext>
                </a:extLst>
              </p:cNvPr>
              <p:cNvSpPr/>
              <p:nvPr/>
            </p:nvSpPr>
            <p:spPr>
              <a:xfrm>
                <a:off x="18288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4B0E33E-2383-1A60-A715-154D302A832B}"/>
                  </a:ext>
                </a:extLst>
              </p:cNvPr>
              <p:cNvSpPr/>
              <p:nvPr/>
            </p:nvSpPr>
            <p:spPr>
              <a:xfrm>
                <a:off x="1828800" y="4343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76987A4-C501-895E-4003-A0D0DDEACA08}"/>
                  </a:ext>
                </a:extLst>
              </p:cNvPr>
              <p:cNvSpPr/>
              <p:nvPr/>
            </p:nvSpPr>
            <p:spPr>
              <a:xfrm>
                <a:off x="18288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Predefined Process 108">
                <a:extLst>
                  <a:ext uri="{FF2B5EF4-FFF2-40B4-BE49-F238E27FC236}">
                    <a16:creationId xmlns:a16="http://schemas.microsoft.com/office/drawing/2014/main" id="{36901BC6-DAD4-2362-B5AD-BE901E70556A}"/>
                  </a:ext>
                </a:extLst>
              </p:cNvPr>
              <p:cNvSpPr/>
              <p:nvPr/>
            </p:nvSpPr>
            <p:spPr>
              <a:xfrm>
                <a:off x="1981200" y="3048000"/>
                <a:ext cx="1828800" cy="2209800"/>
              </a:xfrm>
              <a:prstGeom prst="flowChartPredefinedProcess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B025D7B-2E5E-861F-D8B5-E65305B4F54D}"/>
                  </a:ext>
                </a:extLst>
              </p:cNvPr>
              <p:cNvSpPr/>
              <p:nvPr/>
            </p:nvSpPr>
            <p:spPr>
              <a:xfrm>
                <a:off x="2057400" y="3200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9183456-A6B0-0D84-D24B-93A8AAFC73D9}"/>
                  </a:ext>
                </a:extLst>
              </p:cNvPr>
              <p:cNvSpPr/>
              <p:nvPr/>
            </p:nvSpPr>
            <p:spPr>
              <a:xfrm>
                <a:off x="2057400" y="3429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F1A3113-0D68-BCCC-CE97-3C47D70A992F}"/>
                  </a:ext>
                </a:extLst>
              </p:cNvPr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01DE32C-A1FB-0988-EAFF-1E6C08EBD98B}"/>
                  </a:ext>
                </a:extLst>
              </p:cNvPr>
              <p:cNvSpPr/>
              <p:nvPr/>
            </p:nvSpPr>
            <p:spPr>
              <a:xfrm>
                <a:off x="20574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108B7EC-A89E-6087-6794-E6A3073BAF71}"/>
                  </a:ext>
                </a:extLst>
              </p:cNvPr>
              <p:cNvSpPr/>
              <p:nvPr/>
            </p:nvSpPr>
            <p:spPr>
              <a:xfrm>
                <a:off x="2057400" y="4572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B8794A4-6C53-7B59-E8E7-2BD576416905}"/>
                  </a:ext>
                </a:extLst>
              </p:cNvPr>
              <p:cNvSpPr/>
              <p:nvPr/>
            </p:nvSpPr>
            <p:spPr>
              <a:xfrm>
                <a:off x="2057400" y="4800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06E9BB6-4725-7F1F-A859-07141EAA02E3}"/>
                  </a:ext>
                </a:extLst>
              </p:cNvPr>
              <p:cNvSpPr/>
              <p:nvPr/>
            </p:nvSpPr>
            <p:spPr>
              <a:xfrm>
                <a:off x="20574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1914E08-35E5-A141-9E65-DEF6C4FFEFFB}"/>
                  </a:ext>
                </a:extLst>
              </p:cNvPr>
              <p:cNvSpPr/>
              <p:nvPr/>
            </p:nvSpPr>
            <p:spPr>
              <a:xfrm>
                <a:off x="3657600" y="3429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2DF4C69-8D5D-D1A4-950A-998A5A336A68}"/>
                  </a:ext>
                </a:extLst>
              </p:cNvPr>
              <p:cNvSpPr/>
              <p:nvPr/>
            </p:nvSpPr>
            <p:spPr>
              <a:xfrm>
                <a:off x="36576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969CFDA-2E86-7D1F-5601-AD8E3C8F43A9}"/>
                  </a:ext>
                </a:extLst>
              </p:cNvPr>
              <p:cNvSpPr/>
              <p:nvPr/>
            </p:nvSpPr>
            <p:spPr>
              <a:xfrm>
                <a:off x="36576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951EC35-20AA-A0BD-17CB-A5393CBF62D0}"/>
                  </a:ext>
                </a:extLst>
              </p:cNvPr>
              <p:cNvSpPr/>
              <p:nvPr/>
            </p:nvSpPr>
            <p:spPr>
              <a:xfrm>
                <a:off x="3657600" y="4572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D6356C5-3513-36F9-992F-1A9349F417B4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Flowchart: Process 91">
              <a:extLst>
                <a:ext uri="{FF2B5EF4-FFF2-40B4-BE49-F238E27FC236}">
                  <a16:creationId xmlns:a16="http://schemas.microsoft.com/office/drawing/2014/main" id="{B065A6B2-26E4-26C4-1AC3-2F67C58A0B82}"/>
                </a:ext>
              </a:extLst>
            </p:cNvPr>
            <p:cNvSpPr/>
            <p:nvPr/>
          </p:nvSpPr>
          <p:spPr>
            <a:xfrm>
              <a:off x="2362200" y="3200400"/>
              <a:ext cx="838200" cy="990600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Process 92">
              <a:extLst>
                <a:ext uri="{FF2B5EF4-FFF2-40B4-BE49-F238E27FC236}">
                  <a16:creationId xmlns:a16="http://schemas.microsoft.com/office/drawing/2014/main" id="{03FAEC8C-F2EC-7F4D-291A-CC6601EEE9D3}"/>
                </a:ext>
              </a:extLst>
            </p:cNvPr>
            <p:cNvSpPr/>
            <p:nvPr/>
          </p:nvSpPr>
          <p:spPr>
            <a:xfrm>
              <a:off x="2362200" y="4331494"/>
              <a:ext cx="838200" cy="164306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FF202478-AA07-412E-7E13-C8F56F95B308}"/>
                </a:ext>
              </a:extLst>
            </p:cNvPr>
            <p:cNvSpPr/>
            <p:nvPr/>
          </p:nvSpPr>
          <p:spPr>
            <a:xfrm>
              <a:off x="2362200" y="4655344"/>
              <a:ext cx="838200" cy="164306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Process 94">
              <a:extLst>
                <a:ext uri="{FF2B5EF4-FFF2-40B4-BE49-F238E27FC236}">
                  <a16:creationId xmlns:a16="http://schemas.microsoft.com/office/drawing/2014/main" id="{28581F45-0187-65B2-13C8-359B27770F8F}"/>
                </a:ext>
              </a:extLst>
            </p:cNvPr>
            <p:cNvSpPr/>
            <p:nvPr/>
          </p:nvSpPr>
          <p:spPr>
            <a:xfrm>
              <a:off x="2362200" y="4970859"/>
              <a:ext cx="838200" cy="164306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C5A788F-FAF3-8A30-B85F-0B9920965FF8}"/>
                </a:ext>
              </a:extLst>
            </p:cNvPr>
            <p:cNvSpPr/>
            <p:nvPr/>
          </p:nvSpPr>
          <p:spPr>
            <a:xfrm>
              <a:off x="2476925" y="3389600"/>
              <a:ext cx="595421" cy="51329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F207A663-0836-84A4-1D68-E150AB06884E}"/>
              </a:ext>
            </a:extLst>
          </p:cNvPr>
          <p:cNvSpPr/>
          <p:nvPr/>
        </p:nvSpPr>
        <p:spPr>
          <a:xfrm>
            <a:off x="8358560" y="2800816"/>
            <a:ext cx="732817" cy="3536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6AEE1AD1-FCAA-6B0D-F41F-4B001F0E3AB2}"/>
              </a:ext>
            </a:extLst>
          </p:cNvPr>
          <p:cNvSpPr/>
          <p:nvPr/>
        </p:nvSpPr>
        <p:spPr>
          <a:xfrm>
            <a:off x="8334983" y="4218305"/>
            <a:ext cx="732817" cy="3536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262CFFC-DAB6-7033-C259-7D9805BA320A}"/>
              </a:ext>
            </a:extLst>
          </p:cNvPr>
          <p:cNvGrpSpPr/>
          <p:nvPr/>
        </p:nvGrpSpPr>
        <p:grpSpPr>
          <a:xfrm>
            <a:off x="9288395" y="3803753"/>
            <a:ext cx="2745898" cy="1685213"/>
            <a:chOff x="9288395" y="3803753"/>
            <a:chExt cx="2745898" cy="168521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455ECE7-C798-5E82-1A6D-38F61E57A863}"/>
                </a:ext>
              </a:extLst>
            </p:cNvPr>
            <p:cNvGrpSpPr/>
            <p:nvPr/>
          </p:nvGrpSpPr>
          <p:grpSpPr>
            <a:xfrm>
              <a:off x="9288395" y="3803753"/>
              <a:ext cx="2745898" cy="1685213"/>
              <a:chOff x="7924801" y="4709835"/>
              <a:chExt cx="2971800" cy="173997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FB95A43-DC58-36D9-2BB2-A2B85E720832}"/>
                  </a:ext>
                </a:extLst>
              </p:cNvPr>
              <p:cNvGrpSpPr/>
              <p:nvPr/>
            </p:nvGrpSpPr>
            <p:grpSpPr>
              <a:xfrm>
                <a:off x="7924801" y="4709835"/>
                <a:ext cx="2971800" cy="1739978"/>
                <a:chOff x="1371600" y="2209800"/>
                <a:chExt cx="1828800" cy="1188719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968B378-DBDD-A3D4-BA88-75E27FDBE056}"/>
                    </a:ext>
                  </a:extLst>
                </p:cNvPr>
                <p:cNvSpPr/>
                <p:nvPr/>
              </p:nvSpPr>
              <p:spPr>
                <a:xfrm>
                  <a:off x="1371600" y="2209800"/>
                  <a:ext cx="1828800" cy="9144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ED9CC3B-8DC4-185C-0E09-F13CE4D816CD}"/>
                    </a:ext>
                  </a:extLst>
                </p:cNvPr>
                <p:cNvSpPr/>
                <p:nvPr/>
              </p:nvSpPr>
              <p:spPr>
                <a:xfrm flipV="1">
                  <a:off x="1927261" y="3352799"/>
                  <a:ext cx="739740" cy="4572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B5E645D-130D-DC7B-5566-CC96352A1688}"/>
                  </a:ext>
                </a:extLst>
              </p:cNvPr>
              <p:cNvGrpSpPr/>
              <p:nvPr/>
            </p:nvGrpSpPr>
            <p:grpSpPr>
              <a:xfrm>
                <a:off x="9220200" y="4876800"/>
                <a:ext cx="1396966" cy="1011583"/>
                <a:chOff x="4953000" y="1905766"/>
                <a:chExt cx="2667000" cy="1986546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5B26CB3-61F4-54E7-5F96-29B417008E2C}"/>
                    </a:ext>
                  </a:extLst>
                </p:cNvPr>
                <p:cNvGrpSpPr/>
                <p:nvPr/>
              </p:nvGrpSpPr>
              <p:grpSpPr>
                <a:xfrm>
                  <a:off x="6781800" y="1905766"/>
                  <a:ext cx="838200" cy="1986546"/>
                  <a:chOff x="4724400" y="1877818"/>
                  <a:chExt cx="838200" cy="1986546"/>
                </a:xfrm>
              </p:grpSpPr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72611829-32D0-2730-537B-5A7B0610402A}"/>
                      </a:ext>
                    </a:extLst>
                  </p:cNvPr>
                  <p:cNvSpPr/>
                  <p:nvPr/>
                </p:nvSpPr>
                <p:spPr>
                  <a:xfrm>
                    <a:off x="4724400" y="3581400"/>
                    <a:ext cx="838200" cy="2829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2DAA82E2-AA85-9FC8-EEB2-BDF717B9CA49}"/>
                      </a:ext>
                    </a:extLst>
                  </p:cNvPr>
                  <p:cNvGrpSpPr/>
                  <p:nvPr/>
                </p:nvGrpSpPr>
                <p:grpSpPr>
                  <a:xfrm>
                    <a:off x="4953000" y="1877818"/>
                    <a:ext cx="381000" cy="1855982"/>
                    <a:chOff x="4953000" y="1877818"/>
                    <a:chExt cx="381000" cy="1855982"/>
                  </a:xfrm>
                  <a:solidFill>
                    <a:schemeClr val="bg1"/>
                  </a:solidFill>
                </p:grpSpPr>
                <p:sp>
                  <p:nvSpPr>
                    <p:cNvPr id="175" name="Cylinder 174">
                      <a:extLst>
                        <a:ext uri="{FF2B5EF4-FFF2-40B4-BE49-F238E27FC236}">
                          <a16:creationId xmlns:a16="http://schemas.microsoft.com/office/drawing/2014/main" id="{666C0D2C-A490-92FC-C284-9016AB706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3000" y="1877818"/>
                      <a:ext cx="381000" cy="1855982"/>
                    </a:xfrm>
                    <a:prstGeom prst="can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8F1A1CBB-3C68-3E11-3830-4C288CF43F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0574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46B9BCA2-818F-D5B9-1611-DD632A6AE578}"/>
                        </a:ext>
                      </a:extLst>
                    </p:cNvPr>
                    <p:cNvCxnSpPr>
                      <a:cxnSpLocks/>
                      <a:endCxn id="175" idx="0"/>
                    </p:cNvCxnSpPr>
                    <p:nvPr/>
                  </p:nvCxnSpPr>
                  <p:spPr>
                    <a:xfrm flipV="1">
                      <a:off x="4953000" y="1973068"/>
                      <a:ext cx="190500" cy="10884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>
                      <a:extLst>
                        <a:ext uri="{FF2B5EF4-FFF2-40B4-BE49-F238E27FC236}">
                          <a16:creationId xmlns:a16="http://schemas.microsoft.com/office/drawing/2014/main" id="{00D2F59B-BB82-1D37-299A-30652906303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2860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>
                      <a:extLst>
                        <a:ext uri="{FF2B5EF4-FFF2-40B4-BE49-F238E27FC236}">
                          <a16:creationId xmlns:a16="http://schemas.microsoft.com/office/drawing/2014/main" id="{3F02EBCD-DF0A-0250-A9CF-FEBE81B18AF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5146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>
                      <a:extLst>
                        <a:ext uri="{FF2B5EF4-FFF2-40B4-BE49-F238E27FC236}">
                          <a16:creationId xmlns:a16="http://schemas.microsoft.com/office/drawing/2014/main" id="{726A2C0D-3C46-0A15-6D3E-AB48A071582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7432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070944B6-A474-DD24-3575-3449B6999E2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9718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309ACC4F-85E4-A5D3-C3DB-E6E4788400C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32004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E41036F3-C395-9FB1-18B2-A70684008D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3401818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D71F2CC3-B110-10F1-1376-43A2101809DF}"/>
                        </a:ext>
                      </a:extLst>
                    </p:cNvPr>
                    <p:cNvCxnSpPr>
                      <a:cxnSpLocks/>
                      <a:stCxn id="175" idx="3"/>
                    </p:cNvCxnSpPr>
                    <p:nvPr/>
                  </p:nvCxnSpPr>
                  <p:spPr>
                    <a:xfrm flipV="1">
                      <a:off x="5143500" y="3581400"/>
                      <a:ext cx="190500" cy="1524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E870335-FE5F-8ED1-DE00-ACBF4EF117B8}"/>
                    </a:ext>
                  </a:extLst>
                </p:cNvPr>
                <p:cNvGrpSpPr/>
                <p:nvPr/>
              </p:nvGrpSpPr>
              <p:grpSpPr>
                <a:xfrm>
                  <a:off x="5867400" y="1905766"/>
                  <a:ext cx="838200" cy="1986546"/>
                  <a:chOff x="4724400" y="1877818"/>
                  <a:chExt cx="838200" cy="1986546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8EE16A65-FE3C-8088-7F65-317F418B8D10}"/>
                      </a:ext>
                    </a:extLst>
                  </p:cNvPr>
                  <p:cNvSpPr/>
                  <p:nvPr/>
                </p:nvSpPr>
                <p:spPr>
                  <a:xfrm>
                    <a:off x="4724400" y="3581400"/>
                    <a:ext cx="838200" cy="2829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C1A061F7-69B5-2F48-38AA-4F857B5A8F94}"/>
                      </a:ext>
                    </a:extLst>
                  </p:cNvPr>
                  <p:cNvGrpSpPr/>
                  <p:nvPr/>
                </p:nvGrpSpPr>
                <p:grpSpPr>
                  <a:xfrm>
                    <a:off x="4953000" y="1877818"/>
                    <a:ext cx="381000" cy="1855982"/>
                    <a:chOff x="4953000" y="1877818"/>
                    <a:chExt cx="381000" cy="1855982"/>
                  </a:xfrm>
                  <a:solidFill>
                    <a:schemeClr val="bg1"/>
                  </a:solidFill>
                </p:grpSpPr>
                <p:sp>
                  <p:nvSpPr>
                    <p:cNvPr id="163" name="Cylinder 162">
                      <a:extLst>
                        <a:ext uri="{FF2B5EF4-FFF2-40B4-BE49-F238E27FC236}">
                          <a16:creationId xmlns:a16="http://schemas.microsoft.com/office/drawing/2014/main" id="{838041F3-21AD-1DF7-0DCE-75F22D77E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3000" y="1877818"/>
                      <a:ext cx="381000" cy="1855982"/>
                    </a:xfrm>
                    <a:prstGeom prst="can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7E3B3E9B-6970-B644-A551-038C0AF6A26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0574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>
                      <a:extLst>
                        <a:ext uri="{FF2B5EF4-FFF2-40B4-BE49-F238E27FC236}">
                          <a16:creationId xmlns:a16="http://schemas.microsoft.com/office/drawing/2014/main" id="{0BA68189-2B93-A2F9-E25E-7225B8078CC2}"/>
                        </a:ext>
                      </a:extLst>
                    </p:cNvPr>
                    <p:cNvCxnSpPr>
                      <a:cxnSpLocks/>
                      <a:endCxn id="163" idx="0"/>
                    </p:cNvCxnSpPr>
                    <p:nvPr/>
                  </p:nvCxnSpPr>
                  <p:spPr>
                    <a:xfrm flipV="1">
                      <a:off x="4953000" y="1973068"/>
                      <a:ext cx="190500" cy="10884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8AD89EE3-68FE-143C-4B11-F60C05DCA9A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2860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AA6D22C8-4027-CE54-BB67-CC28B40E82F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5146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3EEECFAE-D3A0-3FF2-4C6F-EE763CEA2A1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7432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4EC24713-5AAD-769A-45DB-6469B7CBA67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9718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71C4FFA8-A69A-9B8C-7D3D-595EB4F666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32004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226907A6-D124-F0B9-D998-20D8FBF099E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3401818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6437A0DF-7E03-3C89-C304-EA30D8E22919}"/>
                        </a:ext>
                      </a:extLst>
                    </p:cNvPr>
                    <p:cNvCxnSpPr>
                      <a:cxnSpLocks/>
                      <a:stCxn id="163" idx="3"/>
                    </p:cNvCxnSpPr>
                    <p:nvPr/>
                  </p:nvCxnSpPr>
                  <p:spPr>
                    <a:xfrm flipV="1">
                      <a:off x="5143500" y="3581400"/>
                      <a:ext cx="190500" cy="1524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E8474FCA-E9A1-33B1-F30B-5E756F8BFA98}"/>
                    </a:ext>
                  </a:extLst>
                </p:cNvPr>
                <p:cNvGrpSpPr/>
                <p:nvPr/>
              </p:nvGrpSpPr>
              <p:grpSpPr>
                <a:xfrm>
                  <a:off x="4953000" y="1905766"/>
                  <a:ext cx="838200" cy="1986546"/>
                  <a:chOff x="4724400" y="1877818"/>
                  <a:chExt cx="838200" cy="1986546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92D09193-3493-51A3-C4D3-D1A48196D43D}"/>
                      </a:ext>
                    </a:extLst>
                  </p:cNvPr>
                  <p:cNvSpPr/>
                  <p:nvPr/>
                </p:nvSpPr>
                <p:spPr>
                  <a:xfrm>
                    <a:off x="4724400" y="3581400"/>
                    <a:ext cx="838200" cy="28296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DEA022F7-D1AC-CCC1-C164-C6D9618F9652}"/>
                      </a:ext>
                    </a:extLst>
                  </p:cNvPr>
                  <p:cNvGrpSpPr/>
                  <p:nvPr/>
                </p:nvGrpSpPr>
                <p:grpSpPr>
                  <a:xfrm>
                    <a:off x="4953000" y="1877818"/>
                    <a:ext cx="381000" cy="1855982"/>
                    <a:chOff x="4953000" y="1877818"/>
                    <a:chExt cx="381000" cy="1855982"/>
                  </a:xfrm>
                  <a:solidFill>
                    <a:schemeClr val="bg1"/>
                  </a:solidFill>
                </p:grpSpPr>
                <p:sp>
                  <p:nvSpPr>
                    <p:cNvPr id="151" name="Cylinder 150">
                      <a:extLst>
                        <a:ext uri="{FF2B5EF4-FFF2-40B4-BE49-F238E27FC236}">
                          <a16:creationId xmlns:a16="http://schemas.microsoft.com/office/drawing/2014/main" id="{FC11A009-288A-25CA-42E7-0B73A4212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3000" y="1877818"/>
                      <a:ext cx="381000" cy="1855982"/>
                    </a:xfrm>
                    <a:prstGeom prst="can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2" name="Straight Connector 151">
                      <a:extLst>
                        <a:ext uri="{FF2B5EF4-FFF2-40B4-BE49-F238E27FC236}">
                          <a16:creationId xmlns:a16="http://schemas.microsoft.com/office/drawing/2014/main" id="{D6A5F4F0-DD3A-121A-B856-6F1471B69C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0574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1FA15AFC-FB13-5426-F92D-E43A6EB7C966}"/>
                        </a:ext>
                      </a:extLst>
                    </p:cNvPr>
                    <p:cNvCxnSpPr>
                      <a:cxnSpLocks/>
                      <a:endCxn id="151" idx="0"/>
                    </p:cNvCxnSpPr>
                    <p:nvPr/>
                  </p:nvCxnSpPr>
                  <p:spPr>
                    <a:xfrm flipV="1">
                      <a:off x="4953000" y="1973068"/>
                      <a:ext cx="190500" cy="10884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D7656DE3-B039-5CF3-81E7-3663D7D361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2860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E427C0CF-19CD-C2CD-BE14-9DADE3C3AF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5146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DCB60D2F-641A-3C05-CA5A-C091D6BB985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7432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D1109006-63E6-F925-F13B-E4670C4C632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29718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222828D2-2E08-672B-EE7B-A9A5FADE1F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3200400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2CA3ACCF-E6EA-5217-19B2-69254B4E3CC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53000" y="3401818"/>
                      <a:ext cx="381000" cy="2286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19C028F8-A03A-8E4B-F6C4-F46002B89F8D}"/>
                        </a:ext>
                      </a:extLst>
                    </p:cNvPr>
                    <p:cNvCxnSpPr>
                      <a:cxnSpLocks/>
                      <a:stCxn id="151" idx="3"/>
                    </p:cNvCxnSpPr>
                    <p:nvPr/>
                  </p:nvCxnSpPr>
                  <p:spPr>
                    <a:xfrm flipV="1">
                      <a:off x="5143500" y="3581400"/>
                      <a:ext cx="190500" cy="1524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40" name="Flowchart: Process 139">
                <a:extLst>
                  <a:ext uri="{FF2B5EF4-FFF2-40B4-BE49-F238E27FC236}">
                    <a16:creationId xmlns:a16="http://schemas.microsoft.com/office/drawing/2014/main" id="{E109920C-797F-D6FC-1ECE-2FEB949C2C3A}"/>
                  </a:ext>
                </a:extLst>
              </p:cNvPr>
              <p:cNvSpPr/>
              <p:nvPr/>
            </p:nvSpPr>
            <p:spPr>
              <a:xfrm>
                <a:off x="7924801" y="4709835"/>
                <a:ext cx="1015964" cy="1338446"/>
              </a:xfrm>
              <a:prstGeom prst="flowChartProces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332939-2F17-EEAF-2EFA-BF69B820BAD1}"/>
                  </a:ext>
                </a:extLst>
              </p:cNvPr>
              <p:cNvSpPr/>
              <p:nvPr/>
            </p:nvSpPr>
            <p:spPr>
              <a:xfrm>
                <a:off x="8050892" y="4876800"/>
                <a:ext cx="712108" cy="914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9971CC9-6D36-A09D-6E5E-4373F56A7DEB}"/>
                  </a:ext>
                </a:extLst>
              </p:cNvPr>
              <p:cNvSpPr/>
              <p:nvPr/>
            </p:nvSpPr>
            <p:spPr>
              <a:xfrm>
                <a:off x="8050892" y="5090154"/>
                <a:ext cx="712108" cy="914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020AEEE-194F-FC02-3F9B-C6AAAE78893C}"/>
                  </a:ext>
                </a:extLst>
              </p:cNvPr>
              <p:cNvSpPr/>
              <p:nvPr/>
            </p:nvSpPr>
            <p:spPr>
              <a:xfrm>
                <a:off x="8050892" y="5318754"/>
                <a:ext cx="712108" cy="914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762B399-E5E3-7858-0EEC-D35737F04F8E}"/>
                  </a:ext>
                </a:extLst>
              </p:cNvPr>
              <p:cNvSpPr/>
              <p:nvPr/>
            </p:nvSpPr>
            <p:spPr>
              <a:xfrm>
                <a:off x="8050892" y="5547354"/>
                <a:ext cx="712108" cy="914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8DAC723-D153-43AD-AD07-7EC9873CF06F}"/>
                  </a:ext>
                </a:extLst>
              </p:cNvPr>
              <p:cNvSpPr/>
              <p:nvPr/>
            </p:nvSpPr>
            <p:spPr>
              <a:xfrm>
                <a:off x="8050892" y="5775954"/>
                <a:ext cx="712108" cy="914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F22E310-70FE-E5C7-ACD9-BE6BE54F5733}"/>
                </a:ext>
              </a:extLst>
            </p:cNvPr>
            <p:cNvSpPr/>
            <p:nvPr/>
          </p:nvSpPr>
          <p:spPr>
            <a:xfrm flipV="1">
              <a:off x="10595962" y="5136198"/>
              <a:ext cx="186335" cy="28795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D46D33C3-107B-3CBF-B90F-C848615136D2}"/>
              </a:ext>
            </a:extLst>
          </p:cNvPr>
          <p:cNvSpPr txBox="1"/>
          <p:nvPr/>
        </p:nvSpPr>
        <p:spPr>
          <a:xfrm>
            <a:off x="5368414" y="5136198"/>
            <a:ext cx="286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CR-A II" panose="020F0609000104060307" pitchFamily="50" charset="0"/>
              </a:rPr>
              <a:t>Programmable</a:t>
            </a:r>
          </a:p>
          <a:p>
            <a:pPr algn="ctr"/>
            <a:r>
              <a:rPr lang="en-US" sz="1600" dirty="0">
                <a:latin typeface="OCR-A II" panose="020F0609000104060307" pitchFamily="50" charset="0"/>
              </a:rPr>
              <a:t>Logic Controller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5A1127-5DA3-EDC7-F813-863889FF2A7B}"/>
              </a:ext>
            </a:extLst>
          </p:cNvPr>
          <p:cNvSpPr txBox="1"/>
          <p:nvPr/>
        </p:nvSpPr>
        <p:spPr>
          <a:xfrm>
            <a:off x="9601164" y="1223376"/>
            <a:ext cx="209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CR-A II" panose="020F0609000104060307" pitchFamily="50" charset="0"/>
              </a:rPr>
              <a:t>Centrifuges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6987594-DE2B-DC28-2F73-E8DD7FF808D8}"/>
              </a:ext>
            </a:extLst>
          </p:cNvPr>
          <p:cNvSpPr txBox="1"/>
          <p:nvPr/>
        </p:nvSpPr>
        <p:spPr>
          <a:xfrm>
            <a:off x="9185786" y="5574268"/>
            <a:ext cx="2930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CR-A II" panose="020F0609000104060307" pitchFamily="50" charset="0"/>
              </a:rPr>
              <a:t>Industrial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2806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E34D-0FEB-3F28-CC03-C5F469A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Zero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latin typeface="OCR-A II" panose="020F0609000104060307" pitchFamily="50" charset="0"/>
              </a:rPr>
              <a:t>Day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D8F-6EFF-5FDB-2B55-2D06D6DC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Zero Days are vulnerabilities unknown to developers.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It is undetectable against antivirus software since its signature is unknown (IBM, 2024).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They cannot patch or defend against an attack they are not aware of.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ahnschrift" panose="020B0502040204020203" pitchFamily="34" charset="0"/>
              </a:rPr>
              <a:t>Stuxnet used 4 Zero Days, two of which being a Windows shortcut vulnerability and Print Spooling.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D3AE1F-96E7-4727-E889-2A7E59B45E9C}"/>
              </a:ext>
            </a:extLst>
          </p:cNvPr>
          <p:cNvGrpSpPr/>
          <p:nvPr/>
        </p:nvGrpSpPr>
        <p:grpSpPr>
          <a:xfrm>
            <a:off x="7680325" y="4267200"/>
            <a:ext cx="3933825" cy="1773132"/>
            <a:chOff x="7680325" y="4267200"/>
            <a:chExt cx="3933825" cy="1773132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EC8768-449B-6CF5-4CEF-0138296D92D8}"/>
                </a:ext>
              </a:extLst>
            </p:cNvPr>
            <p:cNvSpPr/>
            <p:nvPr/>
          </p:nvSpPr>
          <p:spPr>
            <a:xfrm>
              <a:off x="86709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5E26AA-CE07-418A-BFDD-4C48825AC359}"/>
                </a:ext>
              </a:extLst>
            </p:cNvPr>
            <p:cNvSpPr/>
            <p:nvPr/>
          </p:nvSpPr>
          <p:spPr>
            <a:xfrm>
              <a:off x="9661525" y="42672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E9107E-73ED-00A9-B3B0-FF5EFD60B2F7}"/>
                </a:ext>
              </a:extLst>
            </p:cNvPr>
            <p:cNvSpPr/>
            <p:nvPr/>
          </p:nvSpPr>
          <p:spPr>
            <a:xfrm>
              <a:off x="106521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AA9C44-0A5E-0CEE-1004-28770C3718D8}"/>
                </a:ext>
              </a:extLst>
            </p:cNvPr>
            <p:cNvSpPr/>
            <p:nvPr/>
          </p:nvSpPr>
          <p:spPr>
            <a:xfrm>
              <a:off x="9220200" y="4724400"/>
              <a:ext cx="930275" cy="4015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7721DB-9459-2B87-22FD-7BBCE06F19AB}"/>
                </a:ext>
              </a:extLst>
            </p:cNvPr>
            <p:cNvSpPr/>
            <p:nvPr/>
          </p:nvSpPr>
          <p:spPr>
            <a:xfrm>
              <a:off x="10210800" y="47244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BCA828D-4AEF-9C51-D80B-32DEB3B220F8}"/>
                </a:ext>
              </a:extLst>
            </p:cNvPr>
            <p:cNvSpPr/>
            <p:nvPr/>
          </p:nvSpPr>
          <p:spPr>
            <a:xfrm>
              <a:off x="8702675" y="51816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32F1F7-4738-10EB-E298-2A41C67A3F89}"/>
                </a:ext>
              </a:extLst>
            </p:cNvPr>
            <p:cNvSpPr/>
            <p:nvPr/>
          </p:nvSpPr>
          <p:spPr>
            <a:xfrm>
              <a:off x="9693275" y="51816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6245603-C6CF-69BC-05A9-A47AC9FF10C5}"/>
                </a:ext>
              </a:extLst>
            </p:cNvPr>
            <p:cNvSpPr/>
            <p:nvPr/>
          </p:nvSpPr>
          <p:spPr>
            <a:xfrm>
              <a:off x="10683875" y="51816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C0C1C8-B34F-F651-FDF9-2C29B8D0809B}"/>
                </a:ext>
              </a:extLst>
            </p:cNvPr>
            <p:cNvSpPr/>
            <p:nvPr/>
          </p:nvSpPr>
          <p:spPr>
            <a:xfrm>
              <a:off x="9204325" y="56388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D6D2F6-D066-91F2-7EDF-8108C78172F1}"/>
                </a:ext>
              </a:extLst>
            </p:cNvPr>
            <p:cNvSpPr/>
            <p:nvPr/>
          </p:nvSpPr>
          <p:spPr>
            <a:xfrm>
              <a:off x="10194925" y="56388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5F3385B-90B2-82DA-E78C-02FE45211852}"/>
                </a:ext>
              </a:extLst>
            </p:cNvPr>
            <p:cNvSpPr/>
            <p:nvPr/>
          </p:nvSpPr>
          <p:spPr>
            <a:xfrm>
              <a:off x="76803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58E4D07-8D64-37F7-A956-86F76EF65FE9}"/>
                </a:ext>
              </a:extLst>
            </p:cNvPr>
            <p:cNvSpPr/>
            <p:nvPr/>
          </p:nvSpPr>
          <p:spPr>
            <a:xfrm>
              <a:off x="8229600" y="47244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CE5A4A8-383B-3EEB-1DEF-BCF4D4573605}"/>
                </a:ext>
              </a:extLst>
            </p:cNvPr>
            <p:cNvSpPr/>
            <p:nvPr/>
          </p:nvSpPr>
          <p:spPr>
            <a:xfrm>
              <a:off x="7696200" y="51816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B263FD-DD70-BD87-8B45-B72D029ECEC5}"/>
                </a:ext>
              </a:extLst>
            </p:cNvPr>
            <p:cNvSpPr/>
            <p:nvPr/>
          </p:nvSpPr>
          <p:spPr>
            <a:xfrm>
              <a:off x="8197850" y="56388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CC0E83-F872-A1DF-CB46-204DAB5743B6}"/>
              </a:ext>
            </a:extLst>
          </p:cNvPr>
          <p:cNvGrpSpPr/>
          <p:nvPr/>
        </p:nvGrpSpPr>
        <p:grpSpPr>
          <a:xfrm>
            <a:off x="7696200" y="2417868"/>
            <a:ext cx="3933825" cy="1773132"/>
            <a:chOff x="7680325" y="4267200"/>
            <a:chExt cx="3933825" cy="1773132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847A96E-CC19-AB5C-A210-06A37FDE2CFF}"/>
                </a:ext>
              </a:extLst>
            </p:cNvPr>
            <p:cNvSpPr/>
            <p:nvPr/>
          </p:nvSpPr>
          <p:spPr>
            <a:xfrm>
              <a:off x="86709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0F8A0FD-7CDB-F662-D498-CA7525F57CEC}"/>
                </a:ext>
              </a:extLst>
            </p:cNvPr>
            <p:cNvSpPr/>
            <p:nvPr/>
          </p:nvSpPr>
          <p:spPr>
            <a:xfrm>
              <a:off x="9661525" y="42672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8C69D7A-604F-C0FB-880C-C37BB614DEC6}"/>
                </a:ext>
              </a:extLst>
            </p:cNvPr>
            <p:cNvSpPr/>
            <p:nvPr/>
          </p:nvSpPr>
          <p:spPr>
            <a:xfrm>
              <a:off x="106521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92D5986-373A-3EE8-032C-8EE60F94AE63}"/>
                </a:ext>
              </a:extLst>
            </p:cNvPr>
            <p:cNvSpPr/>
            <p:nvPr/>
          </p:nvSpPr>
          <p:spPr>
            <a:xfrm>
              <a:off x="9220200" y="47244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5B4B3ED-889C-DB5D-9EF1-698CBF1EB0A7}"/>
                </a:ext>
              </a:extLst>
            </p:cNvPr>
            <p:cNvSpPr/>
            <p:nvPr/>
          </p:nvSpPr>
          <p:spPr>
            <a:xfrm>
              <a:off x="10210800" y="47244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94670FB-125A-77F6-4957-366DCF7A5084}"/>
                </a:ext>
              </a:extLst>
            </p:cNvPr>
            <p:cNvSpPr/>
            <p:nvPr/>
          </p:nvSpPr>
          <p:spPr>
            <a:xfrm>
              <a:off x="8702675" y="51816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32A8EB9-1182-680C-8A1B-40DBF654D205}"/>
                </a:ext>
              </a:extLst>
            </p:cNvPr>
            <p:cNvSpPr/>
            <p:nvPr/>
          </p:nvSpPr>
          <p:spPr>
            <a:xfrm>
              <a:off x="9693275" y="5181600"/>
              <a:ext cx="930275" cy="4015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C68C30F-3D2B-AEB3-4E8A-D4D7E30B048E}"/>
                </a:ext>
              </a:extLst>
            </p:cNvPr>
            <p:cNvSpPr/>
            <p:nvPr/>
          </p:nvSpPr>
          <p:spPr>
            <a:xfrm>
              <a:off x="10683875" y="51816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0FB3B7C-3CB3-5953-0FEE-8D95ABC884C1}"/>
                </a:ext>
              </a:extLst>
            </p:cNvPr>
            <p:cNvSpPr/>
            <p:nvPr/>
          </p:nvSpPr>
          <p:spPr>
            <a:xfrm>
              <a:off x="9204325" y="56388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D8ABC6-77CD-37BF-E303-722B1D0C1ED9}"/>
                </a:ext>
              </a:extLst>
            </p:cNvPr>
            <p:cNvSpPr/>
            <p:nvPr/>
          </p:nvSpPr>
          <p:spPr>
            <a:xfrm>
              <a:off x="10194925" y="56388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1624215-AAF8-C7C2-6397-23A30133C804}"/>
                </a:ext>
              </a:extLst>
            </p:cNvPr>
            <p:cNvSpPr/>
            <p:nvPr/>
          </p:nvSpPr>
          <p:spPr>
            <a:xfrm>
              <a:off x="7680325" y="4267200"/>
              <a:ext cx="930275" cy="4015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9336DE-40BF-1A46-D5D5-76DD73161CEF}"/>
                </a:ext>
              </a:extLst>
            </p:cNvPr>
            <p:cNvSpPr/>
            <p:nvPr/>
          </p:nvSpPr>
          <p:spPr>
            <a:xfrm>
              <a:off x="8229600" y="47244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3A67043-C9C6-2643-BCB0-082F5FD791D8}"/>
                </a:ext>
              </a:extLst>
            </p:cNvPr>
            <p:cNvSpPr/>
            <p:nvPr/>
          </p:nvSpPr>
          <p:spPr>
            <a:xfrm>
              <a:off x="7696200" y="51816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B7AE2B2-F563-5401-13AA-9819CF7CA7E0}"/>
                </a:ext>
              </a:extLst>
            </p:cNvPr>
            <p:cNvSpPr/>
            <p:nvPr/>
          </p:nvSpPr>
          <p:spPr>
            <a:xfrm>
              <a:off x="8197850" y="56388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36A14D-EFF1-D5D1-296D-FFCB8FF2B856}"/>
              </a:ext>
            </a:extLst>
          </p:cNvPr>
          <p:cNvGrpSpPr/>
          <p:nvPr/>
        </p:nvGrpSpPr>
        <p:grpSpPr>
          <a:xfrm>
            <a:off x="7648575" y="589068"/>
            <a:ext cx="3933825" cy="1773132"/>
            <a:chOff x="7680325" y="4267200"/>
            <a:chExt cx="3933825" cy="1773132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DA961C8-2B34-224D-A2BE-C1157536E593}"/>
                </a:ext>
              </a:extLst>
            </p:cNvPr>
            <p:cNvSpPr/>
            <p:nvPr/>
          </p:nvSpPr>
          <p:spPr>
            <a:xfrm>
              <a:off x="86709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15AB929-D8E6-1A0C-FB4C-94B352B42B38}"/>
                </a:ext>
              </a:extLst>
            </p:cNvPr>
            <p:cNvSpPr/>
            <p:nvPr/>
          </p:nvSpPr>
          <p:spPr>
            <a:xfrm>
              <a:off x="9661525" y="42672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81840EC-048A-F4B7-20AA-FF27C60D97A3}"/>
                </a:ext>
              </a:extLst>
            </p:cNvPr>
            <p:cNvSpPr/>
            <p:nvPr/>
          </p:nvSpPr>
          <p:spPr>
            <a:xfrm>
              <a:off x="106521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F736ABC-0D69-7043-C615-446A581AAE53}"/>
                </a:ext>
              </a:extLst>
            </p:cNvPr>
            <p:cNvSpPr/>
            <p:nvPr/>
          </p:nvSpPr>
          <p:spPr>
            <a:xfrm>
              <a:off x="9220200" y="47244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0BC7E86-9621-51DC-9F52-60918F37B7C5}"/>
                </a:ext>
              </a:extLst>
            </p:cNvPr>
            <p:cNvSpPr/>
            <p:nvPr/>
          </p:nvSpPr>
          <p:spPr>
            <a:xfrm>
              <a:off x="10210800" y="47244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9667EBA-5321-FCA4-BE72-5CBF0A1112DB}"/>
                </a:ext>
              </a:extLst>
            </p:cNvPr>
            <p:cNvSpPr/>
            <p:nvPr/>
          </p:nvSpPr>
          <p:spPr>
            <a:xfrm>
              <a:off x="8702675" y="51816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28EFD22-9721-C98E-C2DC-F589B906DBC0}"/>
                </a:ext>
              </a:extLst>
            </p:cNvPr>
            <p:cNvSpPr/>
            <p:nvPr/>
          </p:nvSpPr>
          <p:spPr>
            <a:xfrm>
              <a:off x="9693275" y="51816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7CCB94E-6A76-AF39-F4D2-62B0C7642F52}"/>
                </a:ext>
              </a:extLst>
            </p:cNvPr>
            <p:cNvSpPr/>
            <p:nvPr/>
          </p:nvSpPr>
          <p:spPr>
            <a:xfrm>
              <a:off x="10683875" y="5181600"/>
              <a:ext cx="930275" cy="4015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301528B-0FE1-F5DB-8C73-B3F54BBC9D5F}"/>
                </a:ext>
              </a:extLst>
            </p:cNvPr>
            <p:cNvSpPr/>
            <p:nvPr/>
          </p:nvSpPr>
          <p:spPr>
            <a:xfrm>
              <a:off x="9204325" y="56388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65D599F-362D-2420-F46D-71B696A69658}"/>
                </a:ext>
              </a:extLst>
            </p:cNvPr>
            <p:cNvSpPr/>
            <p:nvPr/>
          </p:nvSpPr>
          <p:spPr>
            <a:xfrm>
              <a:off x="10194925" y="56388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7A5ECCB-DDBB-2852-9293-5B490DB83CF4}"/>
                </a:ext>
              </a:extLst>
            </p:cNvPr>
            <p:cNvSpPr/>
            <p:nvPr/>
          </p:nvSpPr>
          <p:spPr>
            <a:xfrm>
              <a:off x="7680325" y="42672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336FCEF-1AC5-949D-A853-CE235D37492E}"/>
                </a:ext>
              </a:extLst>
            </p:cNvPr>
            <p:cNvSpPr/>
            <p:nvPr/>
          </p:nvSpPr>
          <p:spPr>
            <a:xfrm>
              <a:off x="8229600" y="47244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DEEE034-C79E-A42B-6843-F4AADDF5D14B}"/>
                </a:ext>
              </a:extLst>
            </p:cNvPr>
            <p:cNvSpPr/>
            <p:nvPr/>
          </p:nvSpPr>
          <p:spPr>
            <a:xfrm>
              <a:off x="7696200" y="5181600"/>
              <a:ext cx="930275" cy="4015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85CFA56-4605-5285-4535-E828DD2FB220}"/>
                </a:ext>
              </a:extLst>
            </p:cNvPr>
            <p:cNvSpPr/>
            <p:nvPr/>
          </p:nvSpPr>
          <p:spPr>
            <a:xfrm>
              <a:off x="8197850" y="5638800"/>
              <a:ext cx="930275" cy="4015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49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E34D-0FEB-3F28-CC03-C5F469A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C:\</a:t>
            </a:r>
            <a:r>
              <a:rPr lang="en-US" sz="3600" dirty="0">
                <a:latin typeface="OCR-A II" panose="020F0609000104060307" pitchFamily="50" charset="0"/>
              </a:rPr>
              <a:t>Zero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latin typeface="OCR-A II" panose="020F0609000104060307" pitchFamily="50" charset="0"/>
              </a:rPr>
              <a:t>Day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\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Windows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OCR-A II" panose="020F0609000104060307" pitchFamily="50" charset="0"/>
              </a:rPr>
              <a:t>-</a:t>
            </a:r>
            <a:r>
              <a:rPr lang="en-US" sz="3600" dirty="0">
                <a:solidFill>
                  <a:srgbClr val="FF0000"/>
                </a:solidFill>
                <a:latin typeface="OCR-A II" panose="020F0609000104060307" pitchFamily="50" charset="0"/>
              </a:rPr>
              <a:t>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AD8F-6EFF-5FDB-2B55-2D06D6DC9C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Vulnerability in Windows Shell Could Allow Remote Code Execution</a:t>
            </a:r>
          </a:p>
          <a:p>
            <a:pPr>
              <a:lnSpc>
                <a:spcPct val="150000"/>
              </a:lnSpc>
              <a:buFont typeface="OCR-A II" panose="020F0609000104060307" pitchFamily="50" charset="0"/>
              <a:buChar char="&gt;"/>
            </a:pPr>
            <a:r>
              <a:rPr lang="en-US" dirty="0">
                <a:latin typeface="OCR-A II" panose="020F0609000104060307" pitchFamily="50" charset="0"/>
              </a:rPr>
              <a:t>MS10-046</a:t>
            </a:r>
          </a:p>
          <a:p>
            <a:pPr lvl="1">
              <a:lnSpc>
                <a:spcPct val="150000"/>
              </a:lnSpc>
              <a:buFont typeface="OCR-A II" panose="020F0609000104060307" pitchFamily="50" charset="0"/>
              <a:buChar char="&gt;"/>
            </a:pPr>
            <a:r>
              <a:rPr lang="en-US" dirty="0"/>
              <a:t>Viewing an icon could allow for remote</a:t>
            </a:r>
            <a:br>
              <a:rPr lang="en-US" dirty="0"/>
            </a:br>
            <a:r>
              <a:rPr lang="en-US" dirty="0"/>
              <a:t>code execution (Microsoft Security Bulletin, 2010)</a:t>
            </a:r>
          </a:p>
          <a:p>
            <a:pPr lvl="1">
              <a:lnSpc>
                <a:spcPct val="150000"/>
              </a:lnSpc>
              <a:buFont typeface="OCR-A II" panose="020F0609000104060307" pitchFamily="50" charset="0"/>
              <a:buChar char="&gt;"/>
            </a:pPr>
            <a:r>
              <a:rPr lang="en-US" dirty="0"/>
              <a:t>If exploited could give a hacker the same user rights as the local user (Microsoft Security Bulletin, 2010)</a:t>
            </a:r>
          </a:p>
          <a:p>
            <a:pPr lvl="1">
              <a:lnSpc>
                <a:spcPct val="150000"/>
              </a:lnSpc>
              <a:buFont typeface="OCR-A II" panose="020F0609000104060307" pitchFamily="50" charset="0"/>
              <a:buChar char="&gt;"/>
            </a:pPr>
            <a:endParaRPr lang="en-US" dirty="0"/>
          </a:p>
          <a:p>
            <a:pPr>
              <a:lnSpc>
                <a:spcPct val="150000"/>
              </a:lnSpc>
              <a:buFont typeface="OCR-A II" panose="020F0609000104060307" pitchFamily="50" charset="0"/>
              <a:buChar char="&gt;"/>
            </a:pPr>
            <a:endParaRPr lang="en-US" sz="2000" dirty="0">
              <a:latin typeface="OCR-A II" panose="020F0609000104060307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520018-81D6-2AD2-296E-78919F61C348}"/>
              </a:ext>
            </a:extLst>
          </p:cNvPr>
          <p:cNvGrpSpPr/>
          <p:nvPr/>
        </p:nvGrpSpPr>
        <p:grpSpPr>
          <a:xfrm rot="18987594">
            <a:off x="7031298" y="1832257"/>
            <a:ext cx="457200" cy="1219200"/>
            <a:chOff x="4267200" y="1676400"/>
            <a:chExt cx="914400" cy="2438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7037E3-DF33-2A9C-4F6A-8F4C847C6FA6}"/>
                </a:ext>
              </a:extLst>
            </p:cNvPr>
            <p:cNvSpPr/>
            <p:nvPr/>
          </p:nvSpPr>
          <p:spPr>
            <a:xfrm>
              <a:off x="4267200" y="2286000"/>
              <a:ext cx="914400" cy="16764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657997-0098-F79E-B6D4-26E161AD38B6}"/>
                </a:ext>
              </a:extLst>
            </p:cNvPr>
            <p:cNvSpPr/>
            <p:nvPr/>
          </p:nvSpPr>
          <p:spPr>
            <a:xfrm>
              <a:off x="4381500" y="1676400"/>
              <a:ext cx="685800" cy="6096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A60A1C-2367-AB47-2DCC-AFA7B6993B26}"/>
                </a:ext>
              </a:extLst>
            </p:cNvPr>
            <p:cNvSpPr/>
            <p:nvPr/>
          </p:nvSpPr>
          <p:spPr>
            <a:xfrm>
              <a:off x="4381500" y="3962400"/>
              <a:ext cx="685800" cy="152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0A961D-B0AD-7CD2-C0ED-078B7E0E296C}"/>
                </a:ext>
              </a:extLst>
            </p:cNvPr>
            <p:cNvCxnSpPr/>
            <p:nvPr/>
          </p:nvCxnSpPr>
          <p:spPr>
            <a:xfrm>
              <a:off x="4572000" y="1828800"/>
              <a:ext cx="0" cy="228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DE9A0B-CA46-86EB-6012-BC0E6372CC09}"/>
                </a:ext>
              </a:extLst>
            </p:cNvPr>
            <p:cNvCxnSpPr/>
            <p:nvPr/>
          </p:nvCxnSpPr>
          <p:spPr>
            <a:xfrm>
              <a:off x="4876800" y="1828800"/>
              <a:ext cx="0" cy="228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112C93-12A7-42EE-3D4A-1B2F49C987A0}"/>
              </a:ext>
            </a:extLst>
          </p:cNvPr>
          <p:cNvGrpSpPr/>
          <p:nvPr/>
        </p:nvGrpSpPr>
        <p:grpSpPr>
          <a:xfrm>
            <a:off x="9632912" y="1891524"/>
            <a:ext cx="892485" cy="1143000"/>
            <a:chOff x="7103752" y="3581400"/>
            <a:chExt cx="892485" cy="1143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F39B1B-2242-74AB-512B-05D03329589B}"/>
                </a:ext>
              </a:extLst>
            </p:cNvPr>
            <p:cNvGrpSpPr/>
            <p:nvPr/>
          </p:nvGrpSpPr>
          <p:grpSpPr>
            <a:xfrm>
              <a:off x="7103752" y="3581400"/>
              <a:ext cx="892485" cy="1143000"/>
              <a:chOff x="7103752" y="3581400"/>
              <a:chExt cx="892485" cy="1143000"/>
            </a:xfrm>
          </p:grpSpPr>
          <p:sp>
            <p:nvSpPr>
              <p:cNvPr id="4" name="Rectangle: Single Corner Snipped 3">
                <a:extLst>
                  <a:ext uri="{FF2B5EF4-FFF2-40B4-BE49-F238E27FC236}">
                    <a16:creationId xmlns:a16="http://schemas.microsoft.com/office/drawing/2014/main" id="{A95B99A6-9089-75FC-2A51-BF0521C6D01A}"/>
                  </a:ext>
                </a:extLst>
              </p:cNvPr>
              <p:cNvSpPr/>
              <p:nvPr/>
            </p:nvSpPr>
            <p:spPr>
              <a:xfrm>
                <a:off x="7103752" y="3581400"/>
                <a:ext cx="892485" cy="1143000"/>
              </a:xfrm>
              <a:prstGeom prst="snip1Rect">
                <a:avLst>
                  <a:gd name="adj" fmla="val 2894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DBF97EE3-339D-F2EF-FE38-9D67ED015960}"/>
                  </a:ext>
                </a:extLst>
              </p:cNvPr>
              <p:cNvSpPr/>
              <p:nvPr/>
            </p:nvSpPr>
            <p:spPr>
              <a:xfrm>
                <a:off x="7213347" y="3797076"/>
                <a:ext cx="673294" cy="6225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2756693E-60B1-9882-6BCC-E532E7C23AC6}"/>
                </a:ext>
              </a:extLst>
            </p:cNvPr>
            <p:cNvSpPr/>
            <p:nvPr/>
          </p:nvSpPr>
          <p:spPr>
            <a:xfrm>
              <a:off x="7743854" y="3607594"/>
              <a:ext cx="228600" cy="2286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42E6E-56BF-8D41-4344-D579BA161E0A}"/>
              </a:ext>
            </a:extLst>
          </p:cNvPr>
          <p:cNvGrpSpPr/>
          <p:nvPr/>
        </p:nvGrpSpPr>
        <p:grpSpPr>
          <a:xfrm>
            <a:off x="9164754" y="4572000"/>
            <a:ext cx="1828800" cy="1188719"/>
            <a:chOff x="5867400" y="2974165"/>
            <a:chExt cx="1828800" cy="11887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A6DE016-B1B6-45F8-40FA-7014FA53B992}"/>
                </a:ext>
              </a:extLst>
            </p:cNvPr>
            <p:cNvGrpSpPr/>
            <p:nvPr/>
          </p:nvGrpSpPr>
          <p:grpSpPr>
            <a:xfrm>
              <a:off x="5867400" y="2974165"/>
              <a:ext cx="1828800" cy="1188719"/>
              <a:chOff x="1524000" y="2207746"/>
              <a:chExt cx="1828800" cy="118871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B25402D-28C5-8E74-69F7-E8CC5324C606}"/>
                  </a:ext>
                </a:extLst>
              </p:cNvPr>
              <p:cNvGrpSpPr/>
              <p:nvPr/>
            </p:nvGrpSpPr>
            <p:grpSpPr>
              <a:xfrm>
                <a:off x="1524000" y="2207746"/>
                <a:ext cx="1828800" cy="1188719"/>
                <a:chOff x="1371600" y="2209800"/>
                <a:chExt cx="1828800" cy="118871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CF5C763-1B49-0519-8175-D1539B7E1A2A}"/>
                    </a:ext>
                  </a:extLst>
                </p:cNvPr>
                <p:cNvSpPr/>
                <p:nvPr/>
              </p:nvSpPr>
              <p:spPr>
                <a:xfrm>
                  <a:off x="1371600" y="2209800"/>
                  <a:ext cx="1828800" cy="9144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9E17D8F-1006-C9B9-AC95-6710CC380E51}"/>
                    </a:ext>
                  </a:extLst>
                </p:cNvPr>
                <p:cNvSpPr/>
                <p:nvPr/>
              </p:nvSpPr>
              <p:spPr>
                <a:xfrm flipV="1">
                  <a:off x="1927261" y="3352799"/>
                  <a:ext cx="739740" cy="4572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AEB7EBF2-D801-121B-2715-AB4F17B3D5B5}"/>
                  </a:ext>
                </a:extLst>
              </p:cNvPr>
              <p:cNvSpPr/>
              <p:nvPr/>
            </p:nvSpPr>
            <p:spPr>
              <a:xfrm>
                <a:off x="2140689" y="2408299"/>
                <a:ext cx="595421" cy="51329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D584AA-B72F-7884-C1D6-376E170C0E03}"/>
                </a:ext>
              </a:extLst>
            </p:cNvPr>
            <p:cNvSpPr/>
            <p:nvPr/>
          </p:nvSpPr>
          <p:spPr>
            <a:xfrm flipV="1">
              <a:off x="6754831" y="3886200"/>
              <a:ext cx="76200" cy="2286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582F0C9-ED32-2533-7EDB-FFE9A73F42BA}"/>
              </a:ext>
            </a:extLst>
          </p:cNvPr>
          <p:cNvSpPr/>
          <p:nvPr/>
        </p:nvSpPr>
        <p:spPr>
          <a:xfrm>
            <a:off x="8153400" y="2286000"/>
            <a:ext cx="94611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B8139D7-3CF9-2654-54BC-102134C0AD2C}"/>
              </a:ext>
            </a:extLst>
          </p:cNvPr>
          <p:cNvSpPr/>
          <p:nvPr/>
        </p:nvSpPr>
        <p:spPr>
          <a:xfrm rot="5400000">
            <a:off x="9606096" y="3641744"/>
            <a:ext cx="946113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ono1">
      <a:majorFont>
        <a:latin typeface="Cascadia Mono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</TotalTime>
  <Words>1488</Words>
  <Application>Microsoft Office PowerPoint</Application>
  <PresentationFormat>Widescreen</PresentationFormat>
  <Paragraphs>265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Bahnschrift</vt:lpstr>
      <vt:lpstr>Calibri</vt:lpstr>
      <vt:lpstr>Cascadia Mono</vt:lpstr>
      <vt:lpstr>IBM Plex Sans</vt:lpstr>
      <vt:lpstr>IvarText</vt:lpstr>
      <vt:lpstr>OCR-A II</vt:lpstr>
      <vt:lpstr>Verdana</vt:lpstr>
      <vt:lpstr>Wingdings</vt:lpstr>
      <vt:lpstr>Office Theme</vt:lpstr>
      <vt:lpstr>STUXNET</vt:lpstr>
      <vt:lpstr>C:\Overview</vt:lpstr>
      <vt:lpstr>C:\Understanding_STUXNET\</vt:lpstr>
      <vt:lpstr>C:\Worm-Structure\Phases</vt:lpstr>
      <vt:lpstr>C:\Worm-Structure\Propagation</vt:lpstr>
      <vt:lpstr>C:\Worm-Structure\Triggering</vt:lpstr>
      <vt:lpstr>C:\Worm-Structure\Execution</vt:lpstr>
      <vt:lpstr>C:\Zero-Day\Exploits</vt:lpstr>
      <vt:lpstr>C:\Zero-Day\Windows-Shortcut</vt:lpstr>
      <vt:lpstr>C:\Zero-Day\Print-Spooling</vt:lpstr>
      <vt:lpstr>C:\Summary</vt:lpstr>
      <vt:lpstr>D:\References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Strobl</dc:creator>
  <cp:lastModifiedBy>Charlotte Strobl</cp:lastModifiedBy>
  <cp:revision>27</cp:revision>
  <dcterms:created xsi:type="dcterms:W3CDTF">2024-10-02T23:36:10Z</dcterms:created>
  <dcterms:modified xsi:type="dcterms:W3CDTF">2024-10-08T23:17:03Z</dcterms:modified>
</cp:coreProperties>
</file>