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2F4053"/>
    <a:srgbClr val="232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14" autoAdjust="0"/>
  </p:normalViewPr>
  <p:slideViewPr>
    <p:cSldViewPr snapToGrid="0">
      <p:cViewPr>
        <p:scale>
          <a:sx n="75" d="100"/>
          <a:sy n="75" d="100"/>
        </p:scale>
        <p:origin x="7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0BAA67-CB56-42F2-869E-C4542014ED5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FE469-D97A-4B8A-BA65-5800812A62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74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can be challenging to understand a network</a:t>
            </a:r>
          </a:p>
          <a:p>
            <a:r>
              <a:rPr lang="en-US" dirty="0"/>
              <a:t>        Especially as a student / beginner in the field</a:t>
            </a:r>
          </a:p>
          <a:p>
            <a:r>
              <a:rPr lang="en-US" dirty="0"/>
              <a:t>        Learning </a:t>
            </a:r>
            <a:r>
              <a:rPr lang="en-US" dirty="0" err="1"/>
              <a:t>powershell</a:t>
            </a:r>
            <a:r>
              <a:rPr lang="en-US" dirty="0"/>
              <a:t> takes time</a:t>
            </a:r>
          </a:p>
          <a:p>
            <a:r>
              <a:rPr lang="en-US" dirty="0"/>
              <a:t>        Even using </a:t>
            </a:r>
            <a:r>
              <a:rPr lang="en-US" dirty="0" err="1"/>
              <a:t>nmap</a:t>
            </a:r>
            <a:r>
              <a:rPr lang="en-US" dirty="0"/>
              <a:t> might</a:t>
            </a:r>
          </a:p>
          <a:p>
            <a:endParaRPr lang="en-US" dirty="0"/>
          </a:p>
          <a:p>
            <a:r>
              <a:rPr lang="en-US" dirty="0"/>
              <a:t>Fortunately, </a:t>
            </a:r>
            <a:r>
              <a:rPr lang="en-US" dirty="0" err="1"/>
              <a:t>Nightwatch</a:t>
            </a:r>
            <a:r>
              <a:rPr lang="en-US" dirty="0"/>
              <a:t> solves these problems by providing</a:t>
            </a:r>
          </a:p>
          <a:p>
            <a:r>
              <a:rPr lang="en-US" dirty="0"/>
              <a:t>        Visual representations for visual learners</a:t>
            </a:r>
          </a:p>
          <a:p>
            <a:r>
              <a:rPr lang="en-US" dirty="0"/>
              <a:t>        An easy to use interface that uses </a:t>
            </a:r>
            <a:r>
              <a:rPr lang="en-US" dirty="0" err="1"/>
              <a:t>powershell</a:t>
            </a:r>
            <a:r>
              <a:rPr lang="en-US" dirty="0"/>
              <a:t> on the back end</a:t>
            </a:r>
          </a:p>
          <a:p>
            <a:r>
              <a:rPr lang="en-US" dirty="0"/>
              <a:t>        All without elevated privilege,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7FE469-D97A-4B8A-BA65-5800812A62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9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441F-7E2F-1347-9E11-5013C70517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29E0B-2446-1FFA-9D49-095DAA49D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D44B-CC80-1250-BF36-348A1A5F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47936-19FC-702A-CFC8-FA5BA0940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59CFB-A918-CB6C-752C-6BA7B261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1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F6CD-83FC-61E7-5B3D-CC5731C4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843B1-08F9-57A7-B5FF-540EB8EC3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9D7B0-3B27-E437-5428-3F264D11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FEBA-27BF-3477-275F-16F90A42E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8FB9-86D3-F5F5-6D0C-6F53229C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E3A3A-3024-322B-E2FF-DD5AA17A8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250C2-8B81-A50E-E097-CE36F8F63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F00E-F3BA-B9BF-8D97-1470D12B5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AA52E-F5BA-67E1-7AB2-C888901E8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EE17A-6291-CCBF-9E62-D477BA5E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6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AD65-47AD-8325-5EEB-F268A0FD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en-US" sz="4400" kern="1200" dirty="0">
                <a:solidFill>
                  <a:schemeClr val="bg1"/>
                </a:solidFill>
                <a:latin typeface="Rajdhani Medium" panose="02000000000000000000" pitchFamily="2" charset="0"/>
                <a:ea typeface="+mj-ea"/>
                <a:cs typeface="Rajdhani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BD569-86B5-6688-BA01-53CB91684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1363F-82D9-17FE-1BF4-29CAD3BB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fld id="{A7C372BC-5DF9-41BD-AE03-E5F083D367A8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2DBAA-2151-1CBC-AA5D-31A0C483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CB627-903A-0E8A-D7FA-87B036D8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fld id="{10503D7F-B5BF-4FBC-A408-4CADE6ABED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0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4E7AF-A3F8-BD42-79B7-F3E09EAE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68986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04455-F368-6978-DE45-53B3CEFA8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FAC82-1488-F652-73BB-B65917C3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0B55E-81C3-FEB4-CC94-2DF86BB8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B1912-7EA0-8637-03B0-BEDB616E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5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A34D-EFAD-9404-942C-B9C6EC310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A05B-1FFA-B8E6-6FB4-8F931E0B8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C54A-0373-CA3C-CB51-4DC0688C6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7688E-C2CB-4AB9-BFEC-70DB73CC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A795D-9AC8-B07C-8A6F-C468BDD7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01E13-30CE-81F6-52FD-962C7C14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0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BFBE6-7D27-2A22-ED2F-38F6C27C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0869E-7009-58EA-E867-76A9631F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A1ED8-4778-7166-E94A-E93B9CB39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0511B-57DE-0867-9B34-F87E610CE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1915E-A593-5CB2-FDA3-30369EEF8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79B40-D0AC-06C5-5C2E-22502363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1302A-E961-97FB-8595-AD888D0D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FB0720-C22C-8531-1B8F-2D9D4E98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6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A572-C991-1578-CD45-327EADED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1C232-B34A-EC1A-F50C-ECE9C36A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CABB7-82D5-73C7-3DF2-F72D11D0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33A5C-E489-D04C-2740-540EF0D7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99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BC760-A130-8025-9969-A8BCB5A5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FA5C6-FF9B-9DAF-D2BA-8A367668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72FC6-50AC-F4D9-9DC4-5EE8E85AE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2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833F-C314-5B78-5FBF-B46A6BB7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B643-04F6-1B99-F28C-C6DEA9E66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2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2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20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AACDD-9196-DA89-4DBE-DC72938BD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BE395-191D-BB8C-E29C-F0BC6ADE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BA93C-547F-3460-0ADE-CC965727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8127D-C572-8123-1755-C35E5B8D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9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5076-C4E7-A9D4-578B-1B32A21C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76D72-3091-3B88-1D76-F3EBCF83C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A255C-3482-91E8-8816-89BCC12F4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CC6E3-C506-B8D0-EC37-A90AFAFC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72BC-5DF9-41BD-AE03-E5F083D367A8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1D006-BED6-C1CD-ED05-5FBD0FE1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D92B2-86B1-CF8F-EBF0-4E496C61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3D7F-B5BF-4FBC-A408-4CADE6ABED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0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3232B"/>
            </a:gs>
            <a:gs pos="100000">
              <a:srgbClr val="2F405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DCAFC2-44B3-4777-A5FA-D51D09781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35" y="136525"/>
            <a:ext cx="11787231" cy="9120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3CB59-F107-857B-65C7-87C079CA7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FFACE-40A5-4318-0C34-1034B6C13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fld id="{A7C372BC-5DF9-41BD-AE03-E5F083D367A8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9570-E49B-FE38-ACB7-A7A6BDAF6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DE8E3-E03D-E337-5BC3-5A78DEB37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>
                    <a:lumMod val="60000"/>
                    <a:lumOff val="40000"/>
                  </a:schemeClr>
                </a:solidFill>
                <a:latin typeface="Rajdhani Medium" panose="02000000000000000000" pitchFamily="2" charset="0"/>
                <a:cs typeface="Rajdhani Medium" panose="02000000000000000000" pitchFamily="2" charset="0"/>
              </a:defRPr>
            </a:lvl1pPr>
          </a:lstStyle>
          <a:p>
            <a:fld id="{10503D7F-B5BF-4FBC-A408-4CADE6ABED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2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60000"/>
              <a:lumOff val="40000"/>
            </a:schemeClr>
          </a:solidFill>
          <a:latin typeface="Rajdhani Medium" panose="02000000000000000000" pitchFamily="2" charset="0"/>
          <a:ea typeface="+mj-ea"/>
          <a:cs typeface="Rajdhani Medium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612D7-1A0B-F10D-FEC2-8D3E8888B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089" y="2143391"/>
            <a:ext cx="7573817" cy="1467472"/>
          </a:xfrm>
        </p:spPr>
        <p:txBody>
          <a:bodyPr anchor="ctr">
            <a:normAutofit/>
          </a:bodyPr>
          <a:lstStyle/>
          <a:p>
            <a:r>
              <a:rPr lang="en-US" sz="9600" b="1" dirty="0" err="1">
                <a:solidFill>
                  <a:schemeClr val="bg1"/>
                </a:solidFill>
                <a:latin typeface="Rajdhani" panose="02000000000000000000" pitchFamily="2" charset="0"/>
                <a:ea typeface="MS Gothic" panose="020B0609070205080204" pitchFamily="49" charset="-128"/>
                <a:cs typeface="Rajdhani" panose="02000000000000000000" pitchFamily="2" charset="0"/>
              </a:rPr>
              <a:t>night</a:t>
            </a:r>
            <a:r>
              <a:rPr lang="en-US" sz="9600" dirty="0" err="1">
                <a:solidFill>
                  <a:schemeClr val="bg1"/>
                </a:solidFill>
                <a:latin typeface="Rajdhani" panose="02000000000000000000" pitchFamily="2" charset="0"/>
                <a:ea typeface="MS Gothic" panose="020B0609070205080204" pitchFamily="49" charset="-128"/>
                <a:cs typeface="Rajdhani" panose="02000000000000000000" pitchFamily="2" charset="0"/>
              </a:rPr>
              <a:t>watch</a:t>
            </a:r>
            <a:endParaRPr lang="en-US" sz="9600" dirty="0">
              <a:solidFill>
                <a:schemeClr val="bg1"/>
              </a:solidFill>
              <a:latin typeface="Rajdhani" panose="02000000000000000000" pitchFamily="2" charset="0"/>
              <a:ea typeface="MS Gothic" panose="020B0609070205080204" pitchFamily="49" charset="-128"/>
              <a:cs typeface="Rajdhani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A27BD-558D-3FA1-A005-7370498B2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4071" y="3606245"/>
            <a:ext cx="6363855" cy="90543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Senior Project Presentation </a:t>
            </a:r>
          </a:p>
          <a:p>
            <a:r>
              <a:rPr lang="en-US" sz="1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Charlotte Strobl</a:t>
            </a:r>
          </a:p>
        </p:txBody>
      </p:sp>
    </p:spTree>
    <p:extLst>
      <p:ext uri="{BB962C8B-B14F-4D97-AF65-F5344CB8AC3E}">
        <p14:creationId xmlns:p14="http://schemas.microsoft.com/office/powerpoint/2010/main" val="1430724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Overcome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BC22-BEE3-4E45-80F4-133E0573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Electron</a:t>
            </a:r>
          </a:p>
        </p:txBody>
      </p:sp>
    </p:spTree>
    <p:extLst>
      <p:ext uri="{BB962C8B-B14F-4D97-AF65-F5344CB8AC3E}">
        <p14:creationId xmlns:p14="http://schemas.microsoft.com/office/powerpoint/2010/main" val="140609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BC22-BEE3-4E45-80F4-133E0573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8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BC22-BEE3-4E45-80F4-133E0573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4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78B5-ACF3-5A1A-8D9C-A1F09D19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560F-D05B-C53F-2733-AB954B42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Rajdhani" panose="02000000000000000000" pitchFamily="2" charset="0"/>
                <a:cs typeface="Rajdhani" panose="02000000000000000000" pitchFamily="2" charset="0"/>
              </a:rPr>
              <a:t>Problem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r>
              <a:rPr lang="en-US" sz="2000" dirty="0"/>
              <a:t>&gt; Challenging to understand a network</a:t>
            </a:r>
          </a:p>
          <a:p>
            <a:pPr marL="457200" lvl="1" indent="0">
              <a:buNone/>
            </a:pPr>
            <a:r>
              <a:rPr lang="en-US" sz="2000" dirty="0"/>
              <a:t>&gt; Learning PowerShell takes time</a:t>
            </a:r>
          </a:p>
          <a:p>
            <a:pPr marL="457200" lvl="1" indent="0">
              <a:buNone/>
            </a:pPr>
            <a:r>
              <a:rPr lang="en-US" sz="2000" dirty="0"/>
              <a:t>&gt; Programs like NMAP are noisy</a:t>
            </a:r>
          </a:p>
          <a:p>
            <a:pPr marL="0" indent="0">
              <a:buNone/>
            </a:pPr>
            <a:r>
              <a:rPr lang="en-US" sz="2400" b="1" dirty="0">
                <a:latin typeface="Rajdhani" panose="02000000000000000000" pitchFamily="2" charset="0"/>
                <a:cs typeface="Rajdhani" panose="02000000000000000000" pitchFamily="2" charset="0"/>
              </a:rPr>
              <a:t>Solution:</a:t>
            </a:r>
          </a:p>
          <a:p>
            <a:pPr marL="457200" lvl="1" indent="0">
              <a:buNone/>
            </a:pPr>
            <a:r>
              <a:rPr lang="en-US" sz="2000" dirty="0"/>
              <a:t>&gt; Visual representations</a:t>
            </a:r>
          </a:p>
          <a:p>
            <a:pPr marL="457200" lvl="1" indent="0">
              <a:buNone/>
            </a:pPr>
            <a:r>
              <a:rPr lang="en-US" sz="2000" dirty="0"/>
              <a:t>&gt; Easy to use with a PowerShell backend</a:t>
            </a:r>
          </a:p>
          <a:p>
            <a:pPr marL="457200" lvl="1" indent="0">
              <a:buNone/>
            </a:pPr>
            <a:r>
              <a:rPr lang="en-US" sz="2000" dirty="0"/>
              <a:t>&gt; No elevated privileges required</a:t>
            </a:r>
          </a:p>
          <a:p>
            <a:pPr marL="0" indent="0">
              <a:buNone/>
            </a:pPr>
            <a:endParaRPr lang="en-US" sz="2400" b="1" dirty="0">
              <a:latin typeface="Rajdhani" panose="02000000000000000000" pitchFamily="2" charset="0"/>
              <a:cs typeface="Rajdhani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84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348-24BE-6546-0061-8C044ADC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&amp;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68AF-2055-CAA1-3717-B93556D1C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2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348-24BE-6546-0061-8C044ADC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Languages, Software,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68AF-2055-CAA1-3717-B93556D1C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750" y="1189831"/>
            <a:ext cx="9842500" cy="5240234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250000"/>
              </a:lnSpc>
              <a:buNone/>
            </a:pPr>
            <a:r>
              <a:rPr lang="en-US" dirty="0"/>
              <a:t>Electron		Cross-platform desktop app framework	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en-US" dirty="0"/>
              <a:t>Node.js		Backend logic and PowerShell integration	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en-US" dirty="0"/>
              <a:t>JavaScript	Back end PowerShell output processing	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en-US" dirty="0"/>
              <a:t>PowerShell	Executes diagnostic commands		</a:t>
            </a:r>
          </a:p>
          <a:p>
            <a:pPr marL="457200" lvl="1" indent="0">
              <a:lnSpc>
                <a:spcPct val="250000"/>
              </a:lnSpc>
              <a:buNone/>
            </a:pPr>
            <a:r>
              <a:rPr lang="en-US" dirty="0"/>
              <a:t>HTML/CSS	Front-end layout and interactivity	</a:t>
            </a:r>
            <a:r>
              <a:rPr lang="en-US" sz="2000" dirty="0"/>
              <a:t>	</a:t>
            </a:r>
          </a:p>
        </p:txBody>
      </p:sp>
      <p:pic>
        <p:nvPicPr>
          <p:cNvPr id="1026" name="Picture 2" descr="Electron&quot; Icon - Download for free – Iconduck">
            <a:extLst>
              <a:ext uri="{FF2B5EF4-FFF2-40B4-BE49-F238E27FC236}">
                <a16:creationId xmlns:a16="http://schemas.microsoft.com/office/drawing/2014/main" id="{8698A5CF-46AD-46F0-B656-A1057B33F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477250"/>
            <a:ext cx="533400" cy="57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&quot; Icon - Download for free – Iconduck">
            <a:extLst>
              <a:ext uri="{FF2B5EF4-FFF2-40B4-BE49-F238E27FC236}">
                <a16:creationId xmlns:a16="http://schemas.microsoft.com/office/drawing/2014/main" id="{F9966EBA-F6BA-4F00-BD7A-226326942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2456775"/>
            <a:ext cx="549778" cy="61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script icons for free download | Freepik">
            <a:extLst>
              <a:ext uri="{FF2B5EF4-FFF2-40B4-BE49-F238E27FC236}">
                <a16:creationId xmlns:a16="http://schemas.microsoft.com/office/drawing/2014/main" id="{F6F85FD2-4B1F-4EA8-891F-9E62250AF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239" y="3504447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5BCD90C-ED68-47FA-9373-8810A71BC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04" y="4482024"/>
            <a:ext cx="617546" cy="61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Other html 5 Icon | Plex Iconpack | Cornmanthe3rd">
            <a:extLst>
              <a:ext uri="{FF2B5EF4-FFF2-40B4-BE49-F238E27FC236}">
                <a16:creationId xmlns:a16="http://schemas.microsoft.com/office/drawing/2014/main" id="{74AA4E9E-2648-41B6-8B44-09C29A052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07" y="5304277"/>
            <a:ext cx="720864" cy="72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4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348-24BE-6546-0061-8C044ADC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68AF-2055-CAA1-3717-B93556D1C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1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BC22-BEE3-4E45-80F4-133E0573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1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BC22-BEE3-4E45-80F4-133E0573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850151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BC22-BEE3-4E45-80F4-133E0573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Objectives</a:t>
            </a:r>
          </a:p>
          <a:p>
            <a:pPr marL="0" indent="0">
              <a:buNone/>
            </a:pPr>
            <a:r>
              <a:rPr lang="en-US" sz="2400" dirty="0"/>
              <a:t>	&gt; No bugs / glitches</a:t>
            </a:r>
          </a:p>
          <a:p>
            <a:pPr marL="0" indent="0">
              <a:buNone/>
            </a:pPr>
            <a:r>
              <a:rPr lang="en-US" sz="2400" dirty="0"/>
              <a:t>	&gt; Input validation</a:t>
            </a:r>
          </a:p>
          <a:p>
            <a:pPr marL="0" indent="0">
              <a:buNone/>
            </a:pPr>
            <a:r>
              <a:rPr lang="en-US" sz="2400" dirty="0"/>
              <a:t>	&gt; Accurate results</a:t>
            </a:r>
          </a:p>
          <a:p>
            <a:pPr marL="0" indent="0">
              <a:buNone/>
            </a:pPr>
            <a:r>
              <a:rPr lang="en-US" sz="2400" dirty="0"/>
              <a:t>	&gt; Functional on various networks</a:t>
            </a:r>
          </a:p>
          <a:p>
            <a:pPr marL="0" indent="0">
              <a:buNone/>
            </a:pPr>
            <a:r>
              <a:rPr lang="en-US" sz="2400" dirty="0"/>
              <a:t>	&gt; Peer feedback</a:t>
            </a:r>
          </a:p>
        </p:txBody>
      </p:sp>
    </p:spTree>
    <p:extLst>
      <p:ext uri="{BB962C8B-B14F-4D97-AF65-F5344CB8AC3E}">
        <p14:creationId xmlns:p14="http://schemas.microsoft.com/office/powerpoint/2010/main" val="362632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DCB9-7B0A-401A-963F-3A1C09E7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BC22-BEE3-4E45-80F4-133E05736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07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Passed functionality test cases</a:t>
            </a:r>
          </a:p>
          <a:p>
            <a:pPr marL="0" indent="0">
              <a:buNone/>
            </a:pPr>
            <a:r>
              <a:rPr lang="en-US" sz="2400" dirty="0"/>
              <a:t>Peer feedback &amp; status: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/>
              <a:t>Improved UI design			Implemented</a:t>
            </a:r>
          </a:p>
          <a:p>
            <a:pPr marL="0" indent="0">
              <a:buNone/>
            </a:pPr>
            <a:r>
              <a:rPr lang="en-US" sz="2000" dirty="0"/>
              <a:t>	Ping multiple at a time		Implemented</a:t>
            </a:r>
          </a:p>
          <a:p>
            <a:pPr marL="0" indent="0">
              <a:buNone/>
            </a:pPr>
            <a:r>
              <a:rPr lang="en-US" sz="2000" dirty="0"/>
              <a:t>	Enter your own subnet		Planned</a:t>
            </a:r>
          </a:p>
          <a:p>
            <a:pPr marL="0" indent="0">
              <a:buNone/>
            </a:pPr>
            <a:r>
              <a:rPr lang="en-US" sz="2000" dirty="0"/>
              <a:t>	Device drop down for more info	Planned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217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ghtWatch">
      <a:dk1>
        <a:sysClr val="windowText" lastClr="000000"/>
      </a:dk1>
      <a:lt1>
        <a:sysClr val="window" lastClr="FFFFFF"/>
      </a:lt1>
      <a:dk2>
        <a:srgbClr val="1F224C"/>
      </a:dk2>
      <a:lt2>
        <a:srgbClr val="E7E6E6"/>
      </a:lt2>
      <a:accent1>
        <a:srgbClr val="0D1321"/>
      </a:accent1>
      <a:accent2>
        <a:srgbClr val="284B63"/>
      </a:accent2>
      <a:accent3>
        <a:srgbClr val="A9E4EF"/>
      </a:accent3>
      <a:accent4>
        <a:srgbClr val="6E5F9D"/>
      </a:accent4>
      <a:accent5>
        <a:srgbClr val="5F769D"/>
      </a:accent5>
      <a:accent6>
        <a:srgbClr val="53C19B"/>
      </a:accent6>
      <a:hlink>
        <a:srgbClr val="A9E4EF"/>
      </a:hlink>
      <a:folHlink>
        <a:srgbClr val="284B6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246</Words>
  <Application>Microsoft Office PowerPoint</Application>
  <PresentationFormat>Widescreen</PresentationFormat>
  <Paragraphs>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Poppins</vt:lpstr>
      <vt:lpstr>Rajdhani</vt:lpstr>
      <vt:lpstr>Rajdhani Medium</vt:lpstr>
      <vt:lpstr>Office Theme</vt:lpstr>
      <vt:lpstr>nightwatch</vt:lpstr>
      <vt:lpstr>Statement of Purpose</vt:lpstr>
      <vt:lpstr>Research &amp; Background</vt:lpstr>
      <vt:lpstr>Languages, Software, Hardware</vt:lpstr>
      <vt:lpstr>Requirements</vt:lpstr>
      <vt:lpstr>Implementation Description</vt:lpstr>
      <vt:lpstr>Project Demo</vt:lpstr>
      <vt:lpstr>Test Plan</vt:lpstr>
      <vt:lpstr>Test Results</vt:lpstr>
      <vt:lpstr>Challenges Overcome</vt:lpstr>
      <vt:lpstr>Future Enhancements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nightwatch</dc:title>
  <dc:creator>Charlotte Strobl</dc:creator>
  <cp:lastModifiedBy>Charlotte Strobl</cp:lastModifiedBy>
  <cp:revision>15</cp:revision>
  <dcterms:created xsi:type="dcterms:W3CDTF">2025-04-15T23:48:24Z</dcterms:created>
  <dcterms:modified xsi:type="dcterms:W3CDTF">2025-04-16T16:14:49Z</dcterms:modified>
</cp:coreProperties>
</file>