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9" r:id="rId4"/>
    <p:sldId id="260" r:id="rId5"/>
    <p:sldId id="268" r:id="rId6"/>
    <p:sldId id="262" r:id="rId7"/>
    <p:sldId id="263" r:id="rId8"/>
    <p:sldId id="264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4053"/>
    <a:srgbClr val="0D1321"/>
    <a:srgbClr val="0A0F1A"/>
    <a:srgbClr val="666666"/>
    <a:srgbClr val="2323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6314" autoAdjust="0"/>
  </p:normalViewPr>
  <p:slideViewPr>
    <p:cSldViewPr snapToGrid="0">
      <p:cViewPr varScale="1">
        <p:scale>
          <a:sx n="87" d="100"/>
          <a:sy n="87" d="100"/>
        </p:scale>
        <p:origin x="91" y="9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0BAA67-CB56-42F2-869E-C4542014ED58}" type="datetimeFigureOut">
              <a:rPr lang="en-US" smtClean="0"/>
              <a:t>4/25/2025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7FE469-D97A-4B8A-BA65-5800812A62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1746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can be challenging to understand a network</a:t>
            </a:r>
          </a:p>
          <a:p>
            <a:r>
              <a:rPr lang="en-US" dirty="0"/>
              <a:t>        Especially as a student / beginner in the field</a:t>
            </a:r>
          </a:p>
          <a:p>
            <a:r>
              <a:rPr lang="en-US" dirty="0"/>
              <a:t>        Learning </a:t>
            </a:r>
            <a:r>
              <a:rPr lang="en-US" dirty="0" err="1"/>
              <a:t>powershell</a:t>
            </a:r>
            <a:r>
              <a:rPr lang="en-US" dirty="0"/>
              <a:t> takes time</a:t>
            </a:r>
          </a:p>
          <a:p>
            <a:r>
              <a:rPr lang="en-US" dirty="0"/>
              <a:t>        Even using </a:t>
            </a:r>
            <a:r>
              <a:rPr lang="en-US" dirty="0" err="1"/>
              <a:t>nmap</a:t>
            </a:r>
            <a:r>
              <a:rPr lang="en-US" dirty="0"/>
              <a:t> might</a:t>
            </a:r>
          </a:p>
          <a:p>
            <a:endParaRPr lang="en-US" dirty="0"/>
          </a:p>
          <a:p>
            <a:r>
              <a:rPr lang="en-US" dirty="0"/>
              <a:t>Fortunately, Nightwatch solves these problems by providing</a:t>
            </a:r>
          </a:p>
          <a:p>
            <a:r>
              <a:rPr lang="en-US" dirty="0"/>
              <a:t>        Visual representations for visual learners</a:t>
            </a:r>
          </a:p>
          <a:p>
            <a:r>
              <a:rPr lang="en-US" dirty="0"/>
              <a:t>        An easy to use interface that uses </a:t>
            </a:r>
            <a:r>
              <a:rPr lang="en-US" dirty="0" err="1"/>
              <a:t>powershell</a:t>
            </a:r>
            <a:r>
              <a:rPr lang="en-US" dirty="0"/>
              <a:t> on the back end</a:t>
            </a:r>
          </a:p>
          <a:p>
            <a:r>
              <a:rPr lang="en-US" dirty="0"/>
              <a:t>        All without elevated privilege,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7FE469-D97A-4B8A-BA65-5800812A629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2958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F441F-7E2F-1347-9E11-5013C70517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  <a:latin typeface="Rajdhani Medium" panose="02000000000000000000" pitchFamily="2" charset="0"/>
                <a:cs typeface="Rajdhani Medium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129E0B-2446-1FFA-9D49-095DAA49D5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39D44B-CC80-1250-BF36-348A1A5FE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372BC-5DF9-41BD-AE03-E5F083D367A8}" type="datetimeFigureOut">
              <a:rPr lang="en-US" smtClean="0"/>
              <a:t>4/25/2025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B47936-19FC-702A-CFC8-FA5BA0940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059CFB-A918-CB6C-752C-6BA7B2614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03D7F-B5BF-4FBC-A408-4CADE6ABED9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212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BF6CD-83FC-61E7-5B3D-CC5731C4F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Rajdhani Medium" panose="02000000000000000000" pitchFamily="2" charset="0"/>
                <a:cs typeface="Rajdhani Medium" panose="02000000000000000000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1843B1-08F9-57A7-B5FF-540EB8EC32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  <a:lvl2pPr>
              <a:defRPr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2pPr>
            <a:lvl3pPr>
              <a:defRPr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3pPr>
            <a:lvl4pPr>
              <a:defRPr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4pPr>
            <a:lvl5pPr>
              <a:defRPr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39D7B0-3B27-E437-5428-3F264D118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372BC-5DF9-41BD-AE03-E5F083D367A8}" type="datetimeFigureOut">
              <a:rPr lang="en-US" smtClean="0"/>
              <a:t>4/25/2025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F6FEBA-27BF-3477-275F-16F90A42E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E68FB9-86D3-F5F5-6D0C-6F53229CE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03D7F-B5BF-4FBC-A408-4CADE6ABED9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309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EE3A3A-3024-322B-E2FF-DD5AA17A80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  <a:latin typeface="Rajdhani Medium" panose="02000000000000000000" pitchFamily="2" charset="0"/>
                <a:cs typeface="Rajdhani Medium" panose="02000000000000000000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A250C2-8B81-A50E-E097-CE36F8F634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  <a:lvl2pPr>
              <a:defRPr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2pPr>
            <a:lvl3pPr>
              <a:defRPr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3pPr>
            <a:lvl4pPr>
              <a:defRPr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4pPr>
            <a:lvl5pPr>
              <a:defRPr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2FF00E-F3BA-B9BF-8D97-1470D12B5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372BC-5DF9-41BD-AE03-E5F083D367A8}" type="datetimeFigureOut">
              <a:rPr lang="en-US" smtClean="0"/>
              <a:t>4/25/2025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BAA52E-F5BA-67E1-7AB2-C888901E8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EE17A-6291-CCBF-9E62-D477BA5E4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03D7F-B5BF-4FBC-A408-4CADE6ABED9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462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8BD569-86B5-6688-BA01-53CB91684E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  <a:lvl2pPr>
              <a:defRPr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2pPr>
            <a:lvl3pPr>
              <a:defRPr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3pPr>
            <a:lvl4pPr>
              <a:defRPr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4pPr>
            <a:lvl5pPr>
              <a:defRPr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1363F-82D9-17FE-1BF4-29CAD3BB1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5">
                    <a:lumMod val="60000"/>
                    <a:lumOff val="40000"/>
                  </a:schemeClr>
                </a:solidFill>
                <a:latin typeface="Rajdhani Medium" panose="02000000000000000000" pitchFamily="2" charset="0"/>
                <a:cs typeface="Rajdhani Medium" panose="02000000000000000000" pitchFamily="2" charset="0"/>
              </a:defRPr>
            </a:lvl1pPr>
          </a:lstStyle>
          <a:p>
            <a:fld id="{A7C372BC-5DF9-41BD-AE03-E5F083D367A8}" type="datetimeFigureOut">
              <a:rPr lang="en-US" smtClean="0"/>
              <a:pPr/>
              <a:t>4/25/2025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B2DBAA-2151-1CBC-AA5D-31A0C4832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5">
                    <a:lumMod val="60000"/>
                    <a:lumOff val="40000"/>
                  </a:schemeClr>
                </a:solidFill>
                <a:latin typeface="Rajdhani Medium" panose="02000000000000000000" pitchFamily="2" charset="0"/>
                <a:cs typeface="Rajdhani Medium" panose="020000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3CB627-903A-0E8A-D7FA-87B036D8F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5">
                    <a:lumMod val="60000"/>
                    <a:lumOff val="40000"/>
                  </a:schemeClr>
                </a:solidFill>
                <a:latin typeface="Rajdhani Medium" panose="02000000000000000000" pitchFamily="2" charset="0"/>
                <a:cs typeface="Rajdhani Medium" panose="02000000000000000000" pitchFamily="2" charset="0"/>
              </a:defRPr>
            </a:lvl1pPr>
          </a:lstStyle>
          <a:p>
            <a:fld id="{10503D7F-B5BF-4FBC-A408-4CADE6ABED9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66A97399-E2E1-4505-8C82-FA2935A9B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062" y="297415"/>
            <a:ext cx="11369876" cy="9120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65909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4E7AF-A3F8-BD42-79B7-F3E09EAEE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689860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  <a:latin typeface="Rajdhani Medium" panose="02000000000000000000" pitchFamily="2" charset="0"/>
                <a:cs typeface="Rajdhani Medium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504455-F368-6978-DE45-53B3CEFA81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FAC82-1488-F652-73BB-B65917C30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372BC-5DF9-41BD-AE03-E5F083D367A8}" type="datetimeFigureOut">
              <a:rPr lang="en-US" smtClean="0"/>
              <a:t>4/25/2025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30B55E-81C3-FEB4-CC94-2DF86BB8F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CB1912-7EA0-8637-03B0-BEDB616ED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03D7F-B5BF-4FBC-A408-4CADE6ABED9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053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FA34D-EFAD-9404-942C-B9C6EC310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Rajdhani Medium" panose="02000000000000000000" pitchFamily="2" charset="0"/>
                <a:cs typeface="Rajdhani Medium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AA05B-1FFA-B8E6-6FB4-8F931E0B8D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  <a:lvl2pPr>
              <a:defRPr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2pPr>
            <a:lvl3pPr>
              <a:defRPr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3pPr>
            <a:lvl4pPr>
              <a:defRPr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4pPr>
            <a:lvl5pPr>
              <a:defRPr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79C54A-0373-CA3C-CB51-4DC0688C61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  <a:lvl2pPr>
              <a:defRPr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2pPr>
            <a:lvl3pPr>
              <a:defRPr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3pPr>
            <a:lvl4pPr>
              <a:defRPr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4pPr>
            <a:lvl5pPr>
              <a:defRPr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C7688E-C2CB-4AB9-BFEC-70DB73CC4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372BC-5DF9-41BD-AE03-E5F083D367A8}" type="datetimeFigureOut">
              <a:rPr lang="en-US" smtClean="0"/>
              <a:t>4/25/2025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2A795D-9AC8-B07C-8A6F-C468BDD72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501E13-30CE-81F6-52FD-962C7C143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03D7F-B5BF-4FBC-A408-4CADE6ABED9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409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BFBE6-7D27-2A22-ED2F-38F6C27C2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Rajdhani Medium" panose="02000000000000000000" pitchFamily="2" charset="0"/>
                <a:cs typeface="Rajdhani Medium" panose="02000000000000000000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00869E-7009-58EA-E867-76A9631FA9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  <a:latin typeface="Rajdhani Medium" panose="02000000000000000000" pitchFamily="2" charset="0"/>
                <a:cs typeface="Rajdhani Medium" panose="020000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3A1ED8-4778-7166-E94A-E93B9CB392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  <a:lvl2pPr>
              <a:defRPr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2pPr>
            <a:lvl3pPr>
              <a:defRPr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3pPr>
            <a:lvl4pPr>
              <a:defRPr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4pPr>
            <a:lvl5pPr>
              <a:defRPr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E0511B-57DE-0867-9B34-F87E610CE2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  <a:latin typeface="Rajdhani Medium" panose="02000000000000000000" pitchFamily="2" charset="0"/>
                <a:cs typeface="Rajdhani Medium" panose="020000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01915E-A593-5CB2-FDA3-30369EEF80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  <a:lvl2pPr>
              <a:defRPr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2pPr>
            <a:lvl3pPr>
              <a:defRPr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3pPr>
            <a:lvl4pPr>
              <a:defRPr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4pPr>
            <a:lvl5pPr>
              <a:defRPr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C79B40-D0AC-06C5-5C2E-225023630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372BC-5DF9-41BD-AE03-E5F083D367A8}" type="datetimeFigureOut">
              <a:rPr lang="en-US" smtClean="0"/>
              <a:t>4/25/2025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B1302A-E961-97FB-8595-AD888D0D9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FB0720-C22C-8531-1B8F-2D9D4E986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03D7F-B5BF-4FBC-A408-4CADE6ABED9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861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AA572-C991-1578-CD45-327EADED8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Rajdhani Medium" panose="02000000000000000000" pitchFamily="2" charset="0"/>
                <a:cs typeface="Rajdhani Medium" panose="02000000000000000000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D1C232-B34A-EC1A-F50C-ECE9C36A3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372BC-5DF9-41BD-AE03-E5F083D367A8}" type="datetimeFigureOut">
              <a:rPr lang="en-US" smtClean="0"/>
              <a:t>4/25/2025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FCABB7-82D5-73C7-3DF2-F72D11D07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E33A5C-E489-D04C-2740-540EF0D7E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03D7F-B5BF-4FBC-A408-4CADE6ABED9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999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5BC760-A130-8025-9969-A8BCB5A57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372BC-5DF9-41BD-AE03-E5F083D367A8}" type="datetimeFigureOut">
              <a:rPr lang="en-US" smtClean="0"/>
              <a:t>4/25/2025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AFA5C6-FF9B-9DAF-D2BA-8A367668C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C72FC6-50AC-F4D9-9DC4-5EE8E85AE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03D7F-B5BF-4FBC-A408-4CADE6ABED9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827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E833F-C314-5B78-5FBF-B46A6BB7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  <a:latin typeface="Rajdhani Medium" panose="02000000000000000000" pitchFamily="2" charset="0"/>
                <a:cs typeface="Rajdhani Medium" panose="02000000000000000000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AB643-04F6-1B99-F28C-C6DEA9E66E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  <a:lvl2pPr>
              <a:defRPr sz="28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2pPr>
            <a:lvl3pPr>
              <a:defRPr sz="24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3pPr>
            <a:lvl4pPr>
              <a:defRPr sz="20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4pPr>
            <a:lvl5pPr>
              <a:defRPr sz="20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EAACDD-9196-DA89-4DBE-DC72938BD9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BBE395-191D-BB8C-E29C-F0BC6ADE1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372BC-5DF9-41BD-AE03-E5F083D367A8}" type="datetimeFigureOut">
              <a:rPr lang="en-US" smtClean="0"/>
              <a:t>4/25/2025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3BA93C-547F-3460-0ADE-CC9657277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28127D-C572-8123-1755-C35E5B8D2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03D7F-B5BF-4FBC-A408-4CADE6ABED9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193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75076-C4E7-A9D4-578B-1B32A21C7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  <a:latin typeface="Rajdhani Medium" panose="02000000000000000000" pitchFamily="2" charset="0"/>
                <a:cs typeface="Rajdhani Medium" panose="02000000000000000000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A76D72-3091-3B88-1D76-F3EBCF83CF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9A255C-3482-91E8-8816-89BCC12F4A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5CC6E3-C506-B8D0-EC37-A90AFAFCC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372BC-5DF9-41BD-AE03-E5F083D367A8}" type="datetimeFigureOut">
              <a:rPr lang="en-US" smtClean="0"/>
              <a:t>4/25/2025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F1D006-BED6-C1CD-ED05-5FBD0FE11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FD92B2-86B1-CF8F-EBF0-4E496C613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03D7F-B5BF-4FBC-A408-4CADE6ABED9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100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2F4053"/>
            </a:gs>
            <a:gs pos="63000">
              <a:schemeClr val="accent1">
                <a:lumMod val="95000"/>
                <a:lumOff val="5000"/>
              </a:schemeClr>
            </a:gs>
            <a:gs pos="100000">
              <a:schemeClr val="accent1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DCAFC2-44B3-4777-A5FA-D51D09781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062" y="297415"/>
            <a:ext cx="11369876" cy="9120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3CB59-F107-857B-65C7-87C079CA7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53331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FFFACE-40A5-4318-0C34-1034B6C137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5">
                    <a:lumMod val="60000"/>
                    <a:lumOff val="40000"/>
                  </a:schemeClr>
                </a:solidFill>
                <a:latin typeface="Rajdhani Medium" panose="02000000000000000000" pitchFamily="2" charset="0"/>
                <a:cs typeface="Rajdhani Medium" panose="02000000000000000000" pitchFamily="2" charset="0"/>
              </a:defRPr>
            </a:lvl1pPr>
          </a:lstStyle>
          <a:p>
            <a:fld id="{A7C372BC-5DF9-41BD-AE03-E5F083D367A8}" type="datetimeFigureOut">
              <a:rPr lang="en-US" smtClean="0"/>
              <a:pPr/>
              <a:t>4/25/2025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679570-E49B-FE38-ACB7-A7A6BDAF6A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5">
                    <a:lumMod val="60000"/>
                    <a:lumOff val="40000"/>
                  </a:schemeClr>
                </a:solidFill>
                <a:latin typeface="Rajdhani Medium" panose="02000000000000000000" pitchFamily="2" charset="0"/>
                <a:cs typeface="Rajdhani Medium" panose="020000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8DE8E3-E03D-E337-5BC3-5A78DEB372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5">
                    <a:lumMod val="60000"/>
                    <a:lumOff val="40000"/>
                  </a:schemeClr>
                </a:solidFill>
                <a:latin typeface="Rajdhani Medium" panose="02000000000000000000" pitchFamily="2" charset="0"/>
                <a:cs typeface="Rajdhani Medium" panose="02000000000000000000" pitchFamily="2" charset="0"/>
              </a:defRPr>
            </a:lvl1pPr>
          </a:lstStyle>
          <a:p>
            <a:fld id="{10503D7F-B5BF-4FBC-A408-4CADE6ABED9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327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5">
              <a:lumMod val="60000"/>
              <a:lumOff val="40000"/>
            </a:schemeClr>
          </a:solidFill>
          <a:latin typeface="Rajdhani" panose="02000000000000000000" pitchFamily="2" charset="0"/>
          <a:ea typeface="+mj-ea"/>
          <a:cs typeface="Rajdhani" panose="02000000000000000000" pitchFamily="2" charset="0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None/>
        <a:defRPr sz="2400" kern="1200">
          <a:solidFill>
            <a:schemeClr val="bg1"/>
          </a:solidFill>
          <a:latin typeface="Poppins" panose="00000500000000000000" pitchFamily="2" charset="0"/>
          <a:ea typeface="+mn-ea"/>
          <a:cs typeface="Poppins" panose="00000500000000000000" pitchFamily="2" charset="0"/>
        </a:defRPr>
      </a:lvl1pPr>
      <a:lvl2pPr marL="457200" indent="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bg1"/>
          </a:solidFill>
          <a:latin typeface="Poppins" panose="00000500000000000000" pitchFamily="2" charset="0"/>
          <a:ea typeface="+mn-ea"/>
          <a:cs typeface="Poppins" panose="00000500000000000000" pitchFamily="2" charset="0"/>
        </a:defRPr>
      </a:lvl2pPr>
      <a:lvl3pPr marL="914400" indent="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bg1"/>
          </a:solidFill>
          <a:latin typeface="Poppins" panose="00000500000000000000" pitchFamily="2" charset="0"/>
          <a:ea typeface="+mn-ea"/>
          <a:cs typeface="Poppins" panose="00000500000000000000" pitchFamily="2" charset="0"/>
        </a:defRPr>
      </a:lvl3pPr>
      <a:lvl4pPr marL="1371600" indent="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bg1"/>
          </a:solidFill>
          <a:latin typeface="Poppins" panose="00000500000000000000" pitchFamily="2" charset="0"/>
          <a:ea typeface="+mn-ea"/>
          <a:cs typeface="Poppins" panose="00000500000000000000" pitchFamily="2" charset="0"/>
        </a:defRPr>
      </a:lvl4pPr>
      <a:lvl5pPr marL="1828800" indent="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bg1"/>
          </a:solidFill>
          <a:latin typeface="Poppins" panose="00000500000000000000" pitchFamily="2" charset="0"/>
          <a:ea typeface="+mn-ea"/>
          <a:cs typeface="Poppins" panose="00000500000000000000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12" Type="http://schemas.microsoft.com/office/2007/relationships/hdphoto" Target="../media/hdphoto5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1.png"/><Relationship Id="rId5" Type="http://schemas.microsoft.com/office/2007/relationships/hdphoto" Target="../media/hdphoto2.wdp"/><Relationship Id="rId10" Type="http://schemas.openxmlformats.org/officeDocument/2006/relationships/image" Target="../media/image10.png"/><Relationship Id="rId4" Type="http://schemas.openxmlformats.org/officeDocument/2006/relationships/image" Target="../media/image7.png"/><Relationship Id="rId9" Type="http://schemas.microsoft.com/office/2007/relationships/hdphoto" Target="../media/hdphoto4.wdp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612D7-1A0B-F10D-FEC2-8D3E8888B0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9091" y="2801527"/>
            <a:ext cx="7573817" cy="1467472"/>
          </a:xfrm>
        </p:spPr>
        <p:txBody>
          <a:bodyPr anchor="ctr">
            <a:normAutofit/>
          </a:bodyPr>
          <a:lstStyle/>
          <a:p>
            <a:r>
              <a:rPr lang="en-US" sz="9600" b="1" dirty="0">
                <a:solidFill>
                  <a:schemeClr val="bg1"/>
                </a:solidFill>
                <a:latin typeface="Rajdhani" panose="02000000000000000000" pitchFamily="2" charset="0"/>
                <a:ea typeface="MS Gothic" panose="020B0609070205080204" pitchFamily="49" charset="-128"/>
                <a:cs typeface="Rajdhani" panose="02000000000000000000" pitchFamily="2" charset="0"/>
              </a:rPr>
              <a:t>night</a:t>
            </a:r>
            <a:r>
              <a:rPr lang="en-US" sz="9600" dirty="0">
                <a:solidFill>
                  <a:schemeClr val="bg1"/>
                </a:solidFill>
                <a:latin typeface="Rajdhani" panose="02000000000000000000" pitchFamily="2" charset="0"/>
                <a:ea typeface="MS Gothic" panose="020B0609070205080204" pitchFamily="49" charset="-128"/>
                <a:cs typeface="Rajdhani" panose="02000000000000000000" pitchFamily="2" charset="0"/>
              </a:rPr>
              <a:t>watch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EA27BD-558D-3FA1-A005-7370498B2D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5102004"/>
            <a:ext cx="6363855" cy="1755854"/>
          </a:xfrm>
        </p:spPr>
        <p:txBody>
          <a:bodyPr anchor="b">
            <a:normAutofit fontScale="85000" lnSpcReduction="10000"/>
          </a:bodyPr>
          <a:lstStyle/>
          <a:p>
            <a:pPr algn="l"/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Created by: Charlotte Strobl</a:t>
            </a:r>
          </a:p>
          <a:p>
            <a:pPr algn="l"/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Date: 04/25/2025</a:t>
            </a:r>
          </a:p>
          <a:p>
            <a:pPr algn="l"/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Degree: Cybersecurity</a:t>
            </a:r>
            <a:endParaRPr lang="en-US" sz="1800" dirty="0">
              <a:solidFill>
                <a:schemeClr val="accent5">
                  <a:lumMod val="60000"/>
                  <a:lumOff val="40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algn="l"/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Project Advisor: Prof. Henderson</a:t>
            </a:r>
            <a:endParaRPr lang="en-US" sz="1800" dirty="0">
              <a:solidFill>
                <a:schemeClr val="accent5">
                  <a:lumMod val="60000"/>
                  <a:lumOff val="40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0724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0DCB9-7B0A-401A-963F-3A1C09E7B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610" y="163993"/>
            <a:ext cx="10914780" cy="912099"/>
          </a:xfrm>
        </p:spPr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9442CA2-6BFB-BC8F-2B85-869A1CFF78C1}"/>
              </a:ext>
            </a:extLst>
          </p:cNvPr>
          <p:cNvSpPr txBox="1">
            <a:spLocks/>
          </p:cNvSpPr>
          <p:nvPr/>
        </p:nvSpPr>
        <p:spPr>
          <a:xfrm>
            <a:off x="990600" y="140573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lvl1pPr>
            <a:lvl2pPr marL="4572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lvl2pPr>
            <a:lvl3pPr marL="9144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lvl3pPr>
            <a:lvl4pPr marL="13716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lvl4pPr>
            <a:lvl5pPr marL="18288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099045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178B5-ACF3-5A1A-8D9C-A1F09D196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610" y="163993"/>
            <a:ext cx="10914780" cy="912099"/>
          </a:xfrm>
        </p:spPr>
        <p:txBody>
          <a:bodyPr/>
          <a:lstStyle/>
          <a:p>
            <a:r>
              <a:rPr lang="en-US" dirty="0"/>
              <a:t>Statement of 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E560F-D05B-C53F-2733-AB954B424F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>
                <a:latin typeface="Rajdhani" panose="02000000000000000000" pitchFamily="2" charset="0"/>
                <a:cs typeface="Rajdhani" panose="02000000000000000000" pitchFamily="2" charset="0"/>
              </a:rPr>
              <a:t>Problem</a:t>
            </a:r>
            <a:r>
              <a:rPr lang="en-US" sz="2400" dirty="0"/>
              <a:t>:</a:t>
            </a:r>
          </a:p>
          <a:p>
            <a:pPr marL="457200" lvl="1" indent="0">
              <a:buNone/>
            </a:pPr>
            <a:r>
              <a:rPr lang="en-US" sz="2000" dirty="0"/>
              <a:t>&gt; Challenging to understand a network</a:t>
            </a:r>
          </a:p>
          <a:p>
            <a:pPr marL="457200" lvl="1" indent="0">
              <a:buNone/>
            </a:pPr>
            <a:r>
              <a:rPr lang="en-US" sz="2000" dirty="0"/>
              <a:t>&gt; Learning PowerShell takes time</a:t>
            </a:r>
          </a:p>
          <a:p>
            <a:pPr marL="457200" lvl="1" indent="0">
              <a:buNone/>
            </a:pPr>
            <a:r>
              <a:rPr lang="en-US" sz="2000" dirty="0"/>
              <a:t>&gt; Programs like NMAP are noisy</a:t>
            </a:r>
          </a:p>
          <a:p>
            <a:pPr marL="0" indent="0">
              <a:buNone/>
            </a:pPr>
            <a:r>
              <a:rPr lang="en-US" sz="2400" b="1" dirty="0">
                <a:latin typeface="Rajdhani" panose="02000000000000000000" pitchFamily="2" charset="0"/>
                <a:cs typeface="Rajdhani" panose="02000000000000000000" pitchFamily="2" charset="0"/>
              </a:rPr>
              <a:t>Solution:</a:t>
            </a:r>
          </a:p>
          <a:p>
            <a:pPr marL="457200" lvl="1" indent="0">
              <a:buNone/>
            </a:pPr>
            <a:r>
              <a:rPr lang="en-US" sz="2000" dirty="0"/>
              <a:t>&gt; Visual representations</a:t>
            </a:r>
          </a:p>
          <a:p>
            <a:pPr marL="457200" lvl="1" indent="0">
              <a:buNone/>
            </a:pPr>
            <a:r>
              <a:rPr lang="en-US" sz="2000" dirty="0"/>
              <a:t>&gt; Easy to use with a PowerShell backend</a:t>
            </a:r>
          </a:p>
          <a:p>
            <a:pPr marL="457200" lvl="1" indent="0">
              <a:buNone/>
            </a:pPr>
            <a:r>
              <a:rPr lang="en-US" sz="2000" dirty="0"/>
              <a:t>&gt; No elevated privileges required</a:t>
            </a:r>
          </a:p>
          <a:p>
            <a:pPr marL="0" indent="0">
              <a:buNone/>
            </a:pPr>
            <a:endParaRPr lang="en-US" sz="2400" b="1" dirty="0">
              <a:latin typeface="Rajdhani" panose="02000000000000000000" pitchFamily="2" charset="0"/>
              <a:cs typeface="Rajdhani" panose="02000000000000000000" pitchFamily="2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849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A7348-24BE-6546-0061-8C044ADC1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610" y="163993"/>
            <a:ext cx="10914780" cy="912099"/>
          </a:xfrm>
        </p:spPr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5C68AF-2055-CAA1-3717-B93556D1C1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4750" y="1189831"/>
            <a:ext cx="9842500" cy="5240234"/>
          </a:xfrm>
        </p:spPr>
        <p:txBody>
          <a:bodyPr>
            <a:normAutofit/>
          </a:bodyPr>
          <a:lstStyle/>
          <a:p>
            <a:pPr marL="457200" lvl="1" indent="0">
              <a:lnSpc>
                <a:spcPct val="250000"/>
              </a:lnSpc>
              <a:buNone/>
            </a:pPr>
            <a:r>
              <a:rPr lang="en-US" sz="2400" dirty="0"/>
              <a:t>Electron		Cross-platform desktop app framework	</a:t>
            </a:r>
          </a:p>
          <a:p>
            <a:pPr marL="457200" lvl="1" indent="0">
              <a:lnSpc>
                <a:spcPct val="250000"/>
              </a:lnSpc>
              <a:buNone/>
            </a:pPr>
            <a:r>
              <a:rPr lang="en-US" sz="2400" dirty="0"/>
              <a:t>Node.js		Backend logic and PowerShell integration	</a:t>
            </a:r>
          </a:p>
          <a:p>
            <a:pPr marL="457200" lvl="1" indent="0">
              <a:lnSpc>
                <a:spcPct val="250000"/>
              </a:lnSpc>
              <a:buNone/>
            </a:pPr>
            <a:r>
              <a:rPr lang="en-US" sz="2400" dirty="0"/>
              <a:t>JavaScript	Back end PowerShell output processing</a:t>
            </a:r>
          </a:p>
          <a:p>
            <a:pPr marL="457200" lvl="1" indent="0">
              <a:lnSpc>
                <a:spcPct val="250000"/>
              </a:lnSpc>
              <a:buNone/>
            </a:pPr>
            <a:r>
              <a:rPr lang="en-US" sz="2400" dirty="0"/>
              <a:t>PowerShell	Executes diagnostic commands		</a:t>
            </a:r>
          </a:p>
          <a:p>
            <a:pPr marL="457200" lvl="1" indent="0">
              <a:lnSpc>
                <a:spcPct val="250000"/>
              </a:lnSpc>
              <a:buNone/>
            </a:pPr>
            <a:r>
              <a:rPr lang="en-US" sz="2400" dirty="0"/>
              <a:t>HTML/CSS	Front-end layout and interactivity	</a:t>
            </a:r>
          </a:p>
        </p:txBody>
      </p:sp>
      <p:pic>
        <p:nvPicPr>
          <p:cNvPr id="1026" name="Picture 2" descr="Electron&quot; Icon - Download for free – Iconduck">
            <a:extLst>
              <a:ext uri="{FF2B5EF4-FFF2-40B4-BE49-F238E27FC236}">
                <a16:creationId xmlns:a16="http://schemas.microsoft.com/office/drawing/2014/main" id="{8698A5CF-46AD-46F0-B656-A1057B33F6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050" y="1477250"/>
            <a:ext cx="533400" cy="578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Node.js&quot; Icon - Download for free – Iconduck">
            <a:extLst>
              <a:ext uri="{FF2B5EF4-FFF2-40B4-BE49-F238E27FC236}">
                <a16:creationId xmlns:a16="http://schemas.microsoft.com/office/drawing/2014/main" id="{F9966EBA-F6BA-4F00-BD7A-226326942F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050" y="2456775"/>
            <a:ext cx="549778" cy="619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Javascript icons for free download | Freepik">
            <a:extLst>
              <a:ext uri="{FF2B5EF4-FFF2-40B4-BE49-F238E27FC236}">
                <a16:creationId xmlns:a16="http://schemas.microsoft.com/office/drawing/2014/main" id="{F6F85FD2-4B1F-4EA8-891F-9E62250AFE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239" y="3504447"/>
            <a:ext cx="5334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C5BCD90C-ED68-47FA-9373-8810A71BC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604" y="4482024"/>
            <a:ext cx="617546" cy="617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Other html 5 Icon | Plex Iconpack | Cornmanthe3rd">
            <a:extLst>
              <a:ext uri="{FF2B5EF4-FFF2-40B4-BE49-F238E27FC236}">
                <a16:creationId xmlns:a16="http://schemas.microsoft.com/office/drawing/2014/main" id="{74AA4E9E-2648-41B6-8B44-09C29A0523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507" y="5304277"/>
            <a:ext cx="720864" cy="720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0746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A7348-24BE-6546-0061-8C044ADC1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610" y="163993"/>
            <a:ext cx="10914780" cy="912099"/>
          </a:xfrm>
        </p:spPr>
        <p:txBody>
          <a:bodyPr/>
          <a:lstStyle/>
          <a:p>
            <a:r>
              <a:rPr lang="en-US" dirty="0"/>
              <a:t>Features &amp;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5C68AF-2055-CAA1-3717-B93556D1C1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4886325" cy="5004594"/>
          </a:xfrm>
        </p:spPr>
        <p:txBody>
          <a:bodyPr>
            <a:normAutofit/>
          </a:bodyPr>
          <a:lstStyle/>
          <a:p>
            <a:r>
              <a:rPr lang="en-US" sz="2600" b="1" dirty="0">
                <a:latin typeface="Rajdhani" panose="02000000000000000000" pitchFamily="2" charset="0"/>
                <a:cs typeface="Rajdhani" panose="02000000000000000000" pitchFamily="2" charset="0"/>
              </a:rPr>
              <a:t>System Information:</a:t>
            </a:r>
          </a:p>
          <a:p>
            <a:r>
              <a:rPr lang="en-US" sz="1700" dirty="0"/>
              <a:t>	&gt; System Name, IP, and OS</a:t>
            </a:r>
          </a:p>
          <a:p>
            <a:r>
              <a:rPr lang="en-US" sz="1700" dirty="0"/>
              <a:t>	&gt; Network adapter Information</a:t>
            </a:r>
          </a:p>
          <a:p>
            <a:r>
              <a:rPr lang="en-US" sz="1700" dirty="0"/>
              <a:t>	&gt; Disk status &amp; health</a:t>
            </a:r>
          </a:p>
          <a:p>
            <a:r>
              <a:rPr lang="en-US" sz="2600" b="1" dirty="0">
                <a:latin typeface="Rajdhani" panose="02000000000000000000" pitchFamily="2" charset="0"/>
                <a:cs typeface="Rajdhani" panose="02000000000000000000" pitchFamily="2" charset="0"/>
              </a:rPr>
              <a:t>Network Discovery:</a:t>
            </a:r>
          </a:p>
          <a:p>
            <a:r>
              <a:rPr lang="en-US" sz="1700" dirty="0"/>
              <a:t>	&gt; Display active devices</a:t>
            </a:r>
          </a:p>
          <a:p>
            <a:r>
              <a:rPr lang="en-US" sz="1700" dirty="0"/>
              <a:t>	&gt; Hostnames and MAC address</a:t>
            </a:r>
          </a:p>
          <a:p>
            <a:r>
              <a:rPr lang="en-US" sz="1700" dirty="0"/>
              <a:t>	&gt; Ping times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367E20B-8868-4E29-82A9-12DA2C6C72A5}"/>
              </a:ext>
            </a:extLst>
          </p:cNvPr>
          <p:cNvSpPr txBox="1">
            <a:spLocks/>
          </p:cNvSpPr>
          <p:nvPr/>
        </p:nvSpPr>
        <p:spPr>
          <a:xfrm>
            <a:off x="5724525" y="1253331"/>
            <a:ext cx="4886325" cy="5004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lvl1pPr>
            <a:lvl2pPr marL="4572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lvl2pPr>
            <a:lvl3pPr marL="9144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lvl3pPr>
            <a:lvl4pPr marL="13716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lvl4pPr>
            <a:lvl5pPr marL="18288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b="1" dirty="0">
                <a:latin typeface="Rajdhani" panose="02000000000000000000" pitchFamily="2" charset="0"/>
                <a:cs typeface="Rajdhani" panose="02000000000000000000" pitchFamily="2" charset="0"/>
              </a:rPr>
              <a:t>Port Scanning:</a:t>
            </a:r>
          </a:p>
          <a:p>
            <a:r>
              <a:rPr lang="en-US" sz="1700" dirty="0"/>
              <a:t>	&gt; Display open and closed ports</a:t>
            </a:r>
          </a:p>
          <a:p>
            <a:r>
              <a:rPr lang="en-US" sz="1700" dirty="0"/>
              <a:t>	&gt; Check common ports</a:t>
            </a:r>
          </a:p>
          <a:p>
            <a:r>
              <a:rPr lang="en-US" sz="1700" dirty="0"/>
              <a:t>	&gt; Visual grid layout</a:t>
            </a: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1317941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0DCB9-7B0A-401A-963F-3A1C09E7B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253" y="175923"/>
            <a:ext cx="10914780" cy="912099"/>
          </a:xfrm>
        </p:spPr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4C6130-2696-4EF9-A743-B159C2A7810F}"/>
              </a:ext>
            </a:extLst>
          </p:cNvPr>
          <p:cNvSpPr/>
          <p:nvPr/>
        </p:nvSpPr>
        <p:spPr>
          <a:xfrm>
            <a:off x="454585" y="1279293"/>
            <a:ext cx="4100485" cy="3468100"/>
          </a:xfrm>
          <a:prstGeom prst="rect">
            <a:avLst/>
          </a:prstGeom>
          <a:gradFill flip="none" rotWithShape="1">
            <a:gsLst>
              <a:gs pos="0">
                <a:srgbClr val="80BEC1">
                  <a:alpha val="46000"/>
                </a:srgbClr>
              </a:gs>
              <a:gs pos="84000">
                <a:schemeClr val="accent2">
                  <a:lumMod val="75000"/>
                  <a:alpha val="55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  <a:effectLst>
            <a:innerShdw blurRad="711200">
              <a:schemeClr val="accent6">
                <a:alpha val="18000"/>
              </a:schemeClr>
            </a:inn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A5AA88-C4A9-48A6-8E9C-F3725B54CACC}"/>
              </a:ext>
            </a:extLst>
          </p:cNvPr>
          <p:cNvSpPr txBox="1"/>
          <p:nvPr/>
        </p:nvSpPr>
        <p:spPr>
          <a:xfrm>
            <a:off x="1602319" y="1341779"/>
            <a:ext cx="1800226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Node.js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231D777-9FC2-4ED0-813D-C3C185503970}"/>
              </a:ext>
            </a:extLst>
          </p:cNvPr>
          <p:cNvSpPr/>
          <p:nvPr/>
        </p:nvSpPr>
        <p:spPr>
          <a:xfrm>
            <a:off x="479064" y="4868046"/>
            <a:ext cx="4100484" cy="1630755"/>
          </a:xfrm>
          <a:prstGeom prst="rect">
            <a:avLst/>
          </a:prstGeom>
          <a:gradFill flip="none" rotWithShape="1">
            <a:gsLst>
              <a:gs pos="1000">
                <a:srgbClr val="6188A2">
                  <a:alpha val="51000"/>
                </a:srgbClr>
              </a:gs>
              <a:gs pos="46000">
                <a:schemeClr val="accent2">
                  <a:lumMod val="95000"/>
                  <a:lumOff val="5000"/>
                  <a:alpha val="48000"/>
                </a:schemeClr>
              </a:gs>
              <a:gs pos="100000">
                <a:schemeClr val="accent2">
                  <a:lumMod val="60000"/>
                  <a:alpha val="47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  <a:effectLst>
            <a:innerShdw blurRad="546100">
              <a:schemeClr val="accent3">
                <a:alpha val="47000"/>
              </a:schemeClr>
            </a:inn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87D7DD-E6A5-4253-921E-9D4D2CE3167C}"/>
              </a:ext>
            </a:extLst>
          </p:cNvPr>
          <p:cNvSpPr txBox="1"/>
          <p:nvPr/>
        </p:nvSpPr>
        <p:spPr>
          <a:xfrm>
            <a:off x="1629193" y="4967727"/>
            <a:ext cx="1800226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PowerShell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DE33CF6-BBE8-4973-91E2-D8729E49C8C9}"/>
              </a:ext>
            </a:extLst>
          </p:cNvPr>
          <p:cNvSpPr/>
          <p:nvPr/>
        </p:nvSpPr>
        <p:spPr>
          <a:xfrm>
            <a:off x="4656524" y="1279292"/>
            <a:ext cx="3810143" cy="5214641"/>
          </a:xfrm>
          <a:prstGeom prst="rect">
            <a:avLst/>
          </a:prstGeom>
          <a:gradFill flip="none" rotWithShape="1">
            <a:gsLst>
              <a:gs pos="0">
                <a:srgbClr val="93A3BE">
                  <a:alpha val="52000"/>
                </a:srgbClr>
              </a:gs>
              <a:gs pos="46000">
                <a:schemeClr val="accent5">
                  <a:lumMod val="95000"/>
                  <a:lumOff val="5000"/>
                  <a:alpha val="49000"/>
                </a:schemeClr>
              </a:gs>
              <a:gs pos="100000">
                <a:schemeClr val="accent5">
                  <a:lumMod val="60000"/>
                  <a:alpha val="51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  <a:effectLst>
            <a:innerShdw blurRad="571500">
              <a:schemeClr val="accent3">
                <a:alpha val="28000"/>
              </a:schemeClr>
            </a:inn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5033DB-A5DE-4C1C-B452-7D0C4B93D92E}"/>
              </a:ext>
            </a:extLst>
          </p:cNvPr>
          <p:cNvSpPr txBox="1"/>
          <p:nvPr/>
        </p:nvSpPr>
        <p:spPr>
          <a:xfrm>
            <a:off x="5661482" y="1336911"/>
            <a:ext cx="1800226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JavaScript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269D986-AB18-4F08-A279-C7676AB52070}"/>
              </a:ext>
            </a:extLst>
          </p:cNvPr>
          <p:cNvSpPr/>
          <p:nvPr/>
        </p:nvSpPr>
        <p:spPr>
          <a:xfrm>
            <a:off x="8566578" y="1279291"/>
            <a:ext cx="3142821" cy="5214641"/>
          </a:xfrm>
          <a:prstGeom prst="rect">
            <a:avLst/>
          </a:prstGeom>
          <a:gradFill flip="none" rotWithShape="1">
            <a:gsLst>
              <a:gs pos="0">
                <a:srgbClr val="827A9D">
                  <a:alpha val="57000"/>
                </a:srgbClr>
              </a:gs>
              <a:gs pos="44000">
                <a:schemeClr val="accent4">
                  <a:lumMod val="50000"/>
                  <a:alpha val="51000"/>
                </a:schemeClr>
              </a:gs>
              <a:gs pos="100000">
                <a:schemeClr val="accent4">
                  <a:lumMod val="50000"/>
                  <a:alpha val="58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  <a:effectLst>
            <a:innerShdw blurRad="368300">
              <a:schemeClr val="accent4">
                <a:alpha val="44000"/>
              </a:schemeClr>
            </a:inn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CA1175-DEF0-4787-9987-B792274111D8}"/>
              </a:ext>
            </a:extLst>
          </p:cNvPr>
          <p:cNvSpPr txBox="1"/>
          <p:nvPr/>
        </p:nvSpPr>
        <p:spPr>
          <a:xfrm>
            <a:off x="9237875" y="1392580"/>
            <a:ext cx="1800226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HTML/CSS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7B45357-D1F3-4723-98A5-CE2A72533D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38611" y="2583430"/>
            <a:ext cx="3801005" cy="36200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5DCCF72-AEE6-4076-B84C-C29602230E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4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38610" y="3089336"/>
            <a:ext cx="3801005" cy="153638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F7AEED6C-0FB0-4533-B7A2-AEFB9D94519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contrast="4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81499" y="5889748"/>
            <a:ext cx="3736358" cy="497762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85C79BB7-BF51-482B-B952-CE43ABAD05C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4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790999" y="2577106"/>
            <a:ext cx="3541191" cy="3810404"/>
          </a:xfrm>
          <a:prstGeom prst="rect">
            <a:avLst/>
          </a:prstGeom>
        </p:spPr>
      </p:pic>
      <p:sp>
        <p:nvSpPr>
          <p:cNvPr id="26" name="Arrow: Chevron 25">
            <a:extLst>
              <a:ext uri="{FF2B5EF4-FFF2-40B4-BE49-F238E27FC236}">
                <a16:creationId xmlns:a16="http://schemas.microsoft.com/office/drawing/2014/main" id="{5A07AC10-CEF8-4F63-AD77-9E9955175242}"/>
              </a:ext>
            </a:extLst>
          </p:cNvPr>
          <p:cNvSpPr/>
          <p:nvPr/>
        </p:nvSpPr>
        <p:spPr>
          <a:xfrm flipV="1">
            <a:off x="4016293" y="1378725"/>
            <a:ext cx="1080640" cy="381336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Arrow: Chevron 27">
            <a:extLst>
              <a:ext uri="{FF2B5EF4-FFF2-40B4-BE49-F238E27FC236}">
                <a16:creationId xmlns:a16="http://schemas.microsoft.com/office/drawing/2014/main" id="{621101D8-C89D-4792-BF5A-4DC2E242753D}"/>
              </a:ext>
            </a:extLst>
          </p:cNvPr>
          <p:cNvSpPr/>
          <p:nvPr/>
        </p:nvSpPr>
        <p:spPr>
          <a:xfrm flipV="1">
            <a:off x="8027881" y="1389800"/>
            <a:ext cx="1080640" cy="381336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424C62F-E7D5-476F-B099-191C59AD3B79}"/>
              </a:ext>
            </a:extLst>
          </p:cNvPr>
          <p:cNvSpPr txBox="1"/>
          <p:nvPr/>
        </p:nvSpPr>
        <p:spPr>
          <a:xfrm>
            <a:off x="681499" y="1842607"/>
            <a:ext cx="3736358" cy="620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Sends a command for PowerShell to execute and waits for the results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006CC96-6502-41D9-A3C7-F3602A8D6A96}"/>
              </a:ext>
            </a:extLst>
          </p:cNvPr>
          <p:cNvSpPr txBox="1"/>
          <p:nvPr/>
        </p:nvSpPr>
        <p:spPr>
          <a:xfrm>
            <a:off x="661127" y="5455826"/>
            <a:ext cx="3736358" cy="3431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sz="12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403C367-3AE1-46CC-9B4A-8EAFE2365200}"/>
              </a:ext>
            </a:extLst>
          </p:cNvPr>
          <p:cNvSpPr txBox="1"/>
          <p:nvPr/>
        </p:nvSpPr>
        <p:spPr>
          <a:xfrm>
            <a:off x="634253" y="5431663"/>
            <a:ext cx="3736358" cy="3431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Runs command and sends the output back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6921689-8FAA-4224-833E-5D5B575C4F95}"/>
              </a:ext>
            </a:extLst>
          </p:cNvPr>
          <p:cNvSpPr txBox="1"/>
          <p:nvPr/>
        </p:nvSpPr>
        <p:spPr>
          <a:xfrm>
            <a:off x="4975843" y="1876363"/>
            <a:ext cx="3245290" cy="620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Parses PowerShell output into an array of objects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397BBF-FD3D-BD0C-5FCD-A897246F7A2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665270" y="4279396"/>
            <a:ext cx="2922803" cy="151887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85C5082-4D8E-EA9A-E910-A68BF9BBBA75}"/>
              </a:ext>
            </a:extLst>
          </p:cNvPr>
          <p:cNvSpPr txBox="1"/>
          <p:nvPr/>
        </p:nvSpPr>
        <p:spPr>
          <a:xfrm>
            <a:off x="8705842" y="1898700"/>
            <a:ext cx="2914510" cy="620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Information displayed to users on the front-end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contrast="42000"/>
                    </a14:imgEffect>
                  </a14:imgLayer>
                </a14:imgProps>
              </a:ext>
            </a:extLst>
          </a:blip>
          <a:srcRect r="11431"/>
          <a:stretch/>
        </p:blipFill>
        <p:spPr>
          <a:xfrm>
            <a:off x="8675099" y="2813629"/>
            <a:ext cx="2903144" cy="1171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383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0DCB9-7B0A-401A-963F-3A1C09E7B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610" y="163993"/>
            <a:ext cx="10914780" cy="912099"/>
          </a:xfrm>
        </p:spPr>
        <p:txBody>
          <a:bodyPr/>
          <a:lstStyle/>
          <a:p>
            <a:r>
              <a:rPr lang="en-US" dirty="0"/>
              <a:t>Project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80BC22-BEE3-4E45-80F4-133E05736A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0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8501514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0DCB9-7B0A-401A-963F-3A1C09E7B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610" y="163993"/>
            <a:ext cx="10914780" cy="912099"/>
          </a:xfrm>
        </p:spPr>
        <p:txBody>
          <a:bodyPr/>
          <a:lstStyle/>
          <a:p>
            <a:r>
              <a:rPr lang="en-US" dirty="0"/>
              <a:t>Test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80BC22-BEE3-4E45-80F4-133E05736A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Objectives</a:t>
            </a:r>
          </a:p>
          <a:p>
            <a:pPr marL="0" indent="0">
              <a:buNone/>
            </a:pPr>
            <a:r>
              <a:rPr lang="en-US" sz="2400" dirty="0"/>
              <a:t>	&gt; No bugs / glitches</a:t>
            </a:r>
          </a:p>
          <a:p>
            <a:pPr marL="0" indent="0">
              <a:buNone/>
            </a:pPr>
            <a:r>
              <a:rPr lang="en-US" sz="2400" dirty="0"/>
              <a:t>	&gt; Input validation</a:t>
            </a:r>
          </a:p>
          <a:p>
            <a:pPr marL="0" indent="0">
              <a:buNone/>
            </a:pPr>
            <a:r>
              <a:rPr lang="en-US" sz="2400" dirty="0"/>
              <a:t>	&gt; Accurate results</a:t>
            </a:r>
          </a:p>
          <a:p>
            <a:pPr marL="0" indent="0">
              <a:buNone/>
            </a:pPr>
            <a:r>
              <a:rPr lang="en-US" sz="2400" dirty="0"/>
              <a:t>	&gt; Functional on various networks</a:t>
            </a:r>
          </a:p>
          <a:p>
            <a:pPr marL="0" indent="0">
              <a:buNone/>
            </a:pPr>
            <a:r>
              <a:rPr lang="en-US" sz="2400" dirty="0"/>
              <a:t>	&gt; Peer feedback</a:t>
            </a:r>
          </a:p>
        </p:txBody>
      </p:sp>
    </p:spTree>
    <p:extLst>
      <p:ext uri="{BB962C8B-B14F-4D97-AF65-F5344CB8AC3E}">
        <p14:creationId xmlns:p14="http://schemas.microsoft.com/office/powerpoint/2010/main" val="3626322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0DCB9-7B0A-401A-963F-3A1C09E7B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610" y="163993"/>
            <a:ext cx="10914780" cy="912099"/>
          </a:xfrm>
        </p:spPr>
        <p:txBody>
          <a:bodyPr/>
          <a:lstStyle/>
          <a:p>
            <a:r>
              <a:rPr lang="en-US" dirty="0"/>
              <a:t>Test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80BC22-BEE3-4E45-80F4-133E05736A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0"/>
            <a:ext cx="10515600" cy="50077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Passed functionality test cases</a:t>
            </a:r>
          </a:p>
          <a:p>
            <a:pPr marL="0" indent="0">
              <a:buNone/>
            </a:pPr>
            <a:r>
              <a:rPr lang="en-US" sz="2400" dirty="0"/>
              <a:t>Peer </a:t>
            </a:r>
            <a:r>
              <a:rPr lang="en-US" sz="2400" dirty="0" smtClean="0"/>
              <a:t>feedback &amp; status</a:t>
            </a:r>
            <a:r>
              <a:rPr lang="en-US" sz="2400" dirty="0"/>
              <a:t>: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000" dirty="0"/>
              <a:t>Improved UI design			Implemented</a:t>
            </a:r>
          </a:p>
          <a:p>
            <a:pPr marL="0" indent="0">
              <a:buNone/>
            </a:pPr>
            <a:r>
              <a:rPr lang="en-US" sz="2000" dirty="0"/>
              <a:t>	Ping multiple at a time		Implemented</a:t>
            </a:r>
          </a:p>
          <a:p>
            <a:pPr marL="0" indent="0">
              <a:buNone/>
            </a:pPr>
            <a:r>
              <a:rPr lang="en-US" sz="2000" dirty="0"/>
              <a:t>	Enter your own subnet		Planned</a:t>
            </a:r>
          </a:p>
          <a:p>
            <a:pPr marL="0" indent="0">
              <a:buNone/>
            </a:pPr>
            <a:r>
              <a:rPr lang="en-US" sz="2000" dirty="0"/>
              <a:t>	Device drop down for more info	Planned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821777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0DCB9-7B0A-401A-963F-3A1C09E7B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610" y="163993"/>
            <a:ext cx="10914780" cy="912099"/>
          </a:xfrm>
        </p:spPr>
        <p:txBody>
          <a:bodyPr/>
          <a:lstStyle/>
          <a:p>
            <a:r>
              <a:rPr lang="en-US" dirty="0"/>
              <a:t>Future Enhancements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80BC22-BEE3-4E45-80F4-133E05736A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Rajdhani" panose="02000000000000000000" pitchFamily="2" charset="0"/>
                <a:cs typeface="Rajdhani" panose="02000000000000000000" pitchFamily="2" charset="0"/>
              </a:rPr>
              <a:t>New Features</a:t>
            </a:r>
          </a:p>
          <a:p>
            <a:r>
              <a:rPr lang="en-US" sz="1800" dirty="0"/>
              <a:t>	&gt; Traceroute</a:t>
            </a:r>
          </a:p>
          <a:p>
            <a:r>
              <a:rPr lang="en-US" sz="1800" dirty="0"/>
              <a:t>	&gt; File Transfer Speeds</a:t>
            </a:r>
          </a:p>
          <a:p>
            <a:r>
              <a:rPr lang="en-US" b="1" dirty="0">
                <a:latin typeface="Rajdhani" panose="02000000000000000000" pitchFamily="2" charset="0"/>
                <a:cs typeface="Rajdhani" panose="02000000000000000000" pitchFamily="2" charset="0"/>
              </a:rPr>
              <a:t>Improve Features</a:t>
            </a:r>
          </a:p>
          <a:p>
            <a:r>
              <a:rPr lang="en-US" sz="1800" dirty="0"/>
              <a:t>	&gt; Network discovery device information </a:t>
            </a:r>
          </a:p>
          <a:p>
            <a:r>
              <a:rPr lang="en-US" sz="1800" dirty="0"/>
              <a:t>	&gt; Port Scanning response time</a:t>
            </a:r>
          </a:p>
          <a:p>
            <a:r>
              <a:rPr lang="en-US" sz="1800" dirty="0"/>
              <a:t>	&gt; More user guides</a:t>
            </a:r>
          </a:p>
        </p:txBody>
      </p:sp>
    </p:spTree>
    <p:extLst>
      <p:ext uri="{BB962C8B-B14F-4D97-AF65-F5344CB8AC3E}">
        <p14:creationId xmlns:p14="http://schemas.microsoft.com/office/powerpoint/2010/main" val="736280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NightWatch">
      <a:dk1>
        <a:sysClr val="windowText" lastClr="000000"/>
      </a:dk1>
      <a:lt1>
        <a:sysClr val="window" lastClr="FFFFFF"/>
      </a:lt1>
      <a:dk2>
        <a:srgbClr val="1F224C"/>
      </a:dk2>
      <a:lt2>
        <a:srgbClr val="E7E6E6"/>
      </a:lt2>
      <a:accent1>
        <a:srgbClr val="0D1321"/>
      </a:accent1>
      <a:accent2>
        <a:srgbClr val="284B63"/>
      </a:accent2>
      <a:accent3>
        <a:srgbClr val="A9E4EF"/>
      </a:accent3>
      <a:accent4>
        <a:srgbClr val="6E5F9D"/>
      </a:accent4>
      <a:accent5>
        <a:srgbClr val="5F769D"/>
      </a:accent5>
      <a:accent6>
        <a:srgbClr val="53C19B"/>
      </a:accent6>
      <a:hlink>
        <a:srgbClr val="A9E4EF"/>
      </a:hlink>
      <a:folHlink>
        <a:srgbClr val="284B63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</TotalTime>
  <Words>372</Words>
  <Application>Microsoft Office PowerPoint</Application>
  <PresentationFormat>Widescreen</PresentationFormat>
  <Paragraphs>79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MS Gothic</vt:lpstr>
      <vt:lpstr>Arial</vt:lpstr>
      <vt:lpstr>Calibri</vt:lpstr>
      <vt:lpstr>Poppins</vt:lpstr>
      <vt:lpstr>Rajdhani</vt:lpstr>
      <vt:lpstr>Rajdhani Medium</vt:lpstr>
      <vt:lpstr>Office Theme</vt:lpstr>
      <vt:lpstr>nightwatch</vt:lpstr>
      <vt:lpstr>Statement of Purpose</vt:lpstr>
      <vt:lpstr>Resources</vt:lpstr>
      <vt:lpstr>Features &amp; Requirements</vt:lpstr>
      <vt:lpstr>Implementation</vt:lpstr>
      <vt:lpstr>Project Demo</vt:lpstr>
      <vt:lpstr>Test Plan</vt:lpstr>
      <vt:lpstr>Test Results</vt:lpstr>
      <vt:lpstr>Future Enhancements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nightwatch</dc:title>
  <dc:creator>Charlotte Strobl</dc:creator>
  <cp:lastModifiedBy>Admmin</cp:lastModifiedBy>
  <cp:revision>30</cp:revision>
  <dcterms:created xsi:type="dcterms:W3CDTF">2025-04-15T23:48:24Z</dcterms:created>
  <dcterms:modified xsi:type="dcterms:W3CDTF">2025-04-25T15:02:34Z</dcterms:modified>
</cp:coreProperties>
</file>