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0" r:id="rId2"/>
  </p:sldIdLst>
  <p:sldSz cx="7772400" cy="100584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m9" initials="JM" lastIdx="0" clrIdx="0"/>
  <p:cmAuthor id="1" name="Jennifer Mashburn" initials="JM" lastIdx="3" clrIdx="1">
    <p:extLst>
      <p:ext uri="{19B8F6BF-5375-455C-9EA6-DF929625EA0E}">
        <p15:presenceInfo xmlns:p15="http://schemas.microsoft.com/office/powerpoint/2012/main" userId="S-1-5-21-3981718292-3147017437-2455724297-1272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14"/>
    <a:srgbClr val="6890C1"/>
    <a:srgbClr val="B8D0BD"/>
    <a:srgbClr val="102A17"/>
    <a:srgbClr val="767171"/>
    <a:srgbClr val="90B698"/>
    <a:srgbClr val="1B2B20"/>
    <a:srgbClr val="002060"/>
    <a:srgbClr val="DBE0F5"/>
    <a:srgbClr val="D67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2" autoAdjust="0"/>
    <p:restoredTop sz="93878" autoAdjust="0"/>
  </p:normalViewPr>
  <p:slideViewPr>
    <p:cSldViewPr snapToGrid="0">
      <p:cViewPr varScale="1">
        <p:scale>
          <a:sx n="82" d="100"/>
          <a:sy n="82" d="100"/>
        </p:scale>
        <p:origin x="3048" y="168"/>
      </p:cViewPr>
      <p:guideLst>
        <p:guide orient="horz" pos="3168"/>
        <p:guide pos="2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3038145" cy="464205"/>
          </a:xfrm>
          <a:prstGeom prst="rect">
            <a:avLst/>
          </a:prstGeom>
        </p:spPr>
        <p:txBody>
          <a:bodyPr vert="horz" lIns="88944" tIns="44472" rIns="88944" bIns="4447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5" y="4"/>
            <a:ext cx="3038145" cy="464205"/>
          </a:xfrm>
          <a:prstGeom prst="rect">
            <a:avLst/>
          </a:prstGeom>
        </p:spPr>
        <p:txBody>
          <a:bodyPr vert="horz" lIns="88944" tIns="44472" rIns="88944" bIns="44472" rtlCol="0"/>
          <a:lstStyle>
            <a:lvl1pPr algn="r">
              <a:defRPr sz="1300"/>
            </a:lvl1pPr>
          </a:lstStyle>
          <a:p>
            <a:fld id="{7FEF273B-8DAD-482D-AFFE-5EF0EFD89453}" type="datetimeFigureOut">
              <a:rPr lang="en-US" smtClean="0"/>
              <a:t>8/6/23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0588" y="698500"/>
            <a:ext cx="26908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944" tIns="44472" rIns="88944" bIns="4447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46" y="4416101"/>
            <a:ext cx="5607711" cy="4182457"/>
          </a:xfrm>
          <a:prstGeom prst="rect">
            <a:avLst/>
          </a:prstGeom>
        </p:spPr>
        <p:txBody>
          <a:bodyPr vert="horz" lIns="88944" tIns="44472" rIns="88944" bIns="4447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30661"/>
            <a:ext cx="3038145" cy="464205"/>
          </a:xfrm>
          <a:prstGeom prst="rect">
            <a:avLst/>
          </a:prstGeom>
        </p:spPr>
        <p:txBody>
          <a:bodyPr vert="horz" lIns="88944" tIns="44472" rIns="88944" bIns="4447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5" y="8830661"/>
            <a:ext cx="3038145" cy="464205"/>
          </a:xfrm>
          <a:prstGeom prst="rect">
            <a:avLst/>
          </a:prstGeom>
        </p:spPr>
        <p:txBody>
          <a:bodyPr vert="horz" lIns="88944" tIns="44472" rIns="88944" bIns="44472" rtlCol="0" anchor="b"/>
          <a:lstStyle>
            <a:lvl1pPr algn="r">
              <a:defRPr sz="1300"/>
            </a:lvl1pPr>
          </a:lstStyle>
          <a:p>
            <a:fld id="{8978F9BD-B8EC-4123-AF4E-01D3F806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92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613" y="3124201"/>
            <a:ext cx="6607175" cy="2155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225" y="5699126"/>
            <a:ext cx="5441950" cy="2571750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11" indent="0" algn="ctr">
              <a:buNone/>
              <a:defRPr/>
            </a:lvl5pPr>
            <a:lvl6pPr marL="2285888" indent="0" algn="ctr">
              <a:buNone/>
              <a:defRPr/>
            </a:lvl6pPr>
            <a:lvl7pPr marL="2743066" indent="0" algn="ctr">
              <a:buNone/>
              <a:defRPr/>
            </a:lvl7pPr>
            <a:lvl8pPr marL="3200243" indent="0" algn="ctr">
              <a:buNone/>
              <a:defRPr/>
            </a:lvl8pPr>
            <a:lvl9pPr marL="365742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B1A8F-A886-4121-94A7-5CAAB89BE9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23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FE7A1-B6DB-427D-80CE-2341E3DA1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61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5625" y="403226"/>
            <a:ext cx="1747838" cy="858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9" y="403226"/>
            <a:ext cx="5094287" cy="8582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022E3-048A-4282-8FA6-2590E7515C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55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ECEF9-1DB0-4232-9D6A-67E54C4E05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08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64" y="6462713"/>
            <a:ext cx="6605587" cy="19986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364" y="4262438"/>
            <a:ext cx="6605587" cy="2200276"/>
          </a:xfrm>
        </p:spPr>
        <p:txBody>
          <a:bodyPr anchor="b"/>
          <a:lstStyle>
            <a:lvl1pPr marL="0" indent="0">
              <a:buNone/>
              <a:defRPr sz="1999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11" indent="0">
              <a:buNone/>
              <a:defRPr sz="1400"/>
            </a:lvl5pPr>
            <a:lvl6pPr marL="2285888" indent="0">
              <a:buNone/>
              <a:defRPr sz="1400"/>
            </a:lvl6pPr>
            <a:lvl7pPr marL="2743066" indent="0">
              <a:buNone/>
              <a:defRPr sz="1400"/>
            </a:lvl7pPr>
            <a:lvl8pPr marL="3200243" indent="0">
              <a:buNone/>
              <a:defRPr sz="1400"/>
            </a:lvl8pPr>
            <a:lvl9pPr marL="365742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E107D-9B03-4127-B6ED-FAFC179979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43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938" y="2346326"/>
            <a:ext cx="3421062" cy="6638924"/>
          </a:xfrm>
        </p:spPr>
        <p:txBody>
          <a:bodyPr/>
          <a:lstStyle>
            <a:lvl1pPr>
              <a:defRPr sz="2800"/>
            </a:lvl1pPr>
            <a:lvl2pPr>
              <a:defRPr sz="2399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2400" y="2346326"/>
            <a:ext cx="3421063" cy="6638924"/>
          </a:xfrm>
        </p:spPr>
        <p:txBody>
          <a:bodyPr/>
          <a:lstStyle>
            <a:lvl1pPr>
              <a:defRPr sz="2800"/>
            </a:lvl1pPr>
            <a:lvl2pPr>
              <a:defRPr sz="2399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8B033-628D-4D46-9574-7415EE8EFC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44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938" y="2251076"/>
            <a:ext cx="3433762" cy="938213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77" indent="0">
              <a:buNone/>
              <a:defRPr sz="1999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11" indent="0">
              <a:buNone/>
              <a:defRPr sz="1600" b="1"/>
            </a:lvl5pPr>
            <a:lvl6pPr marL="2285888" indent="0">
              <a:buNone/>
              <a:defRPr sz="1600" b="1"/>
            </a:lvl6pPr>
            <a:lvl7pPr marL="2743066" indent="0">
              <a:buNone/>
              <a:defRPr sz="1600" b="1"/>
            </a:lvl7pPr>
            <a:lvl8pPr marL="3200243" indent="0">
              <a:buNone/>
              <a:defRPr sz="1600" b="1"/>
            </a:lvl8pPr>
            <a:lvl9pPr marL="365742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938" y="3189288"/>
            <a:ext cx="3433762" cy="5795962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114" y="2251076"/>
            <a:ext cx="3435350" cy="938213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77" indent="0">
              <a:buNone/>
              <a:defRPr sz="1999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11" indent="0">
              <a:buNone/>
              <a:defRPr sz="1600" b="1"/>
            </a:lvl5pPr>
            <a:lvl6pPr marL="2285888" indent="0">
              <a:buNone/>
              <a:defRPr sz="1600" b="1"/>
            </a:lvl6pPr>
            <a:lvl7pPr marL="2743066" indent="0">
              <a:buNone/>
              <a:defRPr sz="1600" b="1"/>
            </a:lvl7pPr>
            <a:lvl8pPr marL="3200243" indent="0">
              <a:buNone/>
              <a:defRPr sz="1600" b="1"/>
            </a:lvl8pPr>
            <a:lvl9pPr marL="365742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114" y="3189288"/>
            <a:ext cx="3435350" cy="5795962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8CE28-8E79-402E-823A-8050E81ED5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0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DA699-8759-4671-A5BE-AB3BEF5E8B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437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E75D7-6DAB-4517-994C-92B82A0F93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31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400051"/>
            <a:ext cx="2557462" cy="1704975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475" y="400050"/>
            <a:ext cx="4344988" cy="8585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938" y="2105025"/>
            <a:ext cx="2557462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899"/>
            </a:lvl4pPr>
            <a:lvl5pPr marL="1828711" indent="0">
              <a:buNone/>
              <a:defRPr sz="899"/>
            </a:lvl5pPr>
            <a:lvl6pPr marL="2285888" indent="0">
              <a:buNone/>
              <a:defRPr sz="899"/>
            </a:lvl6pPr>
            <a:lvl7pPr marL="2743066" indent="0">
              <a:buNone/>
              <a:defRPr sz="899"/>
            </a:lvl7pPr>
            <a:lvl8pPr marL="3200243" indent="0">
              <a:buNone/>
              <a:defRPr sz="899"/>
            </a:lvl8pPr>
            <a:lvl9pPr marL="3657422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65B51-6F3F-446A-8482-7C3492D964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95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040563"/>
            <a:ext cx="4662488" cy="8318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898526"/>
            <a:ext cx="4662488" cy="6035675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5" indent="0">
              <a:buNone/>
              <a:defRPr sz="2399"/>
            </a:lvl3pPr>
            <a:lvl4pPr marL="1371532" indent="0">
              <a:buNone/>
              <a:defRPr sz="1999"/>
            </a:lvl4pPr>
            <a:lvl5pPr marL="1828711" indent="0">
              <a:buNone/>
              <a:defRPr sz="1999"/>
            </a:lvl5pPr>
            <a:lvl6pPr marL="2285888" indent="0">
              <a:buNone/>
              <a:defRPr sz="1999"/>
            </a:lvl6pPr>
            <a:lvl7pPr marL="2743066" indent="0">
              <a:buNone/>
              <a:defRPr sz="1999"/>
            </a:lvl7pPr>
            <a:lvl8pPr marL="3200243" indent="0">
              <a:buNone/>
              <a:defRPr sz="1999"/>
            </a:lvl8pPr>
            <a:lvl9pPr marL="3657422" indent="0">
              <a:buNone/>
              <a:defRPr sz="199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7872413"/>
            <a:ext cx="4662488" cy="117951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899"/>
            </a:lvl4pPr>
            <a:lvl5pPr marL="1828711" indent="0">
              <a:buNone/>
              <a:defRPr sz="899"/>
            </a:lvl5pPr>
            <a:lvl6pPr marL="2285888" indent="0">
              <a:buNone/>
              <a:defRPr sz="899"/>
            </a:lvl6pPr>
            <a:lvl7pPr marL="2743066" indent="0">
              <a:buNone/>
              <a:defRPr sz="899"/>
            </a:lvl7pPr>
            <a:lvl8pPr marL="3200243" indent="0">
              <a:buNone/>
              <a:defRPr sz="899"/>
            </a:lvl8pPr>
            <a:lvl9pPr marL="3657422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508E6-8D55-41B0-A0E0-BE996DF187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38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403225"/>
            <a:ext cx="699452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938" y="2346326"/>
            <a:ext cx="6994525" cy="663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8938" y="9159875"/>
            <a:ext cx="181292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defTabSz="1019126">
              <a:defRPr sz="16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55888" y="9159875"/>
            <a:ext cx="246062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ctr" defTabSz="1019126">
              <a:defRPr sz="16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570538" y="9159875"/>
            <a:ext cx="181292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 defTabSz="1019126">
              <a:defRPr sz="1600" smtClean="0"/>
            </a:lvl1pPr>
          </a:lstStyle>
          <a:p>
            <a:pPr>
              <a:defRPr/>
            </a:pPr>
            <a:fld id="{8AB1A599-ADD3-4933-A499-25C4A5656F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9126" rtl="0" eaLnBrk="0" fontAlgn="base" hangingPunct="0">
        <a:spcBef>
          <a:spcPct val="0"/>
        </a:spcBef>
        <a:spcAft>
          <a:spcPct val="0"/>
        </a:spcAft>
        <a:defRPr sz="4899">
          <a:solidFill>
            <a:schemeClr val="tx2"/>
          </a:solidFill>
          <a:latin typeface="+mj-lt"/>
          <a:ea typeface="+mj-ea"/>
          <a:cs typeface="+mj-cs"/>
        </a:defRPr>
      </a:lvl1pPr>
      <a:lvl2pPr algn="ctr" defTabSz="1019126" rtl="0" eaLnBrk="0" fontAlgn="base" hangingPunct="0">
        <a:spcBef>
          <a:spcPct val="0"/>
        </a:spcBef>
        <a:spcAft>
          <a:spcPct val="0"/>
        </a:spcAft>
        <a:defRPr sz="4899">
          <a:solidFill>
            <a:schemeClr val="tx2"/>
          </a:solidFill>
          <a:latin typeface="Arial" charset="0"/>
        </a:defRPr>
      </a:lvl2pPr>
      <a:lvl3pPr algn="ctr" defTabSz="1019126" rtl="0" eaLnBrk="0" fontAlgn="base" hangingPunct="0">
        <a:spcBef>
          <a:spcPct val="0"/>
        </a:spcBef>
        <a:spcAft>
          <a:spcPct val="0"/>
        </a:spcAft>
        <a:defRPr sz="4899">
          <a:solidFill>
            <a:schemeClr val="tx2"/>
          </a:solidFill>
          <a:latin typeface="Arial" charset="0"/>
        </a:defRPr>
      </a:lvl3pPr>
      <a:lvl4pPr algn="ctr" defTabSz="1019126" rtl="0" eaLnBrk="0" fontAlgn="base" hangingPunct="0">
        <a:spcBef>
          <a:spcPct val="0"/>
        </a:spcBef>
        <a:spcAft>
          <a:spcPct val="0"/>
        </a:spcAft>
        <a:defRPr sz="4899">
          <a:solidFill>
            <a:schemeClr val="tx2"/>
          </a:solidFill>
          <a:latin typeface="Arial" charset="0"/>
        </a:defRPr>
      </a:lvl4pPr>
      <a:lvl5pPr algn="ctr" defTabSz="1019126" rtl="0" eaLnBrk="0" fontAlgn="base" hangingPunct="0">
        <a:spcBef>
          <a:spcPct val="0"/>
        </a:spcBef>
        <a:spcAft>
          <a:spcPct val="0"/>
        </a:spcAft>
        <a:defRPr sz="4899">
          <a:solidFill>
            <a:schemeClr val="tx2"/>
          </a:solidFill>
          <a:latin typeface="Arial" charset="0"/>
        </a:defRPr>
      </a:lvl5pPr>
      <a:lvl6pPr marL="457177" algn="ctr" defTabSz="1019126" rtl="0" fontAlgn="base">
        <a:spcBef>
          <a:spcPct val="0"/>
        </a:spcBef>
        <a:spcAft>
          <a:spcPct val="0"/>
        </a:spcAft>
        <a:defRPr sz="4899">
          <a:solidFill>
            <a:schemeClr val="tx2"/>
          </a:solidFill>
          <a:latin typeface="Arial" charset="0"/>
        </a:defRPr>
      </a:lvl6pPr>
      <a:lvl7pPr marL="914355" algn="ctr" defTabSz="1019126" rtl="0" fontAlgn="base">
        <a:spcBef>
          <a:spcPct val="0"/>
        </a:spcBef>
        <a:spcAft>
          <a:spcPct val="0"/>
        </a:spcAft>
        <a:defRPr sz="4899">
          <a:solidFill>
            <a:schemeClr val="tx2"/>
          </a:solidFill>
          <a:latin typeface="Arial" charset="0"/>
        </a:defRPr>
      </a:lvl7pPr>
      <a:lvl8pPr marL="1371532" algn="ctr" defTabSz="1019126" rtl="0" fontAlgn="base">
        <a:spcBef>
          <a:spcPct val="0"/>
        </a:spcBef>
        <a:spcAft>
          <a:spcPct val="0"/>
        </a:spcAft>
        <a:defRPr sz="4899">
          <a:solidFill>
            <a:schemeClr val="tx2"/>
          </a:solidFill>
          <a:latin typeface="Arial" charset="0"/>
        </a:defRPr>
      </a:lvl8pPr>
      <a:lvl9pPr marL="1828711" algn="ctr" defTabSz="1019126" rtl="0" fontAlgn="base">
        <a:spcBef>
          <a:spcPct val="0"/>
        </a:spcBef>
        <a:spcAft>
          <a:spcPct val="0"/>
        </a:spcAft>
        <a:defRPr sz="4899">
          <a:solidFill>
            <a:schemeClr val="tx2"/>
          </a:solidFill>
          <a:latin typeface="Arial" charset="0"/>
        </a:defRPr>
      </a:lvl9pPr>
    </p:titleStyle>
    <p:bodyStyle>
      <a:lvl1pPr marL="382570" indent="-382570" algn="l" defTabSz="1019126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27048" indent="-317484" algn="l" defTabSz="1019126" rtl="0" eaLnBrk="0" fontAlgn="base" hangingPunct="0">
        <a:spcBef>
          <a:spcPct val="20000"/>
        </a:spcBef>
        <a:spcAft>
          <a:spcPct val="0"/>
        </a:spcAft>
        <a:buChar char="–"/>
        <a:defRPr sz="3099">
          <a:solidFill>
            <a:schemeClr val="tx1"/>
          </a:solidFill>
          <a:latin typeface="+mn-lt"/>
        </a:defRPr>
      </a:lvl2pPr>
      <a:lvl3pPr marL="1273112" indent="-253988" algn="l" defTabSz="1019126" rtl="0" eaLnBrk="0" fontAlgn="base" hangingPunct="0">
        <a:spcBef>
          <a:spcPct val="20000"/>
        </a:spcBef>
        <a:spcAft>
          <a:spcPct val="0"/>
        </a:spcAft>
        <a:buChar char="•"/>
        <a:defRPr sz="2699">
          <a:solidFill>
            <a:schemeClr val="tx1"/>
          </a:solidFill>
          <a:latin typeface="+mn-lt"/>
        </a:defRPr>
      </a:lvl3pPr>
      <a:lvl4pPr marL="1782676" indent="-253988" algn="l" defTabSz="1019126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292238" indent="-253988" algn="l" defTabSz="1019126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749415" indent="-253988" algn="l" defTabSz="1019126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3206593" indent="-253988" algn="l" defTabSz="1019126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663771" indent="-253988" algn="l" defTabSz="1019126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4120949" indent="-253988" algn="l" defTabSz="1019126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3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ceve543.github.io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58D566-8E77-4177-8999-60624A91BCE0}"/>
              </a:ext>
            </a:extLst>
          </p:cNvPr>
          <p:cNvSpPr/>
          <p:nvPr/>
        </p:nvSpPr>
        <p:spPr>
          <a:xfrm>
            <a:off x="276728" y="415614"/>
            <a:ext cx="3473775" cy="763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600" b="1" dirty="0">
                <a:solidFill>
                  <a:srgbClr val="00461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CEVE 543</a:t>
            </a:r>
            <a:endParaRPr kumimoji="0" lang="en-US" sz="5600" b="1" i="0" u="none" strike="noStrike" kern="1200" cap="none" spc="0" normalizeH="0" baseline="0" noProof="0" dirty="0">
              <a:ln>
                <a:noFill/>
              </a:ln>
              <a:solidFill>
                <a:srgbClr val="004614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9BED3E-E8A3-405D-8766-B423E9937F7F}"/>
              </a:ext>
            </a:extLst>
          </p:cNvPr>
          <p:cNvSpPr/>
          <p:nvPr/>
        </p:nvSpPr>
        <p:spPr bwMode="auto">
          <a:xfrm>
            <a:off x="338787" y="3263814"/>
            <a:ext cx="4915203" cy="14141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19126"/>
            <a:r>
              <a:rPr lang="en-US" sz="1400" dirty="0">
                <a:solidFill>
                  <a:srgbClr val="102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Climate risk estimates shape real-world decisions in engineering design, financial regulation, local zoning, and more. Moreover, </a:t>
            </a:r>
            <a:r>
              <a:rPr lang="en-US" sz="1400" b="1" dirty="0">
                <a:solidFill>
                  <a:srgbClr val="102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burgeoning job market in climate analytics, climate risk management, and physical risk </a:t>
            </a:r>
            <a:r>
              <a:rPr lang="en-US" sz="1400" dirty="0">
                <a:solidFill>
                  <a:srgbClr val="102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1400" b="1" dirty="0">
                <a:solidFill>
                  <a:srgbClr val="102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102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 a range of promising career options.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864D31-AB07-450F-8AA4-8136E4362F8D}"/>
              </a:ext>
            </a:extLst>
          </p:cNvPr>
          <p:cNvSpPr txBox="1"/>
          <p:nvPr/>
        </p:nvSpPr>
        <p:spPr>
          <a:xfrm>
            <a:off x="5079635" y="7546071"/>
            <a:ext cx="232734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Clr>
                <a:srgbClr val="0033CC"/>
              </a:buClr>
            </a:pPr>
            <a:r>
              <a:rPr lang="en-US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fall, CEVE 543 weaves together </a:t>
            </a:r>
            <a:r>
              <a:rPr lang="en-US" sz="13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lectures, hands-on computational labs, and three projects </a:t>
            </a:r>
            <a:r>
              <a:rPr lang="en-US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illustrate how tools from machine learning and statistics can improve quantitative estimates of climate risks.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0FC7C7-7366-47BD-9B25-859E837345C0}"/>
              </a:ext>
            </a:extLst>
          </p:cNvPr>
          <p:cNvSpPr txBox="1"/>
          <p:nvPr/>
        </p:nvSpPr>
        <p:spPr>
          <a:xfrm>
            <a:off x="3948546" y="448595"/>
            <a:ext cx="34954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90B698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Science for </a:t>
            </a:r>
          </a:p>
          <a:p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90B698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Climate Risk Assessment</a:t>
            </a:r>
            <a:endParaRPr lang="en-US" dirty="0">
              <a:solidFill>
                <a:srgbClr val="90B698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6170D1-8FAC-4B3A-9709-5D153A59EDA9}"/>
              </a:ext>
            </a:extLst>
          </p:cNvPr>
          <p:cNvSpPr txBox="1"/>
          <p:nvPr/>
        </p:nvSpPr>
        <p:spPr>
          <a:xfrm>
            <a:off x="347401" y="1332657"/>
            <a:ext cx="71030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1600" b="1" i="0" u="none" strike="noStrike" kern="1200" cap="all" spc="0" normalizeH="0" baseline="0" noProof="0" dirty="0">
                <a:ln>
                  <a:noFill/>
                </a:ln>
                <a:solidFill>
                  <a:srgbClr val="004614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Fall 2023, RICE UNIVERSITY</a:t>
            </a:r>
          </a:p>
          <a:p>
            <a:pPr algn="ctr"/>
            <a:r>
              <a:rPr lang="en-US" sz="1600" b="1" cap="all" dirty="0">
                <a:solidFill>
                  <a:srgbClr val="00461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MWF, 11AM, Keck 107</a:t>
            </a:r>
            <a:endParaRPr lang="en-US" sz="1600" dirty="0">
              <a:solidFill>
                <a:srgbClr val="004614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294F2B-EB2D-4B2B-9522-416E5AA6C81E}"/>
              </a:ext>
            </a:extLst>
          </p:cNvPr>
          <p:cNvCxnSpPr/>
          <p:nvPr/>
        </p:nvCxnSpPr>
        <p:spPr bwMode="auto">
          <a:xfrm>
            <a:off x="3802034" y="511112"/>
            <a:ext cx="0" cy="60847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76717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29">
            <a:extLst>
              <a:ext uri="{FF2B5EF4-FFF2-40B4-BE49-F238E27FC236}">
                <a16:creationId xmlns:a16="http://schemas.microsoft.com/office/drawing/2014/main" id="{6E1D1F1A-D3D3-4E8E-A80E-D88BB3527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9634" y="7145575"/>
            <a:ext cx="2327346" cy="307777"/>
          </a:xfrm>
          <a:prstGeom prst="rect">
            <a:avLst/>
          </a:prstGeom>
          <a:solidFill>
            <a:srgbClr val="B8D0BD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rgbClr val="004614"/>
                </a:solidFill>
                <a:latin typeface="Times New Roman" pitchFamily="18" charset="0"/>
              </a:rPr>
              <a:t>What’s new in 2023?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67069F-962A-4E11-AC45-8544430CDEB4}"/>
              </a:ext>
            </a:extLst>
          </p:cNvPr>
          <p:cNvSpPr/>
          <p:nvPr/>
        </p:nvSpPr>
        <p:spPr bwMode="auto">
          <a:xfrm>
            <a:off x="329566" y="2004769"/>
            <a:ext cx="7077415" cy="706627"/>
          </a:xfrm>
          <a:prstGeom prst="rect">
            <a:avLst/>
          </a:prstGeom>
          <a:solidFill>
            <a:srgbClr val="B8D0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19126"/>
            <a:r>
              <a:rPr lang="en-US" sz="1400" b="1" dirty="0">
                <a:solidFill>
                  <a:srgbClr val="102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Delve deep into the world of climate risks through CEVE 543, a project-focused course that will equip you with tools from statistics and machine learning to unravel the complexities of climate risks.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AC3777-0B21-43B1-9EE1-F6C283A95891}"/>
              </a:ext>
            </a:extLst>
          </p:cNvPr>
          <p:cNvSpPr/>
          <p:nvPr/>
        </p:nvSpPr>
        <p:spPr bwMode="auto">
          <a:xfrm>
            <a:off x="389796" y="9446854"/>
            <a:ext cx="7049225" cy="277393"/>
          </a:xfrm>
          <a:prstGeom prst="rect">
            <a:avLst/>
          </a:prstGeom>
          <a:solidFill>
            <a:srgbClr val="B8D0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19126"/>
            <a:r>
              <a:rPr lang="en-US" sz="1400" b="1" dirty="0">
                <a:solidFill>
                  <a:srgbClr val="102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more information visit </a:t>
            </a:r>
            <a:r>
              <a:rPr lang="en-US" sz="1400" b="1" dirty="0">
                <a:solidFill>
                  <a:srgbClr val="102A17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https://ceve543.github.io</a:t>
            </a:r>
            <a:r>
              <a:rPr lang="en-US" sz="1400" b="1" dirty="0">
                <a:solidFill>
                  <a:srgbClr val="102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63ED00DB-7007-5DD3-A84F-A55DFFE15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33" y="7145575"/>
            <a:ext cx="4304580" cy="307777"/>
          </a:xfrm>
          <a:prstGeom prst="rect">
            <a:avLst/>
          </a:prstGeom>
          <a:solidFill>
            <a:srgbClr val="B8D0BD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rgbClr val="004614"/>
                </a:solidFill>
                <a:latin typeface="Times New Roman" pitchFamily="18" charset="0"/>
              </a:rPr>
              <a:t>Meet the Instructor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79A00-8E3D-CB58-8455-92005B081AB4}"/>
              </a:ext>
            </a:extLst>
          </p:cNvPr>
          <p:cNvSpPr txBox="1"/>
          <p:nvPr/>
        </p:nvSpPr>
        <p:spPr>
          <a:xfrm>
            <a:off x="2032249" y="7453352"/>
            <a:ext cx="265042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Clr>
                <a:srgbClr val="004614"/>
              </a:buClr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Assistant Professor at Rice University's Department of Civil and Environmental Engineering, James Doss-Gollin’s research addresses the intersection of climate dynamics, water management, data science, and decision-making. He also teaches CEVE 521 (Climate Risk Management).</a:t>
            </a:r>
            <a:endParaRPr lang="en-US" sz="13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lightning in the sky over a city&#10;&#10;Description automatically generated">
            <a:extLst>
              <a:ext uri="{FF2B5EF4-FFF2-40B4-BE49-F238E27FC236}">
                <a16:creationId xmlns:a16="http://schemas.microsoft.com/office/drawing/2014/main" id="{AA2AEE3D-BC06-D082-B191-E232D41688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7" r="18657"/>
          <a:stretch/>
        </p:blipFill>
        <p:spPr>
          <a:xfrm>
            <a:off x="5463117" y="2902318"/>
            <a:ext cx="1943864" cy="1943864"/>
          </a:xfrm>
          <a:prstGeom prst="rect">
            <a:avLst/>
          </a:prstGeom>
        </p:spPr>
      </p:pic>
      <p:sp>
        <p:nvSpPr>
          <p:cNvPr id="9" name="Rectangle 34">
            <a:extLst>
              <a:ext uri="{FF2B5EF4-FFF2-40B4-BE49-F238E27FC236}">
                <a16:creationId xmlns:a16="http://schemas.microsoft.com/office/drawing/2014/main" id="{8F2DE3C3-D109-07E8-FB86-24F79099D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401" y="2902317"/>
            <a:ext cx="4906589" cy="307777"/>
          </a:xfrm>
          <a:prstGeom prst="rect">
            <a:avLst/>
          </a:prstGeom>
          <a:solidFill>
            <a:srgbClr val="B8D0BD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rgbClr val="004614"/>
                </a:solidFill>
                <a:latin typeface="Times New Roman" pitchFamily="18" charset="0"/>
              </a:rPr>
              <a:t>Why it matters</a:t>
            </a:r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1AFA47AE-B38B-44B9-94F7-D12D874CD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18" y="4510157"/>
            <a:ext cx="4888571" cy="315517"/>
          </a:xfrm>
          <a:prstGeom prst="rect">
            <a:avLst/>
          </a:prstGeom>
          <a:solidFill>
            <a:srgbClr val="B8D0BD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rgbClr val="004614"/>
                </a:solidFill>
                <a:latin typeface="Times New Roman" pitchFamily="18" charset="0"/>
              </a:rPr>
              <a:t>Course organization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E53B49-3860-0972-B2D1-0A9314E7B065}"/>
              </a:ext>
            </a:extLst>
          </p:cNvPr>
          <p:cNvSpPr txBox="1"/>
          <p:nvPr/>
        </p:nvSpPr>
        <p:spPr>
          <a:xfrm>
            <a:off x="361132" y="4877747"/>
            <a:ext cx="49152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0"/>
              </a:spcBef>
              <a:buClr>
                <a:srgbClr val="0033CC"/>
              </a:buClr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1: Fundamentals</a:t>
            </a: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Dive into probability, statistics, and machine learning.</a:t>
            </a:r>
          </a:p>
          <a:p>
            <a:pPr marL="171450" indent="-171450">
              <a:spcBef>
                <a:spcPts val="0"/>
              </a:spcBef>
              <a:buClr>
                <a:srgbClr val="0033CC"/>
              </a:buClr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2: Downscaling. </a:t>
            </a: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global climate models to local observations and hazards.</a:t>
            </a:r>
          </a:p>
          <a:p>
            <a:pPr marL="171450" indent="-171450">
              <a:spcBef>
                <a:spcPts val="0"/>
              </a:spcBef>
              <a:buClr>
                <a:srgbClr val="0033CC"/>
              </a:buClr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3: Frequency Analysis.</a:t>
            </a: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Quantify the probability of extreme climate risks using Extreme Value Theory.</a:t>
            </a:r>
          </a:p>
          <a:p>
            <a:pPr marL="171450" indent="-171450">
              <a:spcBef>
                <a:spcPts val="0"/>
              </a:spcBef>
              <a:buClr>
                <a:srgbClr val="0033CC"/>
              </a:buClr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4: Weather Types.</a:t>
            </a: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Decode how weather patterns repeat and recur to drive risks on sub-seasonal to seasonal scales.</a:t>
            </a:r>
          </a:p>
          <a:p>
            <a:pPr>
              <a:spcBef>
                <a:spcPts val="0"/>
              </a:spcBef>
              <a:buClr>
                <a:srgbClr val="0033CC"/>
              </a:buClr>
            </a:pP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Engaging projects paired with modules 2-4 will provide context and motivation for specific methods we will develop.</a:t>
            </a:r>
          </a:p>
        </p:txBody>
      </p:sp>
      <p:pic>
        <p:nvPicPr>
          <p:cNvPr id="14" name="Picture 2" descr="James Doss-Gollin ">
            <a:extLst>
              <a:ext uri="{FF2B5EF4-FFF2-40B4-BE49-F238E27FC236}">
                <a16:creationId xmlns:a16="http://schemas.microsoft.com/office/drawing/2014/main" id="{0FD267D2-0CA1-9171-87F6-BFA68C910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8" y="7659598"/>
            <a:ext cx="1532790" cy="138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atellite view of a hurricane&#10;&#10;Description automatically generated">
            <a:extLst>
              <a:ext uri="{FF2B5EF4-FFF2-40B4-BE49-F238E27FC236}">
                <a16:creationId xmlns:a16="http://schemas.microsoft.com/office/drawing/2014/main" id="{F6A18FC0-2FDA-1884-911C-E70D146FF3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2" b="12292"/>
          <a:stretch/>
        </p:blipFill>
        <p:spPr>
          <a:xfrm>
            <a:off x="5463117" y="5029200"/>
            <a:ext cx="1943864" cy="194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143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40522</TotalTime>
  <Words>286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Default Design</vt:lpstr>
      <vt:lpstr>PowerPoint Presentation</vt:lpstr>
    </vt:vector>
  </TitlesOfParts>
  <Company>RU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RH</dc:creator>
  <cp:lastModifiedBy>James Doss-Gollin</cp:lastModifiedBy>
  <cp:revision>815</cp:revision>
  <cp:lastPrinted>2020-04-24T16:13:58Z</cp:lastPrinted>
  <dcterms:created xsi:type="dcterms:W3CDTF">2004-02-25T20:14:58Z</dcterms:created>
  <dcterms:modified xsi:type="dcterms:W3CDTF">2023-08-06T22:11:27Z</dcterms:modified>
</cp:coreProperties>
</file>