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z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Jost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8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9480-1DAF-9E2F-3203-698FC69B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82BE6-B8F1-7900-8874-2026447DC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C144-34FC-49AA-D0DE-55588967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6247-C711-7595-E713-9103EAAD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96E89-684B-8187-1B39-40EF2ED2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871B-BAC7-4B1E-B028-AC5886F7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33298-1954-E190-16A5-57E6A1362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4059-29A2-E776-41F7-83CFF970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3A3E-FAC2-82B6-414B-3DA92348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C7F0-4E03-C0C9-58CE-79276C82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2DA94-8A49-5977-AE2F-4B83CBE3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032D-6F97-448D-3E8F-1DAC0C43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91E3-B344-07E8-479B-1C52B4AE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E187-2967-725F-D900-8E484417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05EE-CB98-C848-0805-1EB1AF14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B9DB-D2D6-A84E-3CD8-74CE232D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4614-3662-5B04-8D74-DB409D4D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6D3F-3239-9668-2466-7ED0AFA6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00C1-7981-F796-0478-79B5EB9E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BAE3-14E9-EB7C-7863-05947EE4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BFB2-2E00-B7B7-60C2-F7D7809C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1F1E7-41D0-0C00-9EDB-4DBD551A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403E-9994-43FB-7407-9CA8A558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DEB5-9236-CB6C-592D-1EDA8C92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FD31-DEA8-D803-0BE0-1FF0B872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4E43-F5EB-8B4E-551B-DC8AADD3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AE55-FC2B-A570-04A4-373B884B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35D31-E7F4-634B-9FD2-8EAA78DA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63846-C412-E783-D280-D7D7124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7EF3-87EF-176D-420D-58648969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594BE-0106-3C37-C024-F917DEE7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2840-F621-565A-6414-71189E1A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AF4AD-9C92-9BEB-3B0C-D6AD01FF3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7C20-0491-9F4E-1AF3-B276AE6D2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46D07-E467-2599-A4C5-9AC6496E2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AFAAA-85EB-6666-4A8B-E40AD0DB1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31CE0-98FA-F85E-99D9-3EBD94CA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937B4-814B-0AD7-C58E-374E9CD2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A7F55-89CC-CDB9-056A-1CF052FF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8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2520-B20E-CC36-A60A-34D62CAC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0D4B4-A497-4BB2-F5BF-2BD82BCB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B9825-0CAD-DEF9-AC88-23D3FAAD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F0C56-796C-9EC7-342F-2723AF2B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A9719-44FB-70F4-DA44-6F5E94EF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25BEF-A9FB-09B8-07B6-54120DC2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CCF72-C140-95E9-E1B3-B57EC36F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4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D65-B77A-0EC0-6479-BCB42F60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CC0C-B9D4-01BA-D363-9219FD77B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D2266-5EEC-DF0C-413F-7F34129F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D2C0-7CE8-4B46-E3FD-2E371631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4BC75-5BD0-C501-3D82-5B0FAF38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94042-AD30-FC71-18D6-C825F1F5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F572-4F58-B454-5441-8140DEB7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11678-F3EA-93FD-7E25-14B6FDCB8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5C3EA-5198-8379-20A7-38B365E4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1414-E759-76CD-FCA4-D605FBBB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24214-BE9A-C305-77F5-6B4D7E9D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06BE5-FCF5-CCCF-5D96-27058DF7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BF4C0-0CFC-02CE-35EE-8E0D9AAF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C3FA-15FF-4540-CA81-3FC45A5E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82EE-24FA-84DF-26F9-B72CCBE45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5CE9-2146-2C47-AE1A-B9754073765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3732-819C-4B62-BEF9-606F1D8D1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018F-186F-61E3-2B37-6DFC1622C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22FA-DF57-264E-95FF-DC956266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4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z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7066-CF3A-BB8F-81C4-E40B62C6C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517" y="1214438"/>
            <a:ext cx="10074965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Jost" pitchFamily="2" charset="0"/>
                <a:ea typeface="Jost" pitchFamily="2" charset="0"/>
              </a:rPr>
              <a:t>Downscaling Precipitation based on Air Temperature and Dew Point Temperature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8E62-7079-F5DF-A50D-6ECB3067B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487" y="4208325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Samira Hossain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0E2FFD-1F68-9BB7-3AFE-4D37AA53D0AC}"/>
              </a:ext>
            </a:extLst>
          </p:cNvPr>
          <p:cNvSpPr txBox="1">
            <a:spLocks/>
          </p:cNvSpPr>
          <p:nvPr/>
        </p:nvSpPr>
        <p:spPr>
          <a:xfrm>
            <a:off x="1268896" y="15803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CEVE 543</a:t>
            </a:r>
          </a:p>
        </p:txBody>
      </p:sp>
    </p:spTree>
    <p:extLst>
      <p:ext uri="{BB962C8B-B14F-4D97-AF65-F5344CB8AC3E}">
        <p14:creationId xmlns:p14="http://schemas.microsoft.com/office/powerpoint/2010/main" val="167235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14AC-FE5C-53DB-DF96-3BD30A36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6" y="0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AD32-9468-75FC-31B4-963B32FC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8" y="1492870"/>
            <a:ext cx="10515600" cy="4351338"/>
          </a:xfrm>
        </p:spPr>
        <p:txBody>
          <a:bodyPr/>
          <a:lstStyle/>
          <a:p>
            <a:r>
              <a:rPr lang="en-US" dirty="0">
                <a:latin typeface="Jost" pitchFamily="2" charset="0"/>
                <a:ea typeface="Jost" pitchFamily="2" charset="0"/>
              </a:rPr>
              <a:t>Downscaling precipitation based on climate variables air temperature and dew point</a:t>
            </a:r>
          </a:p>
          <a:p>
            <a:pPr marL="0" indent="0">
              <a:buNone/>
            </a:pPr>
            <a:endParaRPr lang="en-US" dirty="0">
              <a:latin typeface="Jost" pitchFamily="2" charset="0"/>
              <a:ea typeface="Jost" pitchFamily="2" charset="0"/>
            </a:endParaRPr>
          </a:p>
          <a:p>
            <a:r>
              <a:rPr lang="en-US" dirty="0">
                <a:effectLst/>
                <a:latin typeface="Jost" pitchFamily="2" charset="0"/>
                <a:ea typeface="Jost" pitchFamily="2" charset="0"/>
              </a:rPr>
              <a:t>The choice of air temperature and dew point temperature as predictors is due to their high correlation with precipitation.</a:t>
            </a:r>
          </a:p>
          <a:p>
            <a:endParaRPr lang="en-US" dirty="0">
              <a:effectLst/>
              <a:latin typeface="Jost" pitchFamily="2" charset="0"/>
              <a:ea typeface="Jost" pitchFamily="2" charset="0"/>
            </a:endParaRPr>
          </a:p>
          <a:p>
            <a:r>
              <a:rPr lang="en-US" sz="2800" dirty="0">
                <a:effectLst/>
                <a:latin typeface="Jost" pitchFamily="2" charset="0"/>
                <a:ea typeface="Jost" pitchFamily="2" charset="0"/>
              </a:rPr>
              <a:t>Combining K-Nearest Neighbors (KNN) and Principal Component Analysis (PCA) forms the main method</a:t>
            </a:r>
            <a:endParaRPr lang="en-US" sz="2800" dirty="0">
              <a:latin typeface="Jost" pitchFamily="2" charset="0"/>
              <a:ea typeface="Jost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5748FE-6305-968E-F093-648B2A75D12D}"/>
              </a:ext>
            </a:extLst>
          </p:cNvPr>
          <p:cNvCxnSpPr>
            <a:cxnSpLocks/>
          </p:cNvCxnSpPr>
          <p:nvPr/>
        </p:nvCxnSpPr>
        <p:spPr>
          <a:xfrm>
            <a:off x="112643" y="1013792"/>
            <a:ext cx="7470913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14AC-FE5C-53DB-DF96-3BD30A36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19" y="121237"/>
            <a:ext cx="6313179" cy="7593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Jost" pitchFamily="2" charset="0"/>
                <a:ea typeface="Jost" pitchFamily="2" charset="0"/>
                <a:cs typeface="Calibri" panose="020F0502020204030204" pitchFamily="34" charset="0"/>
              </a:rPr>
              <a:t>Method :KNN-PCA method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F714DA-A5E7-76EA-ADEB-343B234CFDDA}"/>
              </a:ext>
            </a:extLst>
          </p:cNvPr>
          <p:cNvGrpSpPr/>
          <p:nvPr/>
        </p:nvGrpSpPr>
        <p:grpSpPr>
          <a:xfrm>
            <a:off x="115330" y="1245072"/>
            <a:ext cx="11853961" cy="5052876"/>
            <a:chOff x="115330" y="1245072"/>
            <a:chExt cx="11853961" cy="50528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3EC1BD-E515-7FCC-2E47-856FEB616A0F}"/>
                </a:ext>
              </a:extLst>
            </p:cNvPr>
            <p:cNvSpPr/>
            <p:nvPr/>
          </p:nvSpPr>
          <p:spPr>
            <a:xfrm>
              <a:off x="943233" y="1295272"/>
              <a:ext cx="1445740" cy="747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Jost" pitchFamily="2" charset="0"/>
                  <a:ea typeface="Jost" pitchFamily="2" charset="0"/>
                </a:rPr>
                <a:t>Dew point temperature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E71D6C-20BC-A7CB-3155-B56F488AA135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2388973" y="1669064"/>
              <a:ext cx="6384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96C538-540E-5C19-0564-2897639316D2}"/>
                </a:ext>
              </a:extLst>
            </p:cNvPr>
            <p:cNvCxnSpPr/>
            <p:nvPr/>
          </p:nvCxnSpPr>
          <p:spPr>
            <a:xfrm>
              <a:off x="2388973" y="2755302"/>
              <a:ext cx="6384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C9D3522-5DC1-013E-DD93-FC16F326D47D}"/>
                </a:ext>
              </a:extLst>
            </p:cNvPr>
            <p:cNvSpPr/>
            <p:nvPr/>
          </p:nvSpPr>
          <p:spPr>
            <a:xfrm>
              <a:off x="3126259" y="1245834"/>
              <a:ext cx="2150076" cy="26959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Jost" pitchFamily="2" charset="0"/>
                  <a:ea typeface="Jost" pitchFamily="2" charset="0"/>
                </a:rPr>
                <a:t>Sub-setting</a:t>
              </a:r>
            </a:p>
            <a:p>
              <a:pPr algn="ctr"/>
              <a:endParaRPr lang="en-US" dirty="0">
                <a:latin typeface="Jost" pitchFamily="2" charset="0"/>
                <a:ea typeface="Jost" pitchFamily="2" charset="0"/>
              </a:endParaRPr>
            </a:p>
            <a:p>
              <a:pPr algn="ctr"/>
              <a:r>
                <a:rPr lang="en-US" dirty="0">
                  <a:latin typeface="Jost" pitchFamily="2" charset="0"/>
                  <a:ea typeface="Jost" pitchFamily="2" charset="0"/>
                </a:rPr>
                <a:t>-Temporal and spatial sub setting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887E4F-8EBF-C065-6457-EADB02029BE3}"/>
                </a:ext>
              </a:extLst>
            </p:cNvPr>
            <p:cNvSpPr/>
            <p:nvPr/>
          </p:nvSpPr>
          <p:spPr>
            <a:xfrm>
              <a:off x="943233" y="2219261"/>
              <a:ext cx="1445740" cy="747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Jost" pitchFamily="2" charset="0"/>
                  <a:ea typeface="Jost" pitchFamily="2" charset="0"/>
                </a:rPr>
                <a:t>Air temperature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AFC669A-4539-265A-CE92-CD95CC6BF69E}"/>
                </a:ext>
              </a:extLst>
            </p:cNvPr>
            <p:cNvSpPr/>
            <p:nvPr/>
          </p:nvSpPr>
          <p:spPr>
            <a:xfrm>
              <a:off x="5657334" y="1245072"/>
              <a:ext cx="2150076" cy="26959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Jost" pitchFamily="2" charset="0"/>
                  <a:ea typeface="Jost" pitchFamily="2" charset="0"/>
                </a:rPr>
                <a:t>Preprocessing</a:t>
              </a:r>
            </a:p>
            <a:p>
              <a:pPr algn="ctr"/>
              <a:endParaRPr lang="en-US" dirty="0">
                <a:latin typeface="Jost" pitchFamily="2" charset="0"/>
                <a:ea typeface="Jost" pitchFamily="2" charset="0"/>
              </a:endParaRPr>
            </a:p>
            <a:p>
              <a:pPr algn="ctr"/>
              <a:r>
                <a:rPr lang="en-US" dirty="0">
                  <a:latin typeface="Jost" pitchFamily="2" charset="0"/>
                  <a:ea typeface="Jost" pitchFamily="2" charset="0"/>
                </a:rPr>
                <a:t>-Reshaping to 2D matrix</a:t>
              </a:r>
            </a:p>
            <a:p>
              <a:pPr algn="ctr"/>
              <a:r>
                <a:rPr lang="en-US" dirty="0">
                  <a:latin typeface="Jost" pitchFamily="2" charset="0"/>
                  <a:ea typeface="Jost" pitchFamily="2" charset="0"/>
                </a:rPr>
                <a:t>-Rescaling</a:t>
              </a:r>
            </a:p>
            <a:p>
              <a:pPr algn="ctr"/>
              <a:r>
                <a:rPr lang="en-US" dirty="0">
                  <a:latin typeface="Jost" pitchFamily="2" charset="0"/>
                  <a:ea typeface="Jost" pitchFamily="2" charset="0"/>
                </a:rPr>
                <a:t>-Concatenating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AB59484-788F-942D-34AA-5C94173B6739}"/>
                </a:ext>
              </a:extLst>
            </p:cNvPr>
            <p:cNvSpPr/>
            <p:nvPr/>
          </p:nvSpPr>
          <p:spPr>
            <a:xfrm>
              <a:off x="8103973" y="2117318"/>
              <a:ext cx="1773186" cy="1371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Jost" pitchFamily="2" charset="0"/>
                  <a:ea typeface="Jost" pitchFamily="2" charset="0"/>
                </a:rPr>
                <a:t>KNN-PCA model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DC02D0-4BE0-484C-1B5B-CAF9DA2C0FC2}"/>
                </a:ext>
              </a:extLst>
            </p:cNvPr>
            <p:cNvSpPr/>
            <p:nvPr/>
          </p:nvSpPr>
          <p:spPr>
            <a:xfrm>
              <a:off x="908222" y="3299321"/>
              <a:ext cx="1445740" cy="11725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Jost" pitchFamily="2" charset="0"/>
                  <a:ea typeface="Jost" pitchFamily="2" charset="0"/>
                </a:rPr>
                <a:t>Precipitation over Texas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192786-2193-35A3-BF1B-D9FC3BDED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1467" y="3502886"/>
              <a:ext cx="673443" cy="122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B21E0B1-594B-2878-458F-EB5087914987}"/>
                </a:ext>
              </a:extLst>
            </p:cNvPr>
            <p:cNvCxnSpPr>
              <a:cxnSpLocks/>
            </p:cNvCxnSpPr>
            <p:nvPr/>
          </p:nvCxnSpPr>
          <p:spPr>
            <a:xfrm>
              <a:off x="9877159" y="2755302"/>
              <a:ext cx="37688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91EAA7-8C76-F4C8-45DE-2F340E31259E}"/>
                </a:ext>
              </a:extLst>
            </p:cNvPr>
            <p:cNvSpPr/>
            <p:nvPr/>
          </p:nvSpPr>
          <p:spPr>
            <a:xfrm>
              <a:off x="10254040" y="2219261"/>
              <a:ext cx="1715251" cy="11788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Jost" pitchFamily="2" charset="0"/>
                  <a:ea typeface="Jost" pitchFamily="2" charset="0"/>
                </a:rPr>
                <a:t>Predicted precipitation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D6F1F8C-0963-DE99-E958-D53A90991984}"/>
                </a:ext>
              </a:extLst>
            </p:cNvPr>
            <p:cNvCxnSpPr>
              <a:cxnSpLocks/>
            </p:cNvCxnSpPr>
            <p:nvPr/>
          </p:nvCxnSpPr>
          <p:spPr>
            <a:xfrm>
              <a:off x="5276335" y="2826377"/>
              <a:ext cx="33878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3AE5A2-A3D0-34CA-C9FE-902B1C15C2E6}"/>
                </a:ext>
              </a:extLst>
            </p:cNvPr>
            <p:cNvCxnSpPr>
              <a:cxnSpLocks/>
            </p:cNvCxnSpPr>
            <p:nvPr/>
          </p:nvCxnSpPr>
          <p:spPr>
            <a:xfrm>
              <a:off x="7727092" y="2826377"/>
              <a:ext cx="37688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ingle Corner Rectangle 39">
              <a:extLst>
                <a:ext uri="{FF2B5EF4-FFF2-40B4-BE49-F238E27FC236}">
                  <a16:creationId xmlns:a16="http://schemas.microsoft.com/office/drawing/2014/main" id="{B7795549-4BF1-6DAD-EF09-19238A926838}"/>
                </a:ext>
              </a:extLst>
            </p:cNvPr>
            <p:cNvSpPr/>
            <p:nvPr/>
          </p:nvSpPr>
          <p:spPr>
            <a:xfrm>
              <a:off x="121507" y="1305632"/>
              <a:ext cx="435578" cy="1474448"/>
            </a:xfrm>
            <a:prstGeom prst="round1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Jost" pitchFamily="2" charset="0"/>
                  <a:ea typeface="Jost" pitchFamily="2" charset="0"/>
                </a:rPr>
                <a:t>ERA5</a:t>
              </a:r>
            </a:p>
          </p:txBody>
        </p:sp>
        <p:sp>
          <p:nvSpPr>
            <p:cNvPr id="42" name="Round Single Corner Rectangle 41">
              <a:extLst>
                <a:ext uri="{FF2B5EF4-FFF2-40B4-BE49-F238E27FC236}">
                  <a16:creationId xmlns:a16="http://schemas.microsoft.com/office/drawing/2014/main" id="{2945C24F-B146-1F27-36CD-DD3B7240E12E}"/>
                </a:ext>
              </a:extLst>
            </p:cNvPr>
            <p:cNvSpPr/>
            <p:nvPr/>
          </p:nvSpPr>
          <p:spPr>
            <a:xfrm>
              <a:off x="115330" y="3429000"/>
              <a:ext cx="435578" cy="1015504"/>
            </a:xfrm>
            <a:prstGeom prst="round1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Jost" pitchFamily="2" charset="0"/>
                  <a:ea typeface="Jost" pitchFamily="2" charset="0"/>
                </a:rPr>
                <a:t>CPC</a:t>
              </a:r>
            </a:p>
          </p:txBody>
        </p:sp>
        <p:sp>
          <p:nvSpPr>
            <p:cNvPr id="43" name="Round Diagonal Corner Rectangle 42">
              <a:extLst>
                <a:ext uri="{FF2B5EF4-FFF2-40B4-BE49-F238E27FC236}">
                  <a16:creationId xmlns:a16="http://schemas.microsoft.com/office/drawing/2014/main" id="{B88A9044-7CBF-4F85-1090-62F1E8AD11B1}"/>
                </a:ext>
              </a:extLst>
            </p:cNvPr>
            <p:cNvSpPr/>
            <p:nvPr/>
          </p:nvSpPr>
          <p:spPr>
            <a:xfrm>
              <a:off x="8103973" y="4471899"/>
              <a:ext cx="2715398" cy="1693484"/>
            </a:xfrm>
            <a:prstGeom prst="round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Jost" pitchFamily="2" charset="0"/>
                  <a:ea typeface="Jost" pitchFamily="2" charset="0"/>
                </a:rPr>
                <a:t>Hyperparameter  tuning:</a:t>
              </a:r>
            </a:p>
            <a:p>
              <a:pPr algn="ctr"/>
              <a:r>
                <a:rPr lang="en-US" dirty="0">
                  <a:latin typeface="Jost" pitchFamily="2" charset="0"/>
                  <a:ea typeface="Jost" pitchFamily="2" charset="0"/>
                </a:rPr>
                <a:t>-K</a:t>
              </a:r>
            </a:p>
            <a:p>
              <a:pPr algn="ctr"/>
              <a:r>
                <a:rPr lang="en-US" dirty="0">
                  <a:latin typeface="Jost" pitchFamily="2" charset="0"/>
                  <a:ea typeface="Jost" pitchFamily="2" charset="0"/>
                </a:rPr>
                <a:t>-Number of principal component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59D26B7-D823-929D-C7F0-75ACB0DA9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1302" y="3488918"/>
              <a:ext cx="0" cy="896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A8BD27-7CBD-DE04-C994-ADAED44CA81F}"/>
                </a:ext>
              </a:extLst>
            </p:cNvPr>
            <p:cNvCxnSpPr>
              <a:cxnSpLocks/>
            </p:cNvCxnSpPr>
            <p:nvPr/>
          </p:nvCxnSpPr>
          <p:spPr>
            <a:xfrm>
              <a:off x="9668272" y="3515110"/>
              <a:ext cx="0" cy="91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FBE69C1-5562-20CE-5404-7DC82510B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8218" y="5541634"/>
              <a:ext cx="8857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Round Diagonal Corner Rectangle 55">
              <a:extLst>
                <a:ext uri="{FF2B5EF4-FFF2-40B4-BE49-F238E27FC236}">
                  <a16:creationId xmlns:a16="http://schemas.microsoft.com/office/drawing/2014/main" id="{436A5963-40F9-3774-E744-06BF326B068C}"/>
                </a:ext>
              </a:extLst>
            </p:cNvPr>
            <p:cNvSpPr/>
            <p:nvPr/>
          </p:nvSpPr>
          <p:spPr>
            <a:xfrm>
              <a:off x="4609069" y="4785320"/>
              <a:ext cx="2553731" cy="1512628"/>
            </a:xfrm>
            <a:prstGeom prst="round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Jost" pitchFamily="2" charset="0"/>
                  <a:ea typeface="Jost" pitchFamily="2" charset="0"/>
                </a:rPr>
                <a:t>Mean squared error</a:t>
              </a:r>
            </a:p>
            <a:p>
              <a:pPr algn="ctr"/>
              <a:r>
                <a:rPr lang="en-US" sz="2000" dirty="0">
                  <a:latin typeface="Jost" pitchFamily="2" charset="0"/>
                  <a:ea typeface="Jost" pitchFamily="2" charset="0"/>
                </a:rPr>
                <a:t>minimizing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709178E-7C5B-4ED8-1888-12B52D98F93B}"/>
                </a:ext>
              </a:extLst>
            </p:cNvPr>
            <p:cNvCxnSpPr>
              <a:cxnSpLocks/>
            </p:cNvCxnSpPr>
            <p:nvPr/>
          </p:nvCxnSpPr>
          <p:spPr>
            <a:xfrm>
              <a:off x="7218218" y="5157761"/>
              <a:ext cx="830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857B7C-DEDF-4976-EBCB-7A7835692FEF}"/>
              </a:ext>
            </a:extLst>
          </p:cNvPr>
          <p:cNvCxnSpPr>
            <a:cxnSpLocks/>
          </p:cNvCxnSpPr>
          <p:nvPr/>
        </p:nvCxnSpPr>
        <p:spPr>
          <a:xfrm flipV="1">
            <a:off x="206882" y="655983"/>
            <a:ext cx="11680318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29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AE0C-7B76-47AE-4681-C2629C71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F1E37E3D-BEB8-0EFE-87B5-228CF3A6C67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507"/>
          <a:stretch/>
        </p:blipFill>
        <p:spPr bwMode="auto">
          <a:xfrm>
            <a:off x="685629" y="1233488"/>
            <a:ext cx="8865875" cy="3676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9AE119-D8D3-8AEB-21EA-52FB824BDBF6}"/>
              </a:ext>
            </a:extLst>
          </p:cNvPr>
          <p:cNvCxnSpPr>
            <a:cxnSpLocks/>
          </p:cNvCxnSpPr>
          <p:nvPr/>
        </p:nvCxnSpPr>
        <p:spPr>
          <a:xfrm>
            <a:off x="172278" y="993914"/>
            <a:ext cx="7470913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16BB9D-4F2A-493C-B699-33BA312D0ACF}"/>
              </a:ext>
            </a:extLst>
          </p:cNvPr>
          <p:cNvSpPr txBox="1"/>
          <p:nvPr/>
        </p:nvSpPr>
        <p:spPr>
          <a:xfrm>
            <a:off x="506894" y="6143418"/>
            <a:ext cx="108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ost" pitchFamily="2" charset="0"/>
                <a:ea typeface="Jost" pitchFamily="2" charset="0"/>
              </a:rPr>
              <a:t>KNN-PCA Method MSE (~60) &lt; Base-line method (Mean Precipitation-based Prediction) MSE (~71)</a:t>
            </a:r>
          </a:p>
        </p:txBody>
      </p:sp>
    </p:spTree>
    <p:extLst>
      <p:ext uri="{BB962C8B-B14F-4D97-AF65-F5344CB8AC3E}">
        <p14:creationId xmlns:p14="http://schemas.microsoft.com/office/powerpoint/2010/main" val="9727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AE0C-7B76-47AE-4681-C2629C71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0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9AE119-D8D3-8AEB-21EA-52FB824BDBF6}"/>
              </a:ext>
            </a:extLst>
          </p:cNvPr>
          <p:cNvCxnSpPr>
            <a:cxnSpLocks/>
          </p:cNvCxnSpPr>
          <p:nvPr/>
        </p:nvCxnSpPr>
        <p:spPr>
          <a:xfrm>
            <a:off x="172278" y="993914"/>
            <a:ext cx="7470913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33E68-6519-20E0-02E4-2C3EB2E8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69" y="161690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Jost" pitchFamily="2" charset="0"/>
                <a:ea typeface="Jost" pitchFamily="2" charset="0"/>
              </a:rPr>
              <a:t>The KNN-PCA model demonstrates a marked improvement over the baseline mean-based prediction method.</a:t>
            </a:r>
          </a:p>
          <a:p>
            <a:r>
              <a:rPr lang="en-US" dirty="0">
                <a:latin typeface="Jost" pitchFamily="2" charset="0"/>
                <a:ea typeface="Jost" pitchFamily="2" charset="0"/>
              </a:rPr>
              <a:t>However, the improvement does not seem significantly higher</a:t>
            </a:r>
          </a:p>
          <a:p>
            <a:r>
              <a:rPr lang="en-US" dirty="0">
                <a:effectLst/>
                <a:latin typeface="Jost" pitchFamily="2" charset="0"/>
                <a:ea typeface="Jost" pitchFamily="2" charset="0"/>
              </a:rPr>
              <a:t>This could be due to –small training dataset</a:t>
            </a:r>
          </a:p>
          <a:p>
            <a:pPr marL="0" indent="0">
              <a:buNone/>
            </a:pPr>
            <a:r>
              <a:rPr lang="en-US" dirty="0">
                <a:latin typeface="Jost" pitchFamily="2" charset="0"/>
                <a:ea typeface="Jost" pitchFamily="2" charset="0"/>
              </a:rPr>
              <a:t>                                 _ Inadequate hyperparameter selection</a:t>
            </a:r>
            <a:r>
              <a:rPr lang="en-US" dirty="0">
                <a:effectLst/>
                <a:latin typeface="Jost" pitchFamily="2" charset="0"/>
                <a:ea typeface="Jost" pitchFamily="2" charset="0"/>
              </a:rPr>
              <a:t> </a:t>
            </a:r>
            <a:endParaRPr lang="en-US" dirty="0">
              <a:latin typeface="Jost" pitchFamily="2" charset="0"/>
              <a:ea typeface="Jo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7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169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Jost</vt:lpstr>
      <vt:lpstr>Calibri</vt:lpstr>
      <vt:lpstr>Arial</vt:lpstr>
      <vt:lpstr>Calibri Light</vt:lpstr>
      <vt:lpstr>Office Theme</vt:lpstr>
      <vt:lpstr>Downscaling Precipitation based on Air Temperature and Dew Point Temperature</vt:lpstr>
      <vt:lpstr>Objective</vt:lpstr>
      <vt:lpstr>Method :KNN-PCA method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 Hossain</dc:creator>
  <cp:lastModifiedBy>Samira Hossain</cp:lastModifiedBy>
  <cp:revision>4</cp:revision>
  <dcterms:created xsi:type="dcterms:W3CDTF">2023-11-12T23:03:32Z</dcterms:created>
  <dcterms:modified xsi:type="dcterms:W3CDTF">2023-11-13T08:58:22Z</dcterms:modified>
</cp:coreProperties>
</file>