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11DFE-23B1-435B-9F93-EF064909E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B3ABFB-99EC-41AA-B695-18A310EFBB45}">
      <dgm:prSet/>
      <dgm:spPr/>
      <dgm:t>
        <a:bodyPr/>
        <a:lstStyle/>
        <a:p>
          <a:r>
            <a:rPr lang="en-US"/>
            <a:t>Bilgisayar ve iletişim teknolojilerinde yaşanan hızlı gelişim her geçen gün daha fazla organizasyonu etkileyerek farklı çözümler üretme ihtiyacı oluşturmaktadır. Bilgisayarlar karar alma sürecinde etkin olarak kullanılan bilgi sistemleri popüler olmuştur. </a:t>
          </a:r>
        </a:p>
      </dgm:t>
    </dgm:pt>
    <dgm:pt modelId="{5AF79C7B-D68C-4CBD-A1DA-EEE173B72B59}" type="parTrans" cxnId="{C5A1B145-90A3-4782-9CDE-CEFA264B2503}">
      <dgm:prSet/>
      <dgm:spPr/>
      <dgm:t>
        <a:bodyPr/>
        <a:lstStyle/>
        <a:p>
          <a:endParaRPr lang="en-US"/>
        </a:p>
      </dgm:t>
    </dgm:pt>
    <dgm:pt modelId="{753D74A2-6FA8-47A2-A523-4D1CAAA66290}" type="sibTrans" cxnId="{C5A1B145-90A3-4782-9CDE-CEFA264B2503}">
      <dgm:prSet/>
      <dgm:spPr/>
      <dgm:t>
        <a:bodyPr/>
        <a:lstStyle/>
        <a:p>
          <a:endParaRPr lang="en-US"/>
        </a:p>
      </dgm:t>
    </dgm:pt>
    <dgm:pt modelId="{778E9CBE-0E8A-4BBA-AC6A-A3845D6ECD34}">
      <dgm:prSet/>
      <dgm:spPr/>
      <dgm:t>
        <a:bodyPr/>
        <a:lstStyle/>
        <a:p>
          <a:r>
            <a:rPr lang="en-US"/>
            <a:t>Verilerin saklanması ve depo edilmesi günümüzde zorunlu hale gelmiştir.</a:t>
          </a:r>
        </a:p>
      </dgm:t>
    </dgm:pt>
    <dgm:pt modelId="{13AC3738-ACB0-4B3F-944C-91C09F239C7F}" type="parTrans" cxnId="{3581F8A0-D3E0-493C-890C-9EEBCAAE0FD6}">
      <dgm:prSet/>
      <dgm:spPr/>
      <dgm:t>
        <a:bodyPr/>
        <a:lstStyle/>
        <a:p>
          <a:endParaRPr lang="en-US"/>
        </a:p>
      </dgm:t>
    </dgm:pt>
    <dgm:pt modelId="{E2C7C4A2-7FB6-4217-8B1F-50E6499DF474}" type="sibTrans" cxnId="{3581F8A0-D3E0-493C-890C-9EEBCAAE0FD6}">
      <dgm:prSet/>
      <dgm:spPr/>
      <dgm:t>
        <a:bodyPr/>
        <a:lstStyle/>
        <a:p>
          <a:endParaRPr lang="en-US"/>
        </a:p>
      </dgm:t>
    </dgm:pt>
    <dgm:pt modelId="{16202333-64A3-4489-BF9D-BF5715E57A98}">
      <dgm:prSet/>
      <dgm:spPr/>
      <dgm:t>
        <a:bodyPr/>
        <a:lstStyle/>
        <a:p>
          <a:r>
            <a:rPr lang="en-US"/>
            <a:t>Verinin büyüklüğü miktarı ve karmaşıklığı göz önüne alınarak farklı veri modelleme depolama ve sorgulama yöntemlerine ihtiyaç vardır. </a:t>
          </a:r>
        </a:p>
      </dgm:t>
    </dgm:pt>
    <dgm:pt modelId="{C874B906-314F-445C-9E2B-8E087B237401}" type="parTrans" cxnId="{A4EE8F82-5268-4536-91FC-07A4546F2BE6}">
      <dgm:prSet/>
      <dgm:spPr/>
      <dgm:t>
        <a:bodyPr/>
        <a:lstStyle/>
        <a:p>
          <a:endParaRPr lang="en-US"/>
        </a:p>
      </dgm:t>
    </dgm:pt>
    <dgm:pt modelId="{CE93AA5A-D6FC-4061-9B8A-3AB16B85051B}" type="sibTrans" cxnId="{A4EE8F82-5268-4536-91FC-07A4546F2BE6}">
      <dgm:prSet/>
      <dgm:spPr/>
      <dgm:t>
        <a:bodyPr/>
        <a:lstStyle/>
        <a:p>
          <a:endParaRPr lang="en-US"/>
        </a:p>
      </dgm:t>
    </dgm:pt>
    <dgm:pt modelId="{61C798FF-FEAF-4E1D-88D0-8D7984DBD14A}">
      <dgm:prSet/>
      <dgm:spPr/>
      <dgm:t>
        <a:bodyPr/>
        <a:lstStyle/>
        <a:p>
          <a:r>
            <a:rPr lang="en-US"/>
            <a:t>Veri tabanı ilişkisel ve ilişkisel olmayan veri tabanları olarak ikiye ayrılır. </a:t>
          </a:r>
        </a:p>
      </dgm:t>
    </dgm:pt>
    <dgm:pt modelId="{014E5D9A-3A8E-489F-AA9D-3CF6C2C1FD2F}" type="parTrans" cxnId="{D21E20AA-0B36-4E97-9213-B9E5ABDBD436}">
      <dgm:prSet/>
      <dgm:spPr/>
      <dgm:t>
        <a:bodyPr/>
        <a:lstStyle/>
        <a:p>
          <a:endParaRPr lang="en-US"/>
        </a:p>
      </dgm:t>
    </dgm:pt>
    <dgm:pt modelId="{E441B26F-8108-4866-988B-8CFC671BA253}" type="sibTrans" cxnId="{D21E20AA-0B36-4E97-9213-B9E5ABDBD436}">
      <dgm:prSet/>
      <dgm:spPr/>
      <dgm:t>
        <a:bodyPr/>
        <a:lstStyle/>
        <a:p>
          <a:endParaRPr lang="en-US"/>
        </a:p>
      </dgm:t>
    </dgm:pt>
    <dgm:pt modelId="{07663BB3-112D-4F4C-9022-FD9105D43B58}" type="pres">
      <dgm:prSet presAssocID="{65511DFE-23B1-435B-9F93-EF064909E241}" presName="root" presStyleCnt="0">
        <dgm:presLayoutVars>
          <dgm:dir/>
          <dgm:resizeHandles val="exact"/>
        </dgm:presLayoutVars>
      </dgm:prSet>
      <dgm:spPr/>
    </dgm:pt>
    <dgm:pt modelId="{C9778113-3596-416E-B9ED-7A230D2B30FE}" type="pres">
      <dgm:prSet presAssocID="{FCB3ABFB-99EC-41AA-B695-18A310EFBB45}" presName="compNode" presStyleCnt="0"/>
      <dgm:spPr/>
    </dgm:pt>
    <dgm:pt modelId="{E11EC40A-0318-4CA7-88F7-C2A6A7E55F56}" type="pres">
      <dgm:prSet presAssocID="{FCB3ABFB-99EC-41AA-B695-18A310EFBB45}" presName="bgRect" presStyleLbl="bgShp" presStyleIdx="0" presStyleCnt="4"/>
      <dgm:spPr/>
    </dgm:pt>
    <dgm:pt modelId="{95A2E32D-97BD-4D1B-AA49-B201BDB641F1}" type="pres">
      <dgm:prSet presAssocID="{FCB3ABFB-99EC-41AA-B695-18A310EFBB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74BB310-A3CC-427A-A556-E0F92400788D}" type="pres">
      <dgm:prSet presAssocID="{FCB3ABFB-99EC-41AA-B695-18A310EFBB45}" presName="spaceRect" presStyleCnt="0"/>
      <dgm:spPr/>
    </dgm:pt>
    <dgm:pt modelId="{938A1F48-A549-4827-B76D-3BE3DADB77DA}" type="pres">
      <dgm:prSet presAssocID="{FCB3ABFB-99EC-41AA-B695-18A310EFBB45}" presName="parTx" presStyleLbl="revTx" presStyleIdx="0" presStyleCnt="4">
        <dgm:presLayoutVars>
          <dgm:chMax val="0"/>
          <dgm:chPref val="0"/>
        </dgm:presLayoutVars>
      </dgm:prSet>
      <dgm:spPr/>
    </dgm:pt>
    <dgm:pt modelId="{4E91B881-98A7-4F77-9DE3-8D6D60D0CF9D}" type="pres">
      <dgm:prSet presAssocID="{753D74A2-6FA8-47A2-A523-4D1CAAA66290}" presName="sibTrans" presStyleCnt="0"/>
      <dgm:spPr/>
    </dgm:pt>
    <dgm:pt modelId="{8B7A40C9-BDF5-4A8A-AECC-6BE712E41BFB}" type="pres">
      <dgm:prSet presAssocID="{778E9CBE-0E8A-4BBA-AC6A-A3845D6ECD34}" presName="compNode" presStyleCnt="0"/>
      <dgm:spPr/>
    </dgm:pt>
    <dgm:pt modelId="{2F57947C-1927-48A4-93A5-A9F438630755}" type="pres">
      <dgm:prSet presAssocID="{778E9CBE-0E8A-4BBA-AC6A-A3845D6ECD34}" presName="bgRect" presStyleLbl="bgShp" presStyleIdx="1" presStyleCnt="4"/>
      <dgm:spPr/>
    </dgm:pt>
    <dgm:pt modelId="{C0A2D85C-823B-4DC6-9305-E9BC19410A67}" type="pres">
      <dgm:prSet presAssocID="{778E9CBE-0E8A-4BBA-AC6A-A3845D6EC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FEC692F-50F0-4467-84BC-5C4D27BC495F}" type="pres">
      <dgm:prSet presAssocID="{778E9CBE-0E8A-4BBA-AC6A-A3845D6ECD34}" presName="spaceRect" presStyleCnt="0"/>
      <dgm:spPr/>
    </dgm:pt>
    <dgm:pt modelId="{B5D7E81E-3CF8-4A14-B2ED-20DD1C5449F3}" type="pres">
      <dgm:prSet presAssocID="{778E9CBE-0E8A-4BBA-AC6A-A3845D6ECD34}" presName="parTx" presStyleLbl="revTx" presStyleIdx="1" presStyleCnt="4">
        <dgm:presLayoutVars>
          <dgm:chMax val="0"/>
          <dgm:chPref val="0"/>
        </dgm:presLayoutVars>
      </dgm:prSet>
      <dgm:spPr/>
    </dgm:pt>
    <dgm:pt modelId="{25F08BFF-D8BA-4692-8C8C-04DDAE0D27D1}" type="pres">
      <dgm:prSet presAssocID="{E2C7C4A2-7FB6-4217-8B1F-50E6499DF474}" presName="sibTrans" presStyleCnt="0"/>
      <dgm:spPr/>
    </dgm:pt>
    <dgm:pt modelId="{3008BDD7-2FE5-4D58-A83A-383FF8738C11}" type="pres">
      <dgm:prSet presAssocID="{16202333-64A3-4489-BF9D-BF5715E57A98}" presName="compNode" presStyleCnt="0"/>
      <dgm:spPr/>
    </dgm:pt>
    <dgm:pt modelId="{102B96DA-B813-4548-969E-9E50CAEF0949}" type="pres">
      <dgm:prSet presAssocID="{16202333-64A3-4489-BF9D-BF5715E57A98}" presName="bgRect" presStyleLbl="bgShp" presStyleIdx="2" presStyleCnt="4"/>
      <dgm:spPr/>
    </dgm:pt>
    <dgm:pt modelId="{F31F93B7-1E98-490A-BD47-81C77391E68B}" type="pres">
      <dgm:prSet presAssocID="{16202333-64A3-4489-BF9D-BF5715E57A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D05632E-7E1E-4F08-807C-0374999FCD5C}" type="pres">
      <dgm:prSet presAssocID="{16202333-64A3-4489-BF9D-BF5715E57A98}" presName="spaceRect" presStyleCnt="0"/>
      <dgm:spPr/>
    </dgm:pt>
    <dgm:pt modelId="{DEB925D9-5F34-4B31-999C-DA97751F1547}" type="pres">
      <dgm:prSet presAssocID="{16202333-64A3-4489-BF9D-BF5715E57A98}" presName="parTx" presStyleLbl="revTx" presStyleIdx="2" presStyleCnt="4">
        <dgm:presLayoutVars>
          <dgm:chMax val="0"/>
          <dgm:chPref val="0"/>
        </dgm:presLayoutVars>
      </dgm:prSet>
      <dgm:spPr/>
    </dgm:pt>
    <dgm:pt modelId="{82F7F171-1B11-48AA-9DF0-CCC4B10532F0}" type="pres">
      <dgm:prSet presAssocID="{CE93AA5A-D6FC-4061-9B8A-3AB16B85051B}" presName="sibTrans" presStyleCnt="0"/>
      <dgm:spPr/>
    </dgm:pt>
    <dgm:pt modelId="{A94DA24B-2845-48E0-BD26-39E48DEC2886}" type="pres">
      <dgm:prSet presAssocID="{61C798FF-FEAF-4E1D-88D0-8D7984DBD14A}" presName="compNode" presStyleCnt="0"/>
      <dgm:spPr/>
    </dgm:pt>
    <dgm:pt modelId="{DC17C689-F3D5-4A9B-A57C-7EAD2C26641C}" type="pres">
      <dgm:prSet presAssocID="{61C798FF-FEAF-4E1D-88D0-8D7984DBD14A}" presName="bgRect" presStyleLbl="bgShp" presStyleIdx="3" presStyleCnt="4"/>
      <dgm:spPr/>
    </dgm:pt>
    <dgm:pt modelId="{193D73BF-E6E7-47C4-892D-3F79AA0A33DC}" type="pres">
      <dgm:prSet presAssocID="{61C798FF-FEAF-4E1D-88D0-8D7984DBD1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4BBA5D-52B6-4F95-9578-925638093041}" type="pres">
      <dgm:prSet presAssocID="{61C798FF-FEAF-4E1D-88D0-8D7984DBD14A}" presName="spaceRect" presStyleCnt="0"/>
      <dgm:spPr/>
    </dgm:pt>
    <dgm:pt modelId="{13260789-E420-4991-B2FD-2A17340E7533}" type="pres">
      <dgm:prSet presAssocID="{61C798FF-FEAF-4E1D-88D0-8D7984DBD1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2C020A-D85E-4C5C-AD20-2E34F437C8EB}" type="presOf" srcId="{61C798FF-FEAF-4E1D-88D0-8D7984DBD14A}" destId="{13260789-E420-4991-B2FD-2A17340E7533}" srcOrd="0" destOrd="0" presId="urn:microsoft.com/office/officeart/2018/2/layout/IconVerticalSolidList"/>
    <dgm:cxn modelId="{B84C5737-2DF9-467E-B46C-807DBCF7EC1C}" type="presOf" srcId="{16202333-64A3-4489-BF9D-BF5715E57A98}" destId="{DEB925D9-5F34-4B31-999C-DA97751F1547}" srcOrd="0" destOrd="0" presId="urn:microsoft.com/office/officeart/2018/2/layout/IconVerticalSolidList"/>
    <dgm:cxn modelId="{90319D40-3389-46A2-A0C4-91B65E62585B}" type="presOf" srcId="{65511DFE-23B1-435B-9F93-EF064909E241}" destId="{07663BB3-112D-4F4C-9022-FD9105D43B58}" srcOrd="0" destOrd="0" presId="urn:microsoft.com/office/officeart/2018/2/layout/IconVerticalSolidList"/>
    <dgm:cxn modelId="{C5A1B145-90A3-4782-9CDE-CEFA264B2503}" srcId="{65511DFE-23B1-435B-9F93-EF064909E241}" destId="{FCB3ABFB-99EC-41AA-B695-18A310EFBB45}" srcOrd="0" destOrd="0" parTransId="{5AF79C7B-D68C-4CBD-A1DA-EEE173B72B59}" sibTransId="{753D74A2-6FA8-47A2-A523-4D1CAAA66290}"/>
    <dgm:cxn modelId="{4D1B5667-7C40-4E9E-B8B7-4CBEB8217CB3}" type="presOf" srcId="{778E9CBE-0E8A-4BBA-AC6A-A3845D6ECD34}" destId="{B5D7E81E-3CF8-4A14-B2ED-20DD1C5449F3}" srcOrd="0" destOrd="0" presId="urn:microsoft.com/office/officeart/2018/2/layout/IconVerticalSolidList"/>
    <dgm:cxn modelId="{4BC88A53-511A-4FCD-B8F7-2341720071D6}" type="presOf" srcId="{FCB3ABFB-99EC-41AA-B695-18A310EFBB45}" destId="{938A1F48-A549-4827-B76D-3BE3DADB77DA}" srcOrd="0" destOrd="0" presId="urn:microsoft.com/office/officeart/2018/2/layout/IconVerticalSolidList"/>
    <dgm:cxn modelId="{A4EE8F82-5268-4536-91FC-07A4546F2BE6}" srcId="{65511DFE-23B1-435B-9F93-EF064909E241}" destId="{16202333-64A3-4489-BF9D-BF5715E57A98}" srcOrd="2" destOrd="0" parTransId="{C874B906-314F-445C-9E2B-8E087B237401}" sibTransId="{CE93AA5A-D6FC-4061-9B8A-3AB16B85051B}"/>
    <dgm:cxn modelId="{3581F8A0-D3E0-493C-890C-9EEBCAAE0FD6}" srcId="{65511DFE-23B1-435B-9F93-EF064909E241}" destId="{778E9CBE-0E8A-4BBA-AC6A-A3845D6ECD34}" srcOrd="1" destOrd="0" parTransId="{13AC3738-ACB0-4B3F-944C-91C09F239C7F}" sibTransId="{E2C7C4A2-7FB6-4217-8B1F-50E6499DF474}"/>
    <dgm:cxn modelId="{D21E20AA-0B36-4E97-9213-B9E5ABDBD436}" srcId="{65511DFE-23B1-435B-9F93-EF064909E241}" destId="{61C798FF-FEAF-4E1D-88D0-8D7984DBD14A}" srcOrd="3" destOrd="0" parTransId="{014E5D9A-3A8E-489F-AA9D-3CF6C2C1FD2F}" sibTransId="{E441B26F-8108-4866-988B-8CFC671BA253}"/>
    <dgm:cxn modelId="{98D80C96-4F63-4C5A-94F0-A83BF0E793B4}" type="presParOf" srcId="{07663BB3-112D-4F4C-9022-FD9105D43B58}" destId="{C9778113-3596-416E-B9ED-7A230D2B30FE}" srcOrd="0" destOrd="0" presId="urn:microsoft.com/office/officeart/2018/2/layout/IconVerticalSolidList"/>
    <dgm:cxn modelId="{38D4F99E-EE48-4A1E-831B-F973CFEACF19}" type="presParOf" srcId="{C9778113-3596-416E-B9ED-7A230D2B30FE}" destId="{E11EC40A-0318-4CA7-88F7-C2A6A7E55F56}" srcOrd="0" destOrd="0" presId="urn:microsoft.com/office/officeart/2018/2/layout/IconVerticalSolidList"/>
    <dgm:cxn modelId="{CDE345B7-C643-4330-AF71-8B9D71A92648}" type="presParOf" srcId="{C9778113-3596-416E-B9ED-7A230D2B30FE}" destId="{95A2E32D-97BD-4D1B-AA49-B201BDB641F1}" srcOrd="1" destOrd="0" presId="urn:microsoft.com/office/officeart/2018/2/layout/IconVerticalSolidList"/>
    <dgm:cxn modelId="{5DE83C71-A41D-4E76-9B84-730D08356170}" type="presParOf" srcId="{C9778113-3596-416E-B9ED-7A230D2B30FE}" destId="{A74BB310-A3CC-427A-A556-E0F92400788D}" srcOrd="2" destOrd="0" presId="urn:microsoft.com/office/officeart/2018/2/layout/IconVerticalSolidList"/>
    <dgm:cxn modelId="{9581050B-FDB5-49C8-BF91-D9EC30016779}" type="presParOf" srcId="{C9778113-3596-416E-B9ED-7A230D2B30FE}" destId="{938A1F48-A549-4827-B76D-3BE3DADB77DA}" srcOrd="3" destOrd="0" presId="urn:microsoft.com/office/officeart/2018/2/layout/IconVerticalSolidList"/>
    <dgm:cxn modelId="{8089CCFA-6BE9-4206-8CA0-3D10A0BE6F21}" type="presParOf" srcId="{07663BB3-112D-4F4C-9022-FD9105D43B58}" destId="{4E91B881-98A7-4F77-9DE3-8D6D60D0CF9D}" srcOrd="1" destOrd="0" presId="urn:microsoft.com/office/officeart/2018/2/layout/IconVerticalSolidList"/>
    <dgm:cxn modelId="{DDDFE340-1612-4A3D-B888-D882DB079A89}" type="presParOf" srcId="{07663BB3-112D-4F4C-9022-FD9105D43B58}" destId="{8B7A40C9-BDF5-4A8A-AECC-6BE712E41BFB}" srcOrd="2" destOrd="0" presId="urn:microsoft.com/office/officeart/2018/2/layout/IconVerticalSolidList"/>
    <dgm:cxn modelId="{C6E7080F-F02B-4273-B496-C67CA9B714B2}" type="presParOf" srcId="{8B7A40C9-BDF5-4A8A-AECC-6BE712E41BFB}" destId="{2F57947C-1927-48A4-93A5-A9F438630755}" srcOrd="0" destOrd="0" presId="urn:microsoft.com/office/officeart/2018/2/layout/IconVerticalSolidList"/>
    <dgm:cxn modelId="{0C55CA69-A93C-4535-A057-B4F21BE6FA5A}" type="presParOf" srcId="{8B7A40C9-BDF5-4A8A-AECC-6BE712E41BFB}" destId="{C0A2D85C-823B-4DC6-9305-E9BC19410A67}" srcOrd="1" destOrd="0" presId="urn:microsoft.com/office/officeart/2018/2/layout/IconVerticalSolidList"/>
    <dgm:cxn modelId="{93A5D189-B6C4-4C4C-8F5D-902DAFAFD245}" type="presParOf" srcId="{8B7A40C9-BDF5-4A8A-AECC-6BE712E41BFB}" destId="{DFEC692F-50F0-4467-84BC-5C4D27BC495F}" srcOrd="2" destOrd="0" presId="urn:microsoft.com/office/officeart/2018/2/layout/IconVerticalSolidList"/>
    <dgm:cxn modelId="{5C95030E-E0E3-449B-81E3-F1C43A43CDAD}" type="presParOf" srcId="{8B7A40C9-BDF5-4A8A-AECC-6BE712E41BFB}" destId="{B5D7E81E-3CF8-4A14-B2ED-20DD1C5449F3}" srcOrd="3" destOrd="0" presId="urn:microsoft.com/office/officeart/2018/2/layout/IconVerticalSolidList"/>
    <dgm:cxn modelId="{52919F32-4B61-423E-8CDF-29D0E5B0C1D9}" type="presParOf" srcId="{07663BB3-112D-4F4C-9022-FD9105D43B58}" destId="{25F08BFF-D8BA-4692-8C8C-04DDAE0D27D1}" srcOrd="3" destOrd="0" presId="urn:microsoft.com/office/officeart/2018/2/layout/IconVerticalSolidList"/>
    <dgm:cxn modelId="{3CDFB930-71EA-4DC0-B645-803DCF93A7DD}" type="presParOf" srcId="{07663BB3-112D-4F4C-9022-FD9105D43B58}" destId="{3008BDD7-2FE5-4D58-A83A-383FF8738C11}" srcOrd="4" destOrd="0" presId="urn:microsoft.com/office/officeart/2018/2/layout/IconVerticalSolidList"/>
    <dgm:cxn modelId="{AD31BAE3-4CDF-4A3F-A17E-631767935512}" type="presParOf" srcId="{3008BDD7-2FE5-4D58-A83A-383FF8738C11}" destId="{102B96DA-B813-4548-969E-9E50CAEF0949}" srcOrd="0" destOrd="0" presId="urn:microsoft.com/office/officeart/2018/2/layout/IconVerticalSolidList"/>
    <dgm:cxn modelId="{5E95C0C6-BBC9-4686-AF96-27200FABAD22}" type="presParOf" srcId="{3008BDD7-2FE5-4D58-A83A-383FF8738C11}" destId="{F31F93B7-1E98-490A-BD47-81C77391E68B}" srcOrd="1" destOrd="0" presId="urn:microsoft.com/office/officeart/2018/2/layout/IconVerticalSolidList"/>
    <dgm:cxn modelId="{4CD25B7E-4B4B-4BBC-9A0A-24BFB31FFD84}" type="presParOf" srcId="{3008BDD7-2FE5-4D58-A83A-383FF8738C11}" destId="{4D05632E-7E1E-4F08-807C-0374999FCD5C}" srcOrd="2" destOrd="0" presId="urn:microsoft.com/office/officeart/2018/2/layout/IconVerticalSolidList"/>
    <dgm:cxn modelId="{942B35E0-A49C-4136-92AC-4C371D89C5D7}" type="presParOf" srcId="{3008BDD7-2FE5-4D58-A83A-383FF8738C11}" destId="{DEB925D9-5F34-4B31-999C-DA97751F1547}" srcOrd="3" destOrd="0" presId="urn:microsoft.com/office/officeart/2018/2/layout/IconVerticalSolidList"/>
    <dgm:cxn modelId="{A2D0E26A-FD9C-40AD-B6B7-B7422E9B305C}" type="presParOf" srcId="{07663BB3-112D-4F4C-9022-FD9105D43B58}" destId="{82F7F171-1B11-48AA-9DF0-CCC4B10532F0}" srcOrd="5" destOrd="0" presId="urn:microsoft.com/office/officeart/2018/2/layout/IconVerticalSolidList"/>
    <dgm:cxn modelId="{3E82C0A6-DBCE-4914-A1CA-EA2C5F9EC559}" type="presParOf" srcId="{07663BB3-112D-4F4C-9022-FD9105D43B58}" destId="{A94DA24B-2845-48E0-BD26-39E48DEC2886}" srcOrd="6" destOrd="0" presId="urn:microsoft.com/office/officeart/2018/2/layout/IconVerticalSolidList"/>
    <dgm:cxn modelId="{F9290A14-3FAE-48AE-B177-B9A04025DD45}" type="presParOf" srcId="{A94DA24B-2845-48E0-BD26-39E48DEC2886}" destId="{DC17C689-F3D5-4A9B-A57C-7EAD2C26641C}" srcOrd="0" destOrd="0" presId="urn:microsoft.com/office/officeart/2018/2/layout/IconVerticalSolidList"/>
    <dgm:cxn modelId="{A0B8A5C6-20D8-45DE-B49F-9B76D00DD37C}" type="presParOf" srcId="{A94DA24B-2845-48E0-BD26-39E48DEC2886}" destId="{193D73BF-E6E7-47C4-892D-3F79AA0A33DC}" srcOrd="1" destOrd="0" presId="urn:microsoft.com/office/officeart/2018/2/layout/IconVerticalSolidList"/>
    <dgm:cxn modelId="{CF4B86FC-AC24-4F2A-8E96-E44407EA7089}" type="presParOf" srcId="{A94DA24B-2845-48E0-BD26-39E48DEC2886}" destId="{034BBA5D-52B6-4F95-9578-925638093041}" srcOrd="2" destOrd="0" presId="urn:microsoft.com/office/officeart/2018/2/layout/IconVerticalSolidList"/>
    <dgm:cxn modelId="{5D366DBE-BFF4-49CE-8A75-B7DE5AB67AD8}" type="presParOf" srcId="{A94DA24B-2845-48E0-BD26-39E48DEC2886}" destId="{13260789-E420-4991-B2FD-2A17340E75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EC40A-0318-4CA7-88F7-C2A6A7E55F56}">
      <dsp:nvSpPr>
        <dsp:cNvPr id="0" name=""/>
        <dsp:cNvSpPr/>
      </dsp:nvSpPr>
      <dsp:spPr>
        <a:xfrm>
          <a:off x="0" y="3494"/>
          <a:ext cx="5134027" cy="809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E32D-97BD-4D1B-AA49-B201BDB641F1}">
      <dsp:nvSpPr>
        <dsp:cNvPr id="0" name=""/>
        <dsp:cNvSpPr/>
      </dsp:nvSpPr>
      <dsp:spPr>
        <a:xfrm>
          <a:off x="244823" y="185595"/>
          <a:ext cx="445569" cy="445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A1F48-A549-4827-B76D-3BE3DADB77DA}">
      <dsp:nvSpPr>
        <dsp:cNvPr id="0" name=""/>
        <dsp:cNvSpPr/>
      </dsp:nvSpPr>
      <dsp:spPr>
        <a:xfrm>
          <a:off x="935216" y="3494"/>
          <a:ext cx="3594373" cy="103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5" tIns="109745" rIns="109745" bIns="1097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Bilgisayar ve iletişim teknolojilerinde yaşanan hızlı gelişim her geçen gün daha fazla organizasyonu etkileyerek farklı çözümler üretme ihtiyacı oluşturmaktadır. Bilgisayarlar karar alma sürecinde etkin olarak kullanılan bilgi sistemleri popüler olmuştur. </a:t>
          </a:r>
        </a:p>
      </dsp:txBody>
      <dsp:txXfrm>
        <a:off x="935216" y="3494"/>
        <a:ext cx="3594373" cy="1036960"/>
      </dsp:txXfrm>
    </dsp:sp>
    <dsp:sp modelId="{2F57947C-1927-48A4-93A5-A9F438630755}">
      <dsp:nvSpPr>
        <dsp:cNvPr id="0" name=""/>
        <dsp:cNvSpPr/>
      </dsp:nvSpPr>
      <dsp:spPr>
        <a:xfrm>
          <a:off x="0" y="1233377"/>
          <a:ext cx="5134027" cy="809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2D85C-823B-4DC6-9305-E9BC19410A67}">
      <dsp:nvSpPr>
        <dsp:cNvPr id="0" name=""/>
        <dsp:cNvSpPr/>
      </dsp:nvSpPr>
      <dsp:spPr>
        <a:xfrm>
          <a:off x="244823" y="1415478"/>
          <a:ext cx="445569" cy="445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7E81E-3CF8-4A14-B2ED-20DD1C5449F3}">
      <dsp:nvSpPr>
        <dsp:cNvPr id="0" name=""/>
        <dsp:cNvSpPr/>
      </dsp:nvSpPr>
      <dsp:spPr>
        <a:xfrm>
          <a:off x="935216" y="1233377"/>
          <a:ext cx="3594373" cy="103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5" tIns="109745" rIns="109745" bIns="1097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Verilerin saklanması ve depo edilmesi günümüzde zorunlu hale gelmiştir.</a:t>
          </a:r>
        </a:p>
      </dsp:txBody>
      <dsp:txXfrm>
        <a:off x="935216" y="1233377"/>
        <a:ext cx="3594373" cy="1036960"/>
      </dsp:txXfrm>
    </dsp:sp>
    <dsp:sp modelId="{102B96DA-B813-4548-969E-9E50CAEF0949}">
      <dsp:nvSpPr>
        <dsp:cNvPr id="0" name=""/>
        <dsp:cNvSpPr/>
      </dsp:nvSpPr>
      <dsp:spPr>
        <a:xfrm>
          <a:off x="0" y="2463260"/>
          <a:ext cx="5134027" cy="809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F93B7-1E98-490A-BD47-81C77391E68B}">
      <dsp:nvSpPr>
        <dsp:cNvPr id="0" name=""/>
        <dsp:cNvSpPr/>
      </dsp:nvSpPr>
      <dsp:spPr>
        <a:xfrm>
          <a:off x="244823" y="2645361"/>
          <a:ext cx="445569" cy="445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25D9-5F34-4B31-999C-DA97751F1547}">
      <dsp:nvSpPr>
        <dsp:cNvPr id="0" name=""/>
        <dsp:cNvSpPr/>
      </dsp:nvSpPr>
      <dsp:spPr>
        <a:xfrm>
          <a:off x="935216" y="2463260"/>
          <a:ext cx="3594373" cy="103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5" tIns="109745" rIns="109745" bIns="1097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Verinin büyüklüğü miktarı ve karmaşıklığı göz önüne alınarak farklı veri modelleme depolama ve sorgulama yöntemlerine ihtiyaç vardır. </a:t>
          </a:r>
        </a:p>
      </dsp:txBody>
      <dsp:txXfrm>
        <a:off x="935216" y="2463260"/>
        <a:ext cx="3594373" cy="1036960"/>
      </dsp:txXfrm>
    </dsp:sp>
    <dsp:sp modelId="{DC17C689-F3D5-4A9B-A57C-7EAD2C26641C}">
      <dsp:nvSpPr>
        <dsp:cNvPr id="0" name=""/>
        <dsp:cNvSpPr/>
      </dsp:nvSpPr>
      <dsp:spPr>
        <a:xfrm>
          <a:off x="0" y="3693144"/>
          <a:ext cx="5134027" cy="809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D73BF-E6E7-47C4-892D-3F79AA0A33DC}">
      <dsp:nvSpPr>
        <dsp:cNvPr id="0" name=""/>
        <dsp:cNvSpPr/>
      </dsp:nvSpPr>
      <dsp:spPr>
        <a:xfrm>
          <a:off x="244823" y="3875244"/>
          <a:ext cx="445569" cy="445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60789-E420-4991-B2FD-2A17340E7533}">
      <dsp:nvSpPr>
        <dsp:cNvPr id="0" name=""/>
        <dsp:cNvSpPr/>
      </dsp:nvSpPr>
      <dsp:spPr>
        <a:xfrm>
          <a:off x="935216" y="3693144"/>
          <a:ext cx="3594373" cy="103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745" tIns="109745" rIns="109745" bIns="1097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 tabanı ilişkisel ve ilişkisel olmayan veri tabanları olarak ikiye ayrılır. </a:t>
          </a:r>
        </a:p>
      </dsp:txBody>
      <dsp:txXfrm>
        <a:off x="935216" y="3693144"/>
        <a:ext cx="3594373" cy="103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4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85B1CDF-F4CD-F70D-7A69-231144585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5605" r="-2" b="-2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818488"/>
            <a:ext cx="9542755" cy="1029418"/>
          </a:xfrm>
        </p:spPr>
        <p:txBody>
          <a:bodyPr anchor="ctr">
            <a:normAutofit/>
          </a:bodyPr>
          <a:lstStyle/>
          <a:p>
            <a:endParaRPr sz="4000">
              <a:solidFill>
                <a:srgbClr val="FFFFFF"/>
              </a:solidFill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36812" y="668142"/>
            <a:ext cx="8836328" cy="96991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BİLİŞİMSEL AÇIDAN VERI TABANLARI 
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0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45914"/>
            <a:ext cx="9220200" cy="1241944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00301"/>
            <a:ext cx="9308690" cy="3352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1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838199"/>
            <a:ext cx="3389672" cy="4589193"/>
          </a:xfrm>
        </p:spPr>
        <p:txBody>
          <a:bodyPr anchor="t">
            <a:normAutofit/>
          </a:bodyPr>
          <a:lstStyle/>
          <a:p>
            <a:r>
              <a:rPr lang="en-US" dirty="0"/>
              <a:t>Giriş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7656F4-2A34-42A9-AF61-EE853285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8293B1D-C7E3-E87E-FB05-A8B4D0F57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3823"/>
              </p:ext>
            </p:extLst>
          </p:nvPr>
        </p:nvGraphicFramePr>
        <p:xfrm>
          <a:off x="5230760" y="838200"/>
          <a:ext cx="5134027" cy="47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4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sz="3400" dirty="0"/>
              <a:t>Bilişim Sistemleri Ve Yönetimi </a:t>
            </a:r>
          </a:p>
        </p:txBody>
      </p:sp>
      <p:pic>
        <p:nvPicPr>
          <p:cNvPr id="6" name="Picture 5" descr="Açık hava deposu">
            <a:extLst>
              <a:ext uri="{FF2B5EF4-FFF2-40B4-BE49-F238E27FC236}">
                <a16:creationId xmlns:a16="http://schemas.microsoft.com/office/drawing/2014/main" id="{F40526A5-73A8-ACFB-50D6-FD59661F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9" r="28728" b="3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Bilişim sistemi veri organizasyonunda bilgiyi toplama düzenleme işleme ve saklama gibi işlerden sorumludur. Bu işler girdi, işlem ve çıktı aşamalarından oluşur.</a:t>
            </a:r>
          </a:p>
          <a:p>
            <a:pPr lvl="0"/>
            <a:r>
              <a:rPr lang="en-US" dirty="0"/>
              <a:t>Bilişim sistemini etkili bir şekilde kullanmak için organizasyon,  yönetim ve teknolojiyi iyi bilmek gerekir.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sz="2500" dirty="0"/>
              <a:t>Veri Tabanı Ve Veri Tabanı Yönetim Sistemleri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FB564-3D29-02F6-24A8-F7AB9ADB9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1" r="36071" b="6250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600" dirty="0"/>
              <a:t>Veri tabanı en genel tanımıyla düzenlenmiş veriler topluluğudur.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Veri tabanı,  VTYS ve uygulama programlarını ara yüz içeren yapıya veri tabanı sistemi denir.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Veri tabanı modellerini sekize ayrılır.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1) Düz Model: iki boyutlarını veri grubundan oluşur.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2) Hiyerarşik Veri Modeli:Depoladığı yapısal verilere kayıt adı verilir.Kayıtlar ağaç mimarisi şeklinde yukarıdan aşağıya sıralanır.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3)Ağ Modeli:Hiyerarşik veri modelinin gelişmiş halidir. 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4)İlişkisel Veri Modeli:Hiyerarşik ve ağ veri modelinin yetersiz kalması sonucunda ilişkisel veri modeli geliştirilmiştir.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5)Çoklu Ortam Veri Modeli :Nesne İlişkisel veri tabanlarına benzer .Film müzik ve video gibi büyük nesneleri işler.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6)Dağıtık Veri Modeli: İki ya da daha fazla bilgisiyarlarda depolanır sadece bir ağ üzerinden dağıtılan bilgiler için kullanılır.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7)Nesne Yönelimli Veri Modeli: Nesne yönelimli  programlamaya dayanır.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8)Nesne İlişkisel Veri Modeli: Nesne Yönelimli özellikler içerir.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dirty="0"/>
              <a:t>Veri Tabanı Tasarımı</a:t>
            </a:r>
          </a:p>
        </p:txBody>
      </p:sp>
      <p:pic>
        <p:nvPicPr>
          <p:cNvPr id="6" name="Picture 5" descr="Boş telefon seyretmek için kişi">
            <a:extLst>
              <a:ext uri="{FF2B5EF4-FFF2-40B4-BE49-F238E27FC236}">
                <a16:creationId xmlns:a16="http://schemas.microsoft.com/office/drawing/2014/main" id="{61477F79-FD87-1BD4-791E-F1EB7C28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96" r="7881" b="-10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Kullanıcı gereksinimleri göz önüne alınır.</a:t>
            </a:r>
          </a:p>
          <a:p>
            <a:pPr lvl="0"/>
            <a:r>
              <a:rPr lang="en-US" dirty="0"/>
              <a:t> Sırasıyla; bilgi toplanması ve analizi ,kavramsal veri tasarımı, kavramsal şema, fiziksel veri tasarımı ve şema en sonda iç şema ile veri tabanı oluşur.</a:t>
            </a:r>
          </a:p>
          <a:p>
            <a:pPr lvl="0"/>
            <a:r>
              <a:rPr lang="en-US" dirty="0"/>
              <a:t> İç şema kayıt alanları veri tabanına giriş yol ve yöntemlerini gibi detayları içerir.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8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sz="2500" dirty="0"/>
              <a:t>İlişkisel Ve İlişkisel Olmayan Veri Tabanı Sistemleri</a:t>
            </a:r>
          </a:p>
        </p:txBody>
      </p:sp>
      <p:pic>
        <p:nvPicPr>
          <p:cNvPr id="6" name="Picture 5" descr="Siyah çizgilerle bağlı olan küplerin üst görünümü">
            <a:extLst>
              <a:ext uri="{FF2B5EF4-FFF2-40B4-BE49-F238E27FC236}">
                <a16:creationId xmlns:a16="http://schemas.microsoft.com/office/drawing/2014/main" id="{F03B7B13-6C5E-19AA-CDDC-082DBC51C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1" r="16278" b="4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500" dirty="0"/>
              <a:t>İlişkisel veri tabanı günümüzde yaygın şekilde kullanılır.Tablolardan oluşur. Bu tablolar birbiri ile ilişkilidir.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İlişkisel Veri tabanı sisteminde sağlanan temel özellikler; Bölünmezlik, Tutarlılık, İzolasyon, Dayanıklılık.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İlişkisel olmayan veri tabanları İlişkisel veri tabanlarına alternatif olarak çıkmıştır. 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Çok büyük verilerin depolanmasında kullanılır. 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3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sz="2200" dirty="0"/>
              <a:t>Veri Tabanı Mimarilerinjn Performans Karşılaştırması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74A-C86A-D21C-F2FE-C36665ACC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4" r="42808" b="6250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600" dirty="0"/>
              <a:t>İlişkisel veri tabanı olarak günümüzde an yaygın kullanılan MySQL dır.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İlişkisel veri tabanı olmayan olarak depolama sistemi olan MongoDB veri tabanı kullanılır.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Yapılan bir çalışmada bu iki saydığımız veri tabanları kullanmış ve 3 farklı veri sorgusu yapılmıştır.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Birinci Sorgu SELECT deyimi içeren basit bir sorgudur.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İkinci sorgu biraz daha karmaşık ve INNNE JOIN deyimi içermektedir.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Üçüncü sorgu ise SELECT ve INMER JOIN ile birlikte WHERE deyimi içeren detaylı bir sorgudur.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Çalışmada  zaman ve performansa dikkat edilmiştir.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Yapılan Çalışmalarda NoSQL veri tabanının büyük miktarlarda veri çiftleri içerdiği için MongoDB kullanarak karmaşık sorgu tiplerini çalıştırabildiği gözlenmiştir.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İkinci sorgu tipi ile yapılan testlerde MongoDB MySQL e göre daha iyi bir performans sergilemiştir. 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Genel olarak MongoDB karmaşık sorgularda daha iyidir MySQLden.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1 , 2  ve 3 çekirdekli işlemcilerde MySQl daha iyiyken çekirdek sayısı artınca gerileme gözlenmiştir.</a:t>
            </a:r>
          </a:p>
          <a:p>
            <a:pPr lvl="0">
              <a:lnSpc>
                <a:spcPct val="130000"/>
              </a:lnSpc>
            </a:pPr>
            <a:r>
              <a:rPr lang="en-US" sz="600" dirty="0"/>
              <a:t>Veri ekleme ve silme bakımından bakıldığında MongoDB MySQL e göre çok daha iyi performans göstermiştir.Veri silmeden ise MySQL in daha iyi olduğu gözlemlenmiştir. </a:t>
            </a:r>
          </a:p>
          <a:p>
            <a:pPr>
              <a:lnSpc>
                <a:spcPct val="130000"/>
              </a:lnSpc>
            </a:pPr>
            <a:endParaRPr lang="en-US" sz="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4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anchor="ctr">
            <a:normAutofit/>
          </a:bodyPr>
          <a:lstStyle/>
          <a:p>
            <a:r>
              <a:rPr lang="en-US" dirty="0"/>
              <a:t>SONUÇ </a:t>
            </a:r>
          </a:p>
        </p:txBody>
      </p:sp>
      <p:pic>
        <p:nvPicPr>
          <p:cNvPr id="6" name="Picture 5" descr="Koyu ekran üzerinde finansal grafikler">
            <a:extLst>
              <a:ext uri="{FF2B5EF4-FFF2-40B4-BE49-F238E27FC236}">
                <a16:creationId xmlns:a16="http://schemas.microsoft.com/office/drawing/2014/main" id="{6739F182-34AA-F66C-C4B5-2AA00EC6E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5" r="28898" b="4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356347"/>
            <a:ext cx="4269474" cy="339618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Genel olarak büyük veri tipleri hız ve performans açısından ilişkisel olmayan(MongoDB)  veri tipleri ön plana çıkarken ilişkisel veri tipleri(MySQL) veri güvenliği ve veri güvenliği bakımından ön plana çıkmaktadır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0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45914"/>
            <a:ext cx="9220200" cy="1241944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400301"/>
            <a:ext cx="9308690" cy="3352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93724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MemoVTI</vt:lpstr>
      <vt:lpstr>PowerPoint Presentation</vt:lpstr>
      <vt:lpstr>Giriş</vt:lpstr>
      <vt:lpstr>Bilişim Sistemleri Ve Yönetimi </vt:lpstr>
      <vt:lpstr>Veri Tabanı Ve Veri Tabanı Yönetim Sistemleri</vt:lpstr>
      <vt:lpstr>Veri Tabanı Tasarımı</vt:lpstr>
      <vt:lpstr>İlişkisel Ve İlişkisel Olmayan Veri Tabanı Sistemleri</vt:lpstr>
      <vt:lpstr>Veri Tabanı Mimarilerinjn Performans Karşılaştırması</vt:lpstr>
      <vt:lpstr>SONUÇ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Ceyran</dc:creator>
  <cp:lastModifiedBy>Ahmet Ceyran</cp:lastModifiedBy>
  <cp:revision>1</cp:revision>
  <dcterms:created xsi:type="dcterms:W3CDTF">2024-03-19T14:55:31Z</dcterms:created>
  <dcterms:modified xsi:type="dcterms:W3CDTF">2024-03-19T16:09:56Z</dcterms:modified>
</cp:coreProperties>
</file>