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0" r:id="rId2"/>
    <p:sldId id="307" r:id="rId3"/>
    <p:sldId id="371" r:id="rId4"/>
    <p:sldId id="380" r:id="rId5"/>
    <p:sldId id="395" r:id="rId6"/>
    <p:sldId id="372" r:id="rId7"/>
    <p:sldId id="404" r:id="rId8"/>
    <p:sldId id="376" r:id="rId9"/>
    <p:sldId id="377" r:id="rId10"/>
    <p:sldId id="400" r:id="rId11"/>
    <p:sldId id="385" r:id="rId12"/>
    <p:sldId id="306" r:id="rId13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000"/>
    <a:srgbClr val="CC0000"/>
    <a:srgbClr val="FF0000"/>
    <a:srgbClr val="E6E6E6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6" autoAdjust="0"/>
    <p:restoredTop sz="96357" autoAdjust="0"/>
  </p:normalViewPr>
  <p:slideViewPr>
    <p:cSldViewPr showGuides="1">
      <p:cViewPr>
        <p:scale>
          <a:sx n="75" d="100"/>
          <a:sy n="75" d="100"/>
        </p:scale>
        <p:origin x="835" y="293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45144C29-C0F0-E042-99EB-E9D3949336A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2F47DD57-4886-134A-8F1B-BAC64F561F7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6132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14A30561-B2A5-1E41-ABF0-0F9E8914B36D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49804C45-C4B7-024C-9A1F-72DDADF5CA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245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04C45-C4B7-024C-9A1F-72DDADF5CA1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18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04C45-C4B7-024C-9A1F-72DDADF5CA1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60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rlie_Bs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386000"/>
            <a:ext cx="9144000" cy="54720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2626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6259" y="4941168"/>
            <a:ext cx="9186771" cy="1916832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18905" y="-27384"/>
            <a:ext cx="9144000" cy="494116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8654" y="5229200"/>
            <a:ext cx="8496944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328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28800"/>
            <a:ext cx="4752528" cy="44644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292080" y="1628800"/>
            <a:ext cx="3600400" cy="2088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292080" y="4005064"/>
            <a:ext cx="3600400" cy="2088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hteck 22"/>
          <p:cNvSpPr/>
          <p:nvPr userDrawn="1"/>
        </p:nvSpPr>
        <p:spPr>
          <a:xfrm>
            <a:off x="-6260" y="6408712"/>
            <a:ext cx="9187200" cy="476672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43608" y="6525344"/>
            <a:ext cx="4752527" cy="28803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Hochschule Landshut  |  www.haw-landshut.de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525344"/>
            <a:ext cx="792088" cy="2880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8460432" y="652534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5D47F5-C6F8-4076-98B4-AE849A5F4767}" type="slidenum">
              <a:rPr lang="de-DE" sz="800" smtClean="0">
                <a:solidFill>
                  <a:schemeClr val="bg1"/>
                </a:solidFill>
              </a:rPr>
              <a:t>‹Nr.›</a:t>
            </a:fld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8611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28799"/>
            <a:ext cx="8640960" cy="273630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156176" y="4581128"/>
            <a:ext cx="2736304" cy="158417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2"/>
          </p:nvPr>
        </p:nvSpPr>
        <p:spPr>
          <a:xfrm>
            <a:off x="251520" y="4581128"/>
            <a:ext cx="2736304" cy="158417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203848" y="4581128"/>
            <a:ext cx="2736304" cy="158417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 userDrawn="1"/>
        </p:nvSpPr>
        <p:spPr>
          <a:xfrm>
            <a:off x="-6260" y="6408712"/>
            <a:ext cx="9187200" cy="476672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43608" y="6525344"/>
            <a:ext cx="4752527" cy="28803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Hochschule Landshut  |  www.haw-landshut.de</a:t>
            </a:r>
          </a:p>
        </p:txBody>
      </p:sp>
      <p:sp>
        <p:nvSpPr>
          <p:cNvPr id="16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525344"/>
            <a:ext cx="792088" cy="2880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8460432" y="652534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5D47F5-C6F8-4076-98B4-AE849A5F4767}" type="slidenum">
              <a:rPr lang="de-DE" sz="800" smtClean="0">
                <a:solidFill>
                  <a:schemeClr val="bg1"/>
                </a:solidFill>
              </a:rPr>
              <a:t>‹Nr.›</a:t>
            </a:fld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5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39952" y="1628801"/>
            <a:ext cx="4752528" cy="4536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BE0000"/>
              </a:buClr>
              <a:buFont typeface="Wingdings" charset="2"/>
              <a:buChar char="§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1"/>
          </p:nvPr>
        </p:nvSpPr>
        <p:spPr>
          <a:xfrm>
            <a:off x="251520" y="1628800"/>
            <a:ext cx="3778374" cy="4536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0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-6260" y="6408712"/>
            <a:ext cx="9187200" cy="476672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43608" y="6525344"/>
            <a:ext cx="4752527" cy="28803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Hochschule Landshut  |  www.haw-landshut.de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525344"/>
            <a:ext cx="792088" cy="2880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8460432" y="652534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5D47F5-C6F8-4076-98B4-AE849A5F4767}" type="slidenum">
              <a:rPr lang="de-DE" sz="800" smtClean="0">
                <a:solidFill>
                  <a:schemeClr val="bg1"/>
                </a:solidFill>
              </a:rPr>
              <a:t>‹Nr.›</a:t>
            </a:fld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9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20000"/>
            <a:ext cx="8640960" cy="4536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E0000"/>
              </a:buClr>
              <a:buFont typeface="Wingdings" charset="2"/>
              <a:buChar char="§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BE0000"/>
              </a:buClr>
              <a:buFont typeface="Wingdings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BE0000"/>
              </a:buClr>
              <a:buFont typeface="Wingdings" charset="2"/>
              <a:buChar char="§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BE0000"/>
              </a:buClr>
              <a:buFont typeface="Wingdings" charset="2"/>
              <a:buChar char="§"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0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-6260" y="6408712"/>
            <a:ext cx="9187200" cy="476672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43608" y="6525344"/>
            <a:ext cx="4752527" cy="28803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Hochschule Landshut  |  www.haw-landshut.de</a:t>
            </a:r>
          </a:p>
        </p:txBody>
      </p:sp>
      <p:sp>
        <p:nvSpPr>
          <p:cNvPr id="13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525344"/>
            <a:ext cx="792088" cy="2880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8460432" y="652534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5D47F5-C6F8-4076-98B4-AE849A5F4767}" type="slidenum">
              <a:rPr lang="de-DE" sz="800" smtClean="0">
                <a:solidFill>
                  <a:schemeClr val="bg1"/>
                </a:solidFill>
              </a:rPr>
              <a:t>‹Nr.›</a:t>
            </a:fld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8724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E0000"/>
              </a:buClr>
              <a:buFont typeface="Wingdings" charset="2"/>
              <a:buChar char="§"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BE0000"/>
              </a:buClr>
              <a:buFont typeface="Wingdings" charset="2"/>
              <a:buChar char="§"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BE0000"/>
              </a:buClr>
              <a:buFont typeface="Wingdings" charset="2"/>
              <a:buChar char="§"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BE0000"/>
              </a:buClr>
              <a:buFont typeface="Wingdings" charset="2"/>
              <a:buChar char="§"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188640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0" y="1079025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-6260" y="6408712"/>
            <a:ext cx="9187200" cy="476672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43608" y="6525344"/>
            <a:ext cx="4752527" cy="28803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Hochschule Landshut  |  www.haw-landshut.de</a:t>
            </a:r>
          </a:p>
        </p:txBody>
      </p:sp>
      <p:sp>
        <p:nvSpPr>
          <p:cNvPr id="13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525344"/>
            <a:ext cx="792088" cy="2880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8460432" y="652534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5D47F5-C6F8-4076-98B4-AE849A5F4767}" type="slidenum">
              <a:rPr lang="de-DE" sz="800" smtClean="0">
                <a:solidFill>
                  <a:schemeClr val="bg1"/>
                </a:solidFill>
              </a:rPr>
              <a:t>‹Nr.›</a:t>
            </a:fld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9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Hochschule Landshut  |  www.haw-landshut.de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5C6C25D1-710F-446D-AA81-79ED79336A03}" type="datetime1">
              <a:rPr lang="de-DE" smtClean="0"/>
              <a:pPr lvl="0"/>
              <a:t>18.06.2021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8628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63063" y="4797152"/>
            <a:ext cx="9315583" cy="2060848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0" y="1386488"/>
            <a:ext cx="9144000" cy="3410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87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/>
          <p:cNvSpPr txBox="1">
            <a:spLocks/>
          </p:cNvSpPr>
          <p:nvPr userDrawn="1"/>
        </p:nvSpPr>
        <p:spPr>
          <a:xfrm>
            <a:off x="251520" y="5229200"/>
            <a:ext cx="8496944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99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4" r:id="rId3"/>
    <p:sldLayoutId id="2147483666" r:id="rId4"/>
    <p:sldLayoutId id="2147483665" r:id="rId5"/>
    <p:sldLayoutId id="2147483663" r:id="rId6"/>
    <p:sldLayoutId id="2147483667" r:id="rId7"/>
    <p:sldLayoutId id="2147483670" r:id="rId8"/>
    <p:sldLayoutId id="214748367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Aufbau und Programmierung eines Modellfahrzeugs für den NXP Cup</a:t>
            </a:r>
            <a:br>
              <a:rPr lang="de-DE" dirty="0"/>
            </a:br>
            <a:r>
              <a:rPr lang="de-DE" sz="1200" dirty="0"/>
              <a:t>Christian Ecker, Matthias Summer, Markus Ambrosch – Master Elektrotechnik Sem.2 SS21</a:t>
            </a:r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307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BE0000"/>
                </a:solidFill>
              </a:rPr>
              <a:t>7. </a:t>
            </a:r>
            <a:r>
              <a:rPr lang="de-DE" sz="2800" dirty="0"/>
              <a:t>Schaltplan II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84015"/>
            <a:ext cx="8840192" cy="476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00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B362D1-27DD-4B80-9F84-E0D33519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BE0000"/>
                </a:solidFill>
              </a:rPr>
              <a:t>[NXP1]</a:t>
            </a:r>
            <a:r>
              <a:rPr lang="de-DE" dirty="0">
                <a:solidFill>
                  <a:srgbClr val="BE0000"/>
                </a:solidFill>
              </a:rPr>
              <a:t>     https://nxpcup.nxp.com/challenges</a:t>
            </a:r>
          </a:p>
          <a:p>
            <a:r>
              <a:rPr lang="de-DE" b="1" dirty="0">
                <a:solidFill>
                  <a:srgbClr val="BE0000"/>
                </a:solidFill>
              </a:rPr>
              <a:t>[NXP2]</a:t>
            </a:r>
            <a:r>
              <a:rPr lang="de-DE" dirty="0">
                <a:solidFill>
                  <a:srgbClr val="BE0000"/>
                </a:solidFill>
              </a:rPr>
              <a:t>     https://www.nxp.com/design/software/development-software/mcuxpresso-software-and-	  	     </a:t>
            </a:r>
            <a:r>
              <a:rPr lang="de-DE" dirty="0" err="1">
                <a:solidFill>
                  <a:srgbClr val="BE0000"/>
                </a:solidFill>
              </a:rPr>
              <a:t>tools</a:t>
            </a:r>
            <a:r>
              <a:rPr lang="de-DE" dirty="0">
                <a:solidFill>
                  <a:srgbClr val="BE0000"/>
                </a:solidFill>
              </a:rPr>
              <a:t>-/lpcxpresso-development-board-for-lpc5460x-mcus:OM13092</a:t>
            </a:r>
          </a:p>
          <a:p>
            <a:r>
              <a:rPr lang="de-DE" b="1" dirty="0">
                <a:solidFill>
                  <a:srgbClr val="BE0000"/>
                </a:solidFill>
              </a:rPr>
              <a:t>[ESC1]     </a:t>
            </a:r>
            <a:r>
              <a:rPr lang="de-DE" dirty="0">
                <a:solidFill>
                  <a:srgbClr val="BE0000"/>
                </a:solidFill>
              </a:rPr>
              <a:t>https://www.tme.eu/Document/565a6d126189bb1b31b17819c38dcc5c/Bullet%20firmware</a:t>
            </a:r>
          </a:p>
          <a:p>
            <a:pPr marL="0" indent="0">
              <a:buNone/>
            </a:pPr>
            <a:r>
              <a:rPr lang="de-DE" dirty="0">
                <a:solidFill>
                  <a:srgbClr val="BE0000"/>
                </a:solidFill>
              </a:rPr>
              <a:t>	     %20instruction.pdf</a:t>
            </a:r>
          </a:p>
          <a:p>
            <a:endParaRPr lang="de-DE" dirty="0">
              <a:solidFill>
                <a:srgbClr val="BE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BE0000"/>
                </a:solidFill>
              </a:rPr>
              <a:t>9. </a:t>
            </a:r>
            <a:r>
              <a:rPr lang="de-DE" sz="2800" dirty="0">
                <a:solidFill>
                  <a:schemeClr val="tx1"/>
                </a:solidFill>
              </a:rPr>
              <a:t>Quellen</a:t>
            </a:r>
            <a:endParaRPr lang="de-DE" sz="2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27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5888"/>
            <a:ext cx="9144000" cy="3418840"/>
          </a:xfrm>
        </p:spPr>
      </p:pic>
      <p:sp>
        <p:nvSpPr>
          <p:cNvPr id="4" name="Titel 2">
            <a:extLst>
              <a:ext uri="{FF2B5EF4-FFF2-40B4-BE49-F238E27FC236}">
                <a16:creationId xmlns:a16="http://schemas.microsoft.com/office/drawing/2014/main" id="{85D65A9F-6990-4DE6-A7F8-F23BB57A79EC}"/>
              </a:ext>
            </a:extLst>
          </p:cNvPr>
          <p:cNvSpPr txBox="1">
            <a:spLocks/>
          </p:cNvSpPr>
          <p:nvPr/>
        </p:nvSpPr>
        <p:spPr>
          <a:xfrm>
            <a:off x="251521" y="188640"/>
            <a:ext cx="7632847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 for your attention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2D63953-A15F-407D-8E06-68151AE1A187}"/>
              </a:ext>
            </a:extLst>
          </p:cNvPr>
          <p:cNvGrpSpPr/>
          <p:nvPr/>
        </p:nvGrpSpPr>
        <p:grpSpPr>
          <a:xfrm>
            <a:off x="179512" y="4896154"/>
            <a:ext cx="2084154" cy="450797"/>
            <a:chOff x="486231" y="1250863"/>
            <a:chExt cx="5180498" cy="112052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DD35F6E-646A-4AF8-8DEC-FA2BCA41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250863"/>
              <a:ext cx="1094729" cy="1116335"/>
            </a:xfrm>
            <a:prstGeom prst="rect">
              <a:avLst/>
            </a:prstGeom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EC1963BD-56DF-4F8D-91CB-2234BB89A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31" y="1252445"/>
              <a:ext cx="1114753" cy="1114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F654CE-F07A-47C6-8DEB-677F61D3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1428" y="1250863"/>
              <a:ext cx="1130839" cy="112052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484490E-0B5D-467D-A6E4-8FB07BB8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4980" y="1250863"/>
              <a:ext cx="1431199" cy="1116335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529F9778-B70E-4B2F-9D29-4328908B0E71}"/>
              </a:ext>
            </a:extLst>
          </p:cNvPr>
          <p:cNvSpPr/>
          <p:nvPr/>
        </p:nvSpPr>
        <p:spPr>
          <a:xfrm>
            <a:off x="130710" y="5423966"/>
            <a:ext cx="426591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b="1" dirty="0">
                <a:solidFill>
                  <a:schemeClr val="bg1"/>
                </a:solidFill>
              </a:rPr>
              <a:t>Instagram: </a:t>
            </a:r>
            <a:r>
              <a:rPr lang="de-DE" altLang="de-DE" dirty="0">
                <a:solidFill>
                  <a:schemeClr val="bg1"/>
                </a:solidFill>
              </a:rPr>
              <a:t>@</a:t>
            </a:r>
            <a:r>
              <a:rPr lang="de-DE" altLang="de-DE" dirty="0" err="1">
                <a:solidFill>
                  <a:schemeClr val="bg1"/>
                </a:solidFill>
              </a:rPr>
              <a:t>smb_hochschulelandshut</a:t>
            </a:r>
            <a:endParaRPr lang="de-DE" alt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Facebook:  </a:t>
            </a:r>
            <a:r>
              <a:rPr lang="de-DE" dirty="0">
                <a:solidFill>
                  <a:schemeClr val="bg1"/>
                </a:solidFill>
              </a:rPr>
              <a:t>@</a:t>
            </a:r>
            <a:r>
              <a:rPr lang="de-DE" dirty="0" err="1">
                <a:solidFill>
                  <a:schemeClr val="bg1"/>
                </a:solidFill>
              </a:rPr>
              <a:t>SMBLandshut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E-Mail:        </a:t>
            </a:r>
            <a:r>
              <a:rPr lang="de-DE" dirty="0">
                <a:solidFill>
                  <a:schemeClr val="bg1"/>
                </a:solidFill>
              </a:rPr>
              <a:t>smb@haw-landshut.de</a:t>
            </a:r>
            <a:endParaRPr lang="de-DE" altLang="de-DE" dirty="0">
              <a:solidFill>
                <a:schemeClr val="bg1"/>
              </a:solidFill>
            </a:endParaRP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323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A27491-D49B-4F0B-86C6-5D955B9D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de-DE" sz="2000" dirty="0"/>
              <a:t>Zielsetzung und Konzept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charset="2"/>
              <a:buAutoNum type="arabicPeriod"/>
            </a:pPr>
            <a:r>
              <a:rPr lang="de-DE" sz="2000" dirty="0"/>
              <a:t>Streckenerkennung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de-DE" sz="2000" dirty="0"/>
              <a:t>Zusätzliche 3D-Druck-Anbauteile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de-DE" sz="2000" dirty="0"/>
              <a:t>Drehzahlmessung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de-DE" sz="2000" dirty="0"/>
              <a:t>Bedienungs-Board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de-DE" sz="2000" dirty="0"/>
              <a:t>Zusammenfassung, Fazit und Ausblick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de-DE" sz="2000" dirty="0"/>
              <a:t>Quellen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5AA617-833C-49A0-956E-582D3A185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Präsentationsinhalt: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340674-B672-452B-9C74-9C2C40534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1964E-D130-40CC-93E1-CA7B18FAD9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37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B362D1-27DD-4B80-9F84-E0D33519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u="sng" dirty="0">
                <a:solidFill>
                  <a:srgbClr val="BE0000"/>
                </a:solidFill>
              </a:rPr>
              <a:t>Zielsetzung:</a:t>
            </a:r>
          </a:p>
          <a:p>
            <a:pPr marL="0" indent="0">
              <a:buNone/>
            </a:pPr>
            <a:endParaRPr lang="de-DE" sz="24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de-DE" sz="2400" dirty="0"/>
              <a:t>Selbstfahrendes Fahrzeug im Maßstab 1:18 erstellen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de-DE" sz="2400" dirty="0"/>
              <a:t>Ausführliche Dokumentation für Nachfolger bereitstellen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de-DE" sz="2400" strike="sngStrike" dirty="0"/>
              <a:t>Teilnahme am NXP Cup im April 2021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de-DE" sz="2400" strike="sngStrike" dirty="0"/>
              <a:t>Platz auf Sieger-Treppchen ergattern</a:t>
            </a:r>
          </a:p>
          <a:p>
            <a:pPr marL="457200" indent="-457200">
              <a:buAutoNum type="arabicPeriod"/>
            </a:pPr>
            <a:endParaRPr lang="de-DE" sz="24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CC0000"/>
                </a:solidFill>
              </a:rPr>
              <a:t>1. </a:t>
            </a:r>
            <a:r>
              <a:rPr lang="de-DE" sz="2800" dirty="0"/>
              <a:t>Zielsetzung und Konzept  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0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B362D1-27DD-4B80-9F84-E0D33519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u="sng" dirty="0">
                <a:solidFill>
                  <a:srgbClr val="BE0000"/>
                </a:solidFill>
              </a:rPr>
              <a:t>NXP Cup: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CC0000"/>
                </a:solidFill>
              </a:rPr>
              <a:t>1. </a:t>
            </a:r>
            <a:r>
              <a:rPr lang="de-DE" sz="2800" dirty="0"/>
              <a:t>Zielsetzung und Konzept  II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pic>
        <p:nvPicPr>
          <p:cNvPr id="1026" name="Picture 2" descr="Speed Race - Fastest Lap Time img">
            <a:extLst>
              <a:ext uri="{FF2B5EF4-FFF2-40B4-BE49-F238E27FC236}">
                <a16:creationId xmlns:a16="http://schemas.microsoft.com/office/drawing/2014/main" id="{CA620227-E909-4070-BD05-B5F32C91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17352"/>
            <a:ext cx="4185084" cy="279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stacle - Avoid the Barrier img">
            <a:extLst>
              <a:ext uri="{FF2B5EF4-FFF2-40B4-BE49-F238E27FC236}">
                <a16:creationId xmlns:a16="http://schemas.microsoft.com/office/drawing/2014/main" id="{EDBAC1EF-1B00-464A-961E-6CE90A1A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98" y="2317352"/>
            <a:ext cx="4185084" cy="279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B40827-6741-4B09-9429-4B588ECA6330}"/>
              </a:ext>
            </a:extLst>
          </p:cNvPr>
          <p:cNvSpPr txBox="1"/>
          <p:nvPr/>
        </p:nvSpPr>
        <p:spPr>
          <a:xfrm>
            <a:off x="1230093" y="5210774"/>
            <a:ext cx="22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BE0000"/>
                </a:solidFill>
              </a:rPr>
              <a:t>Schnellste Runde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F47001-7A1B-4177-AF1A-90F10C9E6080}"/>
              </a:ext>
            </a:extLst>
          </p:cNvPr>
          <p:cNvSpPr txBox="1"/>
          <p:nvPr/>
        </p:nvSpPr>
        <p:spPr>
          <a:xfrm>
            <a:off x="5597038" y="5210774"/>
            <a:ext cx="240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BE0000"/>
                </a:solidFill>
              </a:rPr>
              <a:t>Hindernis umfahren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D36E9C-EBB2-44A0-A6D7-D5BA14BA8BFE}"/>
              </a:ext>
            </a:extLst>
          </p:cNvPr>
          <p:cNvSpPr txBox="1"/>
          <p:nvPr/>
        </p:nvSpPr>
        <p:spPr>
          <a:xfrm>
            <a:off x="0" y="6069184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Bilder-Quelle: [NXP1] </a:t>
            </a:r>
          </a:p>
        </p:txBody>
      </p:sp>
    </p:spTree>
    <p:extLst>
      <p:ext uri="{BB962C8B-B14F-4D97-AF65-F5344CB8AC3E}">
        <p14:creationId xmlns:p14="http://schemas.microsoft.com/office/powerpoint/2010/main" val="176039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CC0000"/>
                </a:solidFill>
              </a:rPr>
              <a:t>1. </a:t>
            </a:r>
            <a:r>
              <a:rPr lang="de-DE" sz="2800" dirty="0"/>
              <a:t>Zielsetzung und Konzept  III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A73D65-7812-4DAA-B14D-CF301F737610}"/>
              </a:ext>
            </a:extLst>
          </p:cNvPr>
          <p:cNvSpPr txBox="1"/>
          <p:nvPr/>
        </p:nvSpPr>
        <p:spPr>
          <a:xfrm>
            <a:off x="255920" y="1656918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Zusammenbau mit Standardbausatz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41F0EA-0848-4A7E-B8CF-1D9863DD0C57}"/>
              </a:ext>
            </a:extLst>
          </p:cNvPr>
          <p:cNvSpPr txBox="1"/>
          <p:nvPr/>
        </p:nvSpPr>
        <p:spPr>
          <a:xfrm>
            <a:off x="3394976" y="1656918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3D-Druckteile anbauen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5A0FEE-4C9F-4E8D-BD04-6A1565F2FE82}"/>
              </a:ext>
            </a:extLst>
          </p:cNvPr>
          <p:cNvSpPr txBox="1"/>
          <p:nvPr/>
        </p:nvSpPr>
        <p:spPr>
          <a:xfrm>
            <a:off x="6540338" y="2764858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Drehzahlerkennung implementieren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F53BDE-D8A1-4D9D-B83D-6A4EE8D99864}"/>
              </a:ext>
            </a:extLst>
          </p:cNvPr>
          <p:cNvSpPr txBox="1"/>
          <p:nvPr/>
        </p:nvSpPr>
        <p:spPr>
          <a:xfrm>
            <a:off x="6534032" y="1655606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Antriebsbaustein programmieren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5C46257-5D7A-4982-94D8-AE79E29A4140}"/>
              </a:ext>
            </a:extLst>
          </p:cNvPr>
          <p:cNvSpPr txBox="1"/>
          <p:nvPr/>
        </p:nvSpPr>
        <p:spPr>
          <a:xfrm>
            <a:off x="3394976" y="2772095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Lenkungsbaustein programmieren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4294B1-9F03-45AD-AE84-E3D75A6DAD7B}"/>
              </a:ext>
            </a:extLst>
          </p:cNvPr>
          <p:cNvSpPr txBox="1"/>
          <p:nvPr/>
        </p:nvSpPr>
        <p:spPr>
          <a:xfrm>
            <a:off x="249614" y="2764859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Bedienungs-Board erstellen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CBA7081-4E43-4C98-9CED-4EB5AC6A7D0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470639" y="1980084"/>
            <a:ext cx="924337" cy="0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E609C73-6B60-4D87-871E-35257F73474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09695" y="1978772"/>
            <a:ext cx="924337" cy="1312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9881B8-D293-45AC-A7C3-C0E1502F55F3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2464333" y="3088025"/>
            <a:ext cx="930643" cy="7236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D7CDE63-9F4C-440C-8905-AB386AB14EE1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5609695" y="3088024"/>
            <a:ext cx="930643" cy="7237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E55B610-D576-4B26-A7F9-6A979DAF8F09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641392" y="2301937"/>
            <a:ext cx="6306" cy="462921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AB90EFC-0F1C-4F47-8627-4060ADB4A60F}"/>
              </a:ext>
            </a:extLst>
          </p:cNvPr>
          <p:cNvSpPr txBox="1"/>
          <p:nvPr/>
        </p:nvSpPr>
        <p:spPr>
          <a:xfrm>
            <a:off x="261382" y="3879991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Anzeige programmieren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3E2773-0C59-4E45-AF78-1A939E4A8DC4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1356974" y="3411190"/>
            <a:ext cx="11768" cy="468801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A8F71FC-C427-4957-993E-07800D99FFF7}"/>
              </a:ext>
            </a:extLst>
          </p:cNvPr>
          <p:cNvSpPr txBox="1"/>
          <p:nvPr/>
        </p:nvSpPr>
        <p:spPr>
          <a:xfrm>
            <a:off x="3406744" y="3888200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Streckenerkennung programmieren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7D6D5FB-C04C-415F-A24E-180BC8924A81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2476101" y="4203157"/>
            <a:ext cx="930643" cy="8209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04E42E4-02CB-4B5D-866B-0D6D25EDCAE4}"/>
              </a:ext>
            </a:extLst>
          </p:cNvPr>
          <p:cNvSpPr txBox="1"/>
          <p:nvPr/>
        </p:nvSpPr>
        <p:spPr>
          <a:xfrm>
            <a:off x="6545801" y="3888200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Regelung implementieren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6029C89-86FC-4064-9CD1-AAF52AD0DE06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>
            <a:off x="5621463" y="4211366"/>
            <a:ext cx="924338" cy="0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CD6E0CBA-1790-4500-AADA-DD9DF960F4DB}"/>
              </a:ext>
            </a:extLst>
          </p:cNvPr>
          <p:cNvSpPr txBox="1"/>
          <p:nvPr/>
        </p:nvSpPr>
        <p:spPr>
          <a:xfrm>
            <a:off x="6545801" y="5012761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Hindernisse erkennen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27B93C9B-8BA9-4C33-AA11-468EBCD9C0CA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7653161" y="4534531"/>
            <a:ext cx="0" cy="478230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F5E037D2-7A47-4D1B-B0AE-4D1C73F33AC1}"/>
              </a:ext>
            </a:extLst>
          </p:cNvPr>
          <p:cNvSpPr txBox="1"/>
          <p:nvPr/>
        </p:nvSpPr>
        <p:spPr>
          <a:xfrm>
            <a:off x="3406744" y="5014686"/>
            <a:ext cx="2214719" cy="646331"/>
          </a:xfrm>
          <a:prstGeom prst="rect">
            <a:avLst/>
          </a:prstGeom>
          <a:noFill/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NXP Cup 2021 gewinnen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BA663FA-BF1E-4FD4-8781-791F545FF323}"/>
              </a:ext>
            </a:extLst>
          </p:cNvPr>
          <p:cNvCxnSpPr>
            <a:cxnSpLocks/>
          </p:cNvCxnSpPr>
          <p:nvPr/>
        </p:nvCxnSpPr>
        <p:spPr>
          <a:xfrm flipH="1">
            <a:off x="5621463" y="5333390"/>
            <a:ext cx="924338" cy="1925"/>
          </a:xfrm>
          <a:prstGeom prst="straightConnector1">
            <a:avLst/>
          </a:prstGeom>
          <a:ln w="60325">
            <a:solidFill>
              <a:srgbClr val="BE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 descr="Häkchen">
            <a:extLst>
              <a:ext uri="{FF2B5EF4-FFF2-40B4-BE49-F238E27FC236}">
                <a16:creationId xmlns:a16="http://schemas.microsoft.com/office/drawing/2014/main" id="{CBCB834D-FC83-4EA4-8412-A2C81EEEA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237" y="1166436"/>
            <a:ext cx="735728" cy="735728"/>
          </a:xfrm>
          <a:prstGeom prst="rect">
            <a:avLst/>
          </a:prstGeom>
        </p:spPr>
      </p:pic>
      <p:pic>
        <p:nvPicPr>
          <p:cNvPr id="54" name="Grafik 53" descr="Häkchen">
            <a:extLst>
              <a:ext uri="{FF2B5EF4-FFF2-40B4-BE49-F238E27FC236}">
                <a16:creationId xmlns:a16="http://schemas.microsoft.com/office/drawing/2014/main" id="{C3FFF76E-7DB5-40B5-BEFF-25D6EC99B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599" y="1152284"/>
            <a:ext cx="735728" cy="735728"/>
          </a:xfrm>
          <a:prstGeom prst="rect">
            <a:avLst/>
          </a:prstGeom>
        </p:spPr>
      </p:pic>
      <p:pic>
        <p:nvPicPr>
          <p:cNvPr id="55" name="Grafik 54" descr="Häkchen">
            <a:extLst>
              <a:ext uri="{FF2B5EF4-FFF2-40B4-BE49-F238E27FC236}">
                <a16:creationId xmlns:a16="http://schemas.microsoft.com/office/drawing/2014/main" id="{90E1CD20-FD3B-4866-B147-1CEC89482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0887" y="1172185"/>
            <a:ext cx="735728" cy="735728"/>
          </a:xfrm>
          <a:prstGeom prst="rect">
            <a:avLst/>
          </a:prstGeom>
        </p:spPr>
      </p:pic>
      <p:pic>
        <p:nvPicPr>
          <p:cNvPr id="56" name="Grafik 55" descr="Häkchen">
            <a:extLst>
              <a:ext uri="{FF2B5EF4-FFF2-40B4-BE49-F238E27FC236}">
                <a16:creationId xmlns:a16="http://schemas.microsoft.com/office/drawing/2014/main" id="{E2ECBA55-2520-4D68-AA0F-4DFC100A1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8853" y="2275625"/>
            <a:ext cx="735728" cy="735728"/>
          </a:xfrm>
          <a:prstGeom prst="rect">
            <a:avLst/>
          </a:prstGeom>
        </p:spPr>
      </p:pic>
      <p:pic>
        <p:nvPicPr>
          <p:cNvPr id="59" name="Grafik 58" descr="Häkchen">
            <a:extLst>
              <a:ext uri="{FF2B5EF4-FFF2-40B4-BE49-F238E27FC236}">
                <a16:creationId xmlns:a16="http://schemas.microsoft.com/office/drawing/2014/main" id="{773118BE-4EAF-42AA-947D-C97739EED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086" y="2285611"/>
            <a:ext cx="735728" cy="735728"/>
          </a:xfrm>
          <a:prstGeom prst="rect">
            <a:avLst/>
          </a:prstGeom>
        </p:spPr>
      </p:pic>
      <p:pic>
        <p:nvPicPr>
          <p:cNvPr id="46" name="Grafik 45" descr="Schließen">
            <a:extLst>
              <a:ext uri="{FF2B5EF4-FFF2-40B4-BE49-F238E27FC236}">
                <a16:creationId xmlns:a16="http://schemas.microsoft.com/office/drawing/2014/main" id="{59BDEAF6-5D72-4695-BF52-CD0BC7C52D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7916" y="3387871"/>
            <a:ext cx="914400" cy="914400"/>
          </a:xfrm>
          <a:prstGeom prst="rect">
            <a:avLst/>
          </a:prstGeom>
        </p:spPr>
      </p:pic>
      <p:pic>
        <p:nvPicPr>
          <p:cNvPr id="60" name="Grafik 59" descr="Schließen">
            <a:extLst>
              <a:ext uri="{FF2B5EF4-FFF2-40B4-BE49-F238E27FC236}">
                <a16:creationId xmlns:a16="http://schemas.microsoft.com/office/drawing/2014/main" id="{5486EC5E-39FF-48AD-86DD-D32D38658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0891" y="3412507"/>
            <a:ext cx="914400" cy="914400"/>
          </a:xfrm>
          <a:prstGeom prst="rect">
            <a:avLst/>
          </a:prstGeom>
        </p:spPr>
      </p:pic>
      <p:pic>
        <p:nvPicPr>
          <p:cNvPr id="61" name="Grafik 60" descr="Schließen">
            <a:extLst>
              <a:ext uri="{FF2B5EF4-FFF2-40B4-BE49-F238E27FC236}">
                <a16:creationId xmlns:a16="http://schemas.microsoft.com/office/drawing/2014/main" id="{FF68C773-BD20-4B3A-9865-F9461ADB33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866" y="3422791"/>
            <a:ext cx="914400" cy="914400"/>
          </a:xfrm>
          <a:prstGeom prst="rect">
            <a:avLst/>
          </a:prstGeom>
        </p:spPr>
      </p:pic>
      <p:pic>
        <p:nvPicPr>
          <p:cNvPr id="63" name="Grafik 62" descr="Schließen">
            <a:extLst>
              <a:ext uri="{FF2B5EF4-FFF2-40B4-BE49-F238E27FC236}">
                <a16:creationId xmlns:a16="http://schemas.microsoft.com/office/drawing/2014/main" id="{9CE42C10-78AD-44E4-8BBF-2AC5330A3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866" y="4554342"/>
            <a:ext cx="914400" cy="914400"/>
          </a:xfrm>
          <a:prstGeom prst="rect">
            <a:avLst/>
          </a:prstGeom>
        </p:spPr>
      </p:pic>
      <p:pic>
        <p:nvPicPr>
          <p:cNvPr id="64" name="Grafik 63" descr="Schließen">
            <a:extLst>
              <a:ext uri="{FF2B5EF4-FFF2-40B4-BE49-F238E27FC236}">
                <a16:creationId xmlns:a16="http://schemas.microsoft.com/office/drawing/2014/main" id="{06AD0502-0796-4B38-822B-57CB6E1A4C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7721" y="4494839"/>
            <a:ext cx="914400" cy="914400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9887F223-A9BF-4356-8B4E-E74DAAF4FBDC}"/>
              </a:ext>
            </a:extLst>
          </p:cNvPr>
          <p:cNvSpPr/>
          <p:nvPr/>
        </p:nvSpPr>
        <p:spPr>
          <a:xfrm>
            <a:off x="6519628" y="2760521"/>
            <a:ext cx="2229123" cy="649354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Motorcontroller konfigurieren</a:t>
            </a:r>
          </a:p>
        </p:txBody>
      </p:sp>
      <p:pic>
        <p:nvPicPr>
          <p:cNvPr id="65" name="Grafik 64" descr="Häkchen">
            <a:extLst>
              <a:ext uri="{FF2B5EF4-FFF2-40B4-BE49-F238E27FC236}">
                <a16:creationId xmlns:a16="http://schemas.microsoft.com/office/drawing/2014/main" id="{186617BB-A57A-4A23-A374-475326D9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516" y="2272157"/>
            <a:ext cx="735728" cy="735728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DF9D0A40-94F7-44F4-9636-CE2478E2D984}"/>
              </a:ext>
            </a:extLst>
          </p:cNvPr>
          <p:cNvSpPr txBox="1"/>
          <p:nvPr/>
        </p:nvSpPr>
        <p:spPr>
          <a:xfrm>
            <a:off x="6543834" y="3898105"/>
            <a:ext cx="2214719" cy="646331"/>
          </a:xfrm>
          <a:prstGeom prst="rect">
            <a:avLst/>
          </a:prstGeom>
          <a:solidFill>
            <a:srgbClr val="BE0000"/>
          </a:solidFill>
          <a:ln w="57150" cap="rnd">
            <a:solidFill>
              <a:srgbClr val="BE0000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Drehzahlerkennung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4285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00121 0.1636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17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-0.34462 0.000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85" grpId="0" animBg="1"/>
      <p:bldP spid="4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B362D1-27DD-4B80-9F84-E0D33519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u="sng" dirty="0">
                <a:solidFill>
                  <a:srgbClr val="BE0000"/>
                </a:solidFill>
              </a:rPr>
              <a:t>Nebenziele für das C-Programm:</a:t>
            </a:r>
          </a:p>
          <a:p>
            <a:pPr marL="0" indent="0">
              <a:buNone/>
            </a:pPr>
            <a:endParaRPr lang="de-DE" sz="2400" b="1" u="sng" dirty="0">
              <a:solidFill>
                <a:srgbClr val="BE0000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Übersichtlicher Aufbau des Programms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Nachvollziehbarkeit durch Kommentation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Eingängige Benennung der Funktionen und Parameter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CC0000"/>
                </a:solidFill>
              </a:rPr>
              <a:t>1. </a:t>
            </a:r>
            <a:r>
              <a:rPr lang="de-DE" sz="2800" dirty="0"/>
              <a:t>Zielsetzung und Konzept  IV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55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5" t="3545" r="30050" b="1962"/>
          <a:stretch/>
        </p:blipFill>
        <p:spPr>
          <a:xfrm rot="5400000">
            <a:off x="1846216" y="1402257"/>
            <a:ext cx="4714876" cy="4591901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BE0000"/>
                </a:solidFill>
              </a:rPr>
              <a:t>6. </a:t>
            </a:r>
            <a:r>
              <a:rPr lang="de-DE" sz="2800" dirty="0"/>
              <a:t>Bedienungs-Board 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476254" y="1735423"/>
            <a:ext cx="265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Summer befindet sich </a:t>
            </a:r>
          </a:p>
          <a:p>
            <a:r>
              <a:rPr lang="de-DE" sz="2000" dirty="0"/>
              <a:t>unter dem Display</a:t>
            </a:r>
          </a:p>
        </p:txBody>
      </p:sp>
      <p:sp>
        <p:nvSpPr>
          <p:cNvPr id="16" name="Rechteck 15"/>
          <p:cNvSpPr/>
          <p:nvPr/>
        </p:nvSpPr>
        <p:spPr>
          <a:xfrm>
            <a:off x="2223434" y="1450426"/>
            <a:ext cx="3960440" cy="2520280"/>
          </a:xfrm>
          <a:prstGeom prst="rect">
            <a:avLst/>
          </a:prstGeom>
          <a:noFill/>
          <a:ln w="57150">
            <a:solidFill>
              <a:srgbClr val="BE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BE0000"/>
                </a:solidFill>
              </a:rPr>
              <a:t>Display</a:t>
            </a:r>
            <a:endParaRPr lang="de-DE" dirty="0">
              <a:solidFill>
                <a:srgbClr val="BE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8628" y="4725401"/>
            <a:ext cx="88242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BE0000"/>
                </a:solidFill>
              </a:rPr>
              <a:t>Taster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681874" y="4525346"/>
            <a:ext cx="16674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BE0000"/>
                </a:solidFill>
              </a:rPr>
              <a:t>Drehencoder</a:t>
            </a:r>
          </a:p>
        </p:txBody>
      </p:sp>
      <p:cxnSp>
        <p:nvCxnSpPr>
          <p:cNvPr id="21" name="Gerade Verbindung mit Pfeil 20"/>
          <p:cNvCxnSpPr>
            <a:stCxn id="18" idx="3"/>
          </p:cNvCxnSpPr>
          <p:nvPr/>
        </p:nvCxnSpPr>
        <p:spPr>
          <a:xfrm>
            <a:off x="1381049" y="4925456"/>
            <a:ext cx="1277819" cy="0"/>
          </a:xfrm>
          <a:prstGeom prst="straightConnector1">
            <a:avLst/>
          </a:prstGeom>
          <a:ln w="571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</p:cNvCxnSpPr>
          <p:nvPr/>
        </p:nvCxnSpPr>
        <p:spPr>
          <a:xfrm flipH="1">
            <a:off x="4541650" y="4725401"/>
            <a:ext cx="2088232" cy="0"/>
          </a:xfrm>
          <a:prstGeom prst="straightConnector1">
            <a:avLst/>
          </a:prstGeom>
          <a:ln w="57150">
            <a:solidFill>
              <a:srgbClr val="B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4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BE0000"/>
                </a:solidFill>
              </a:rPr>
              <a:t>6. </a:t>
            </a:r>
            <a:r>
              <a:rPr lang="de-DE" sz="2800" dirty="0"/>
              <a:t>Bedienungs-Board II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07504" y="1268760"/>
            <a:ext cx="8449884" cy="3800455"/>
            <a:chOff x="107504" y="1268760"/>
            <a:chExt cx="8449884" cy="380045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340768"/>
              <a:ext cx="7793980" cy="3705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hteck 7"/>
            <p:cNvSpPr/>
            <p:nvPr/>
          </p:nvSpPr>
          <p:spPr>
            <a:xfrm>
              <a:off x="395536" y="2492896"/>
              <a:ext cx="792088" cy="23762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07504" y="1988840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Anschluss MCU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77294" y="4669105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Anschluss Display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176608" y="4398827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Anschluss Encoder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3491880" y="1268760"/>
              <a:ext cx="792088" cy="3317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868144" y="3573016"/>
              <a:ext cx="2609404" cy="8258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539552" y="5219650"/>
            <a:ext cx="7824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BE0000"/>
                </a:solidFill>
              </a:rPr>
              <a:t>Probleme:</a:t>
            </a:r>
          </a:p>
          <a:p>
            <a:r>
              <a:rPr lang="de-DE" sz="2000" dirty="0"/>
              <a:t>Ansteuerung des Displays funktioniert nicht</a:t>
            </a:r>
          </a:p>
          <a:p>
            <a:r>
              <a:rPr lang="de-DE" sz="2000" dirty="0">
                <a:solidFill>
                  <a:srgbClr val="BE0000"/>
                </a:solidFill>
              </a:rPr>
              <a:t>Lösung: </a:t>
            </a:r>
            <a:r>
              <a:rPr lang="de-DE" sz="2000" dirty="0"/>
              <a:t>Schrittweise vorhandenen Code debuggen (zeitaufwändig)</a:t>
            </a:r>
            <a:endParaRPr lang="de-DE" sz="2000" dirty="0">
              <a:solidFill>
                <a:srgbClr val="B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C45FA3-ED10-49D9-97FA-F8516F9F0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BE0000"/>
                </a:solidFill>
              </a:rPr>
              <a:t>7. </a:t>
            </a:r>
            <a:r>
              <a:rPr lang="de-DE" sz="2800" dirty="0"/>
              <a:t>Schaltplan 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15919-00C3-4CE9-9DCE-DFA4A05B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Hochschule Landshut  |  www.haw-landshut.de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833CE-C8B0-4FC6-BFB4-311FC4415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E59DF-1964-4F40-BFE0-0271FA9E7BFB}" type="datetime1">
              <a:rPr lang="de-DE" smtClean="0"/>
              <a:t>18.06.2021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747"/>
            <a:ext cx="9144000" cy="42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451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-0926[2]">
  <a:themeElements>
    <a:clrScheme name="Benutzerdefiniert 1">
      <a:dk1>
        <a:srgbClr val="272727"/>
      </a:dk1>
      <a:lt1>
        <a:srgbClr val="FFFFFF"/>
      </a:lt1>
      <a:dk2>
        <a:srgbClr val="000000"/>
      </a:dk2>
      <a:lt2>
        <a:srgbClr val="626262"/>
      </a:lt2>
      <a:accent1>
        <a:srgbClr val="78B400"/>
      </a:accent1>
      <a:accent2>
        <a:srgbClr val="4196B4"/>
      </a:accent2>
      <a:accent3>
        <a:srgbClr val="4B9664"/>
      </a:accent3>
      <a:accent4>
        <a:srgbClr val="FFB400"/>
      </a:accent4>
      <a:accent5>
        <a:srgbClr val="325596"/>
      </a:accent5>
      <a:accent6>
        <a:srgbClr val="5F4678"/>
      </a:accent6>
      <a:hlink>
        <a:srgbClr val="2700CE"/>
      </a:hlink>
      <a:folHlink>
        <a:srgbClr val="808080"/>
      </a:folHlink>
    </a:clrScheme>
    <a:fontScheme name="Hochschule Landsh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E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master-0926[2].potx</Template>
  <TotalTime>0</TotalTime>
  <Words>375</Words>
  <Application>Microsoft Office PowerPoint</Application>
  <PresentationFormat>Bildschirmpräsentation (4:3)</PresentationFormat>
  <Paragraphs>87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master-0926[2]</vt:lpstr>
      <vt:lpstr>Aufbau und Programmierung eines Modellfahrzeugs für den NXP Cup Christian Ecker, Matthias Summer, Markus Ambrosch – Master Elektrotechnik Sem.2 SS21</vt:lpstr>
      <vt:lpstr>Präsentationsinhalt:</vt:lpstr>
      <vt:lpstr>1. Zielsetzung und Konzept  I</vt:lpstr>
      <vt:lpstr>1. Zielsetzung und Konzept  II</vt:lpstr>
      <vt:lpstr>1. Zielsetzung und Konzept  III</vt:lpstr>
      <vt:lpstr>1. Zielsetzung und Konzept  IV</vt:lpstr>
      <vt:lpstr>6. Bedienungs-Board I</vt:lpstr>
      <vt:lpstr>6. Bedienungs-Board II</vt:lpstr>
      <vt:lpstr>7. Schaltplan I</vt:lpstr>
      <vt:lpstr>7. Schaltplan II</vt:lpstr>
      <vt:lpstr>9. Quellen</vt:lpstr>
      <vt:lpstr>PowerPoint-Präsentation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Schnyder Ulrike</dc:creator>
  <cp:lastModifiedBy>Christian Ecker</cp:lastModifiedBy>
  <cp:revision>483</cp:revision>
  <cp:lastPrinted>2019-11-04T15:37:24Z</cp:lastPrinted>
  <dcterms:created xsi:type="dcterms:W3CDTF">2016-09-12T07:09:21Z</dcterms:created>
  <dcterms:modified xsi:type="dcterms:W3CDTF">2021-06-18T18:58:03Z</dcterms:modified>
  <cp:contentStatus/>
</cp:coreProperties>
</file>