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1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elcs405.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elcs405.t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apps.twitter.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16" y="1073643"/>
            <a:ext cx="9200269" cy="707886"/>
          </a:xfrm>
          <a:prstGeom prst="rect">
            <a:avLst/>
          </a:prstGeom>
          <a:solidFill>
            <a:schemeClr val="bg1"/>
          </a:solidFill>
          <a:effectLst>
            <a:glow rad="101600">
              <a:schemeClr val="accent2">
                <a:satMod val="175000"/>
                <a:alpha val="40000"/>
              </a:schemeClr>
            </a:glow>
          </a:effectLst>
          <a:scene3d>
            <a:camera prst="perspectiveFront"/>
            <a:lightRig rig="threePt" dir="t"/>
          </a:scene3d>
        </p:spPr>
        <p:txBody>
          <a:bodyPr wrap="square" rtlCol="0">
            <a:spAutoFit/>
          </a:bodyPr>
          <a:lstStyle/>
          <a:p>
            <a:r>
              <a:rPr lang="en-PH" sz="4000" dirty="0">
                <a:latin typeface="BioRhyme ExtraBold" panose="00000900000000000000" pitchFamily="2" charset="0"/>
                <a:ea typeface="BioRhyme ExtraBold" panose="00000900000000000000" pitchFamily="2" charset="0"/>
              </a:rPr>
              <a:t>DATA SCIENCE APPLICATION:</a:t>
            </a:r>
          </a:p>
        </p:txBody>
      </p:sp>
      <p:sp>
        <p:nvSpPr>
          <p:cNvPr id="6" name="TextBox 5"/>
          <p:cNvSpPr txBox="1"/>
          <p:nvPr/>
        </p:nvSpPr>
        <p:spPr>
          <a:xfrm>
            <a:off x="2700996" y="2120648"/>
            <a:ext cx="6710289" cy="1446550"/>
          </a:xfrm>
          <a:prstGeom prst="rect">
            <a:avLst/>
          </a:prstGeom>
          <a:noFill/>
        </p:spPr>
        <p:txBody>
          <a:bodyPr wrap="square" rtlCol="0">
            <a:spAutoFit/>
          </a:bodyPr>
          <a:lstStyle/>
          <a:p>
            <a:r>
              <a:rPr lang="en-PH" sz="4400" dirty="0">
                <a:latin typeface="BioRhyme" panose="00000500000000000000" pitchFamily="2" charset="0"/>
                <a:ea typeface="BioRhyme" panose="00000500000000000000" pitchFamily="2" charset="0"/>
              </a:rPr>
              <a:t>Sentiment Analysis &amp; Movie Review</a:t>
            </a:r>
          </a:p>
        </p:txBody>
      </p:sp>
      <p:sp>
        <p:nvSpPr>
          <p:cNvPr id="7" name="TextBox 6"/>
          <p:cNvSpPr txBox="1"/>
          <p:nvPr/>
        </p:nvSpPr>
        <p:spPr>
          <a:xfrm>
            <a:off x="211016" y="4614203"/>
            <a:ext cx="3812344" cy="1200329"/>
          </a:xfrm>
          <a:prstGeom prst="rect">
            <a:avLst/>
          </a:prstGeom>
          <a:noFill/>
        </p:spPr>
        <p:txBody>
          <a:bodyPr wrap="square" rtlCol="0">
            <a:spAutoFit/>
          </a:bodyPr>
          <a:lstStyle/>
          <a:p>
            <a:r>
              <a:rPr lang="en-PH" sz="2400" dirty="0">
                <a:latin typeface="BioRhyme" panose="00000500000000000000" pitchFamily="2" charset="0"/>
                <a:ea typeface="BioRhyme" panose="00000500000000000000" pitchFamily="2" charset="0"/>
              </a:rPr>
              <a:t>Celestino B. Edaño Jr.</a:t>
            </a:r>
          </a:p>
          <a:p>
            <a:r>
              <a:rPr lang="en-PH" sz="2400" dirty="0">
                <a:latin typeface="BioRhyme" panose="00000500000000000000" pitchFamily="2" charset="0"/>
                <a:ea typeface="BioRhyme" panose="00000500000000000000" pitchFamily="2" charset="0"/>
              </a:rPr>
              <a:t>1313915</a:t>
            </a:r>
          </a:p>
          <a:p>
            <a:r>
              <a:rPr lang="en-PH" sz="2400" dirty="0">
                <a:latin typeface="Arial" panose="020B0604020202020204" pitchFamily="34" charset="0"/>
                <a:ea typeface="BioRhyme" panose="00000500000000000000" pitchFamily="2" charset="0"/>
                <a:cs typeface="Arial" panose="020B0604020202020204" pitchFamily="34" charset="0"/>
                <a:hlinkClick r:id="rId2"/>
              </a:rPr>
              <a:t>www.celcs405.tk</a:t>
            </a:r>
            <a:endParaRPr lang="en-PH" sz="2400" dirty="0">
              <a:latin typeface="Arial" panose="020B0604020202020204" pitchFamily="34" charset="0"/>
              <a:ea typeface="BioRhyme" panose="00000500000000000000" pitchFamily="2" charset="0"/>
              <a:cs typeface="Arial" panose="020B0604020202020204" pitchFamily="34" charset="0"/>
            </a:endParaRPr>
          </a:p>
        </p:txBody>
      </p:sp>
    </p:spTree>
    <p:extLst>
      <p:ext uri="{BB962C8B-B14F-4D97-AF65-F5344CB8AC3E}">
        <p14:creationId xmlns:p14="http://schemas.microsoft.com/office/powerpoint/2010/main" val="383376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31761" cy="1191065"/>
          </a:xfrm>
          <a:solidFill>
            <a:schemeClr val="bg1"/>
          </a:solidFill>
          <a:effectLst>
            <a:glow rad="127000">
              <a:schemeClr val="accent1"/>
            </a:glow>
          </a:effectLst>
        </p:spPr>
        <p:txBody>
          <a:bodyPr>
            <a:normAutofit fontScale="90000"/>
          </a:bodyPr>
          <a:lstStyle/>
          <a:p>
            <a:r>
              <a:rPr lang="en-PH" dirty="0"/>
              <a:t>Step 3: Perform a search and do text normalization for each tweets.</a:t>
            </a:r>
            <a:br>
              <a:rPr lang="en-PH" dirty="0"/>
            </a:br>
            <a:endParaRPr lang="en-PH" dirty="0"/>
          </a:p>
        </p:txBody>
      </p:sp>
      <p:pic>
        <p:nvPicPr>
          <p:cNvPr id="4" name="Content Placeholder 3"/>
          <p:cNvPicPr>
            <a:picLocks noGrp="1" noChangeAspect="1"/>
          </p:cNvPicPr>
          <p:nvPr>
            <p:ph idx="1"/>
          </p:nvPr>
        </p:nvPicPr>
        <p:blipFill>
          <a:blip r:embed="rId2"/>
          <a:stretch>
            <a:fillRect/>
          </a:stretch>
        </p:blipFill>
        <p:spPr>
          <a:xfrm>
            <a:off x="677333" y="2004621"/>
            <a:ext cx="6407225" cy="3425508"/>
          </a:xfrm>
          <a:prstGeom prst="rect">
            <a:avLst/>
          </a:prstGeom>
        </p:spPr>
      </p:pic>
      <p:pic>
        <p:nvPicPr>
          <p:cNvPr id="5" name="Picture 4"/>
          <p:cNvPicPr>
            <a:picLocks noChangeAspect="1"/>
          </p:cNvPicPr>
          <p:nvPr/>
        </p:nvPicPr>
        <p:blipFill>
          <a:blip r:embed="rId3"/>
          <a:stretch>
            <a:fillRect/>
          </a:stretch>
        </p:blipFill>
        <p:spPr>
          <a:xfrm>
            <a:off x="5864369" y="2714825"/>
            <a:ext cx="6170804" cy="3559365"/>
          </a:xfrm>
          <a:prstGeom prst="rect">
            <a:avLst/>
          </a:prstGeom>
        </p:spPr>
      </p:pic>
    </p:spTree>
    <p:extLst>
      <p:ext uri="{BB962C8B-B14F-4D97-AF65-F5344CB8AC3E}">
        <p14:creationId xmlns:p14="http://schemas.microsoft.com/office/powerpoint/2010/main" val="284137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736340" cy="797169"/>
          </a:xfrm>
          <a:solidFill>
            <a:schemeClr val="bg1"/>
          </a:solidFill>
          <a:effectLst>
            <a:glow rad="127000">
              <a:schemeClr val="accent1"/>
            </a:glow>
          </a:effectLst>
        </p:spPr>
        <p:txBody>
          <a:bodyPr>
            <a:normAutofit fontScale="90000"/>
          </a:bodyPr>
          <a:lstStyle/>
          <a:p>
            <a:r>
              <a:rPr lang="en-PH" dirty="0"/>
              <a:t>Step 4: Perform Sentiment Analysis</a:t>
            </a:r>
            <a:br>
              <a:rPr lang="en-PH" dirty="0"/>
            </a:br>
            <a:endParaRPr lang="en-PH" dirty="0"/>
          </a:p>
        </p:txBody>
      </p:sp>
      <p:pic>
        <p:nvPicPr>
          <p:cNvPr id="4" name="Content Placeholder 3"/>
          <p:cNvPicPr>
            <a:picLocks noGrp="1" noChangeAspect="1"/>
          </p:cNvPicPr>
          <p:nvPr>
            <p:ph idx="1"/>
          </p:nvPr>
        </p:nvPicPr>
        <p:blipFill>
          <a:blip r:embed="rId2"/>
          <a:stretch>
            <a:fillRect/>
          </a:stretch>
        </p:blipFill>
        <p:spPr>
          <a:xfrm>
            <a:off x="677334" y="1785130"/>
            <a:ext cx="8683742" cy="4081098"/>
          </a:xfrm>
          <a:prstGeom prst="rect">
            <a:avLst/>
          </a:prstGeom>
        </p:spPr>
      </p:pic>
      <p:pic>
        <p:nvPicPr>
          <p:cNvPr id="5" name="Picture 4"/>
          <p:cNvPicPr>
            <a:picLocks noChangeAspect="1"/>
          </p:cNvPicPr>
          <p:nvPr/>
        </p:nvPicPr>
        <p:blipFill>
          <a:blip r:embed="rId3"/>
          <a:stretch>
            <a:fillRect/>
          </a:stretch>
        </p:blipFill>
        <p:spPr>
          <a:xfrm>
            <a:off x="9452834" y="1674224"/>
            <a:ext cx="2470980" cy="4728212"/>
          </a:xfrm>
          <a:prstGeom prst="rect">
            <a:avLst/>
          </a:prstGeom>
        </p:spPr>
      </p:pic>
    </p:spTree>
    <p:extLst>
      <p:ext uri="{BB962C8B-B14F-4D97-AF65-F5344CB8AC3E}">
        <p14:creationId xmlns:p14="http://schemas.microsoft.com/office/powerpoint/2010/main" val="203530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48862"/>
          </a:xfrm>
          <a:solidFill>
            <a:schemeClr val="bg1"/>
          </a:solidFill>
          <a:effectLst>
            <a:glow rad="127000">
              <a:schemeClr val="accent1"/>
            </a:glow>
          </a:effectLst>
        </p:spPr>
        <p:txBody>
          <a:bodyPr>
            <a:normAutofit fontScale="90000"/>
          </a:bodyPr>
          <a:lstStyle/>
          <a:p>
            <a:r>
              <a:rPr lang="en-PH" dirty="0"/>
              <a:t>Step 5: Plots the obtained results by polarity and emotion.</a:t>
            </a:r>
            <a:br>
              <a:rPr lang="en-PH" dirty="0"/>
            </a:br>
            <a:endParaRPr lang="en-PH" dirty="0"/>
          </a:p>
        </p:txBody>
      </p:sp>
      <p:pic>
        <p:nvPicPr>
          <p:cNvPr id="4" name="Content Placeholder 3"/>
          <p:cNvPicPr>
            <a:picLocks noGrp="1" noChangeAspect="1"/>
          </p:cNvPicPr>
          <p:nvPr>
            <p:ph idx="1"/>
          </p:nvPr>
        </p:nvPicPr>
        <p:blipFill>
          <a:blip r:embed="rId2"/>
          <a:stretch>
            <a:fillRect/>
          </a:stretch>
        </p:blipFill>
        <p:spPr>
          <a:xfrm>
            <a:off x="677334" y="2113429"/>
            <a:ext cx="5623575" cy="3063482"/>
          </a:xfrm>
          <a:prstGeom prst="rect">
            <a:avLst/>
          </a:prstGeom>
        </p:spPr>
      </p:pic>
      <p:pic>
        <p:nvPicPr>
          <p:cNvPr id="5" name="Picture 4"/>
          <p:cNvPicPr>
            <a:picLocks noChangeAspect="1"/>
          </p:cNvPicPr>
          <p:nvPr/>
        </p:nvPicPr>
        <p:blipFill>
          <a:blip r:embed="rId3"/>
          <a:stretch>
            <a:fillRect/>
          </a:stretch>
        </p:blipFill>
        <p:spPr>
          <a:xfrm>
            <a:off x="6586364" y="2113429"/>
            <a:ext cx="5375276" cy="3063482"/>
          </a:xfrm>
          <a:prstGeom prst="rect">
            <a:avLst/>
          </a:prstGeom>
        </p:spPr>
      </p:pic>
    </p:spTree>
    <p:extLst>
      <p:ext uri="{BB962C8B-B14F-4D97-AF65-F5344CB8AC3E}">
        <p14:creationId xmlns:p14="http://schemas.microsoft.com/office/powerpoint/2010/main" val="163618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6075159" cy="740898"/>
          </a:xfrm>
          <a:solidFill>
            <a:schemeClr val="bg1"/>
          </a:solidFill>
          <a:effectLst>
            <a:glow rad="127000">
              <a:schemeClr val="accent1"/>
            </a:glow>
          </a:effectLst>
        </p:spPr>
        <p:txBody>
          <a:bodyPr>
            <a:normAutofit fontScale="90000"/>
          </a:bodyPr>
          <a:lstStyle/>
          <a:p>
            <a:r>
              <a:rPr lang="en-PH" dirty="0"/>
              <a:t>Step 6: Create a word cloud</a:t>
            </a:r>
            <a:br>
              <a:rPr lang="en-PH" dirty="0"/>
            </a:br>
            <a:endParaRPr lang="en-PH" dirty="0"/>
          </a:p>
        </p:txBody>
      </p:sp>
      <p:pic>
        <p:nvPicPr>
          <p:cNvPr id="4" name="Content Placeholder 3"/>
          <p:cNvPicPr>
            <a:picLocks noGrp="1" noChangeAspect="1"/>
          </p:cNvPicPr>
          <p:nvPr>
            <p:ph idx="1"/>
          </p:nvPr>
        </p:nvPicPr>
        <p:blipFill>
          <a:blip r:embed="rId2"/>
          <a:stretch>
            <a:fillRect/>
          </a:stretch>
        </p:blipFill>
        <p:spPr>
          <a:xfrm>
            <a:off x="2043609" y="1682286"/>
            <a:ext cx="7156662" cy="4458355"/>
          </a:xfrm>
          <a:prstGeom prst="rect">
            <a:avLst/>
          </a:prstGeom>
        </p:spPr>
      </p:pic>
    </p:spTree>
    <p:extLst>
      <p:ext uri="{BB962C8B-B14F-4D97-AF65-F5344CB8AC3E}">
        <p14:creationId xmlns:p14="http://schemas.microsoft.com/office/powerpoint/2010/main" val="33223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21078" cy="1191065"/>
          </a:xfrm>
          <a:solidFill>
            <a:schemeClr val="bg1"/>
          </a:solidFill>
          <a:effectLst>
            <a:glow rad="127000">
              <a:schemeClr val="accent1"/>
            </a:glow>
          </a:effectLst>
        </p:spPr>
        <p:txBody>
          <a:bodyPr>
            <a:normAutofit fontScale="90000"/>
          </a:bodyPr>
          <a:lstStyle/>
          <a:p>
            <a:r>
              <a:rPr lang="en-PH" dirty="0"/>
              <a:t>Relationship to Artificial Intelligence and Machine Learning?</a:t>
            </a:r>
            <a:br>
              <a:rPr lang="en-PH" dirty="0"/>
            </a:br>
            <a:endParaRPr lang="en-PH" dirty="0"/>
          </a:p>
        </p:txBody>
      </p:sp>
      <p:sp>
        <p:nvSpPr>
          <p:cNvPr id="3" name="Content Placeholder 2"/>
          <p:cNvSpPr>
            <a:spLocks noGrp="1"/>
          </p:cNvSpPr>
          <p:nvPr>
            <p:ph idx="1"/>
          </p:nvPr>
        </p:nvSpPr>
        <p:spPr/>
        <p:txBody>
          <a:bodyPr>
            <a:normAutofit/>
          </a:bodyPr>
          <a:lstStyle/>
          <a:p>
            <a:r>
              <a:rPr lang="en-PH" sz="2400" dirty="0"/>
              <a:t>My project Sentiment Analysis or opinion mining is related to Artificial Intelligence because opinion mining is one of the task in Natural Language Processing which is a field of Artificial Intelligence.</a:t>
            </a:r>
          </a:p>
          <a:p>
            <a:r>
              <a:rPr lang="en-PH" sz="2400" dirty="0"/>
              <a:t>It is related to Machine Learning because I used Naïve Bayes algorithm which is a Machine Learning technique.</a:t>
            </a:r>
          </a:p>
        </p:txBody>
      </p:sp>
    </p:spTree>
    <p:extLst>
      <p:ext uri="{BB962C8B-B14F-4D97-AF65-F5344CB8AC3E}">
        <p14:creationId xmlns:p14="http://schemas.microsoft.com/office/powerpoint/2010/main" val="178449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501964" cy="769034"/>
          </a:xfrm>
          <a:solidFill>
            <a:schemeClr val="bg1"/>
          </a:solidFill>
          <a:effectLst>
            <a:glow rad="127000">
              <a:schemeClr val="accent1"/>
            </a:glow>
          </a:effectLst>
        </p:spPr>
        <p:txBody>
          <a:bodyPr>
            <a:normAutofit fontScale="90000"/>
          </a:bodyPr>
          <a:lstStyle/>
          <a:p>
            <a:r>
              <a:rPr lang="en-PH" dirty="0"/>
              <a:t>Conclusion:</a:t>
            </a:r>
            <a:br>
              <a:rPr lang="en-PH" dirty="0"/>
            </a:br>
            <a:endParaRPr lang="en-PH" dirty="0"/>
          </a:p>
        </p:txBody>
      </p:sp>
      <p:sp>
        <p:nvSpPr>
          <p:cNvPr id="3" name="Content Placeholder 2"/>
          <p:cNvSpPr>
            <a:spLocks noGrp="1"/>
          </p:cNvSpPr>
          <p:nvPr>
            <p:ph idx="1"/>
          </p:nvPr>
        </p:nvSpPr>
        <p:spPr/>
        <p:txBody>
          <a:bodyPr>
            <a:normAutofit/>
          </a:bodyPr>
          <a:lstStyle/>
          <a:p>
            <a:r>
              <a:rPr lang="en-PH" sz="3200" dirty="0"/>
              <a:t>With the help of some machine learning technique like Naïve Bayes, Support Vector Machines, etc. doing sentiment analysis is more convenient than before.</a:t>
            </a:r>
          </a:p>
        </p:txBody>
      </p:sp>
    </p:spTree>
    <p:extLst>
      <p:ext uri="{BB962C8B-B14F-4D97-AF65-F5344CB8AC3E}">
        <p14:creationId xmlns:p14="http://schemas.microsoft.com/office/powerpoint/2010/main" val="368700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132623" cy="769034"/>
          </a:xfrm>
          <a:solidFill>
            <a:schemeClr val="bg1"/>
          </a:solidFill>
          <a:effectLst>
            <a:glow rad="127000">
              <a:schemeClr val="accent1"/>
            </a:glow>
          </a:effectLst>
        </p:spPr>
        <p:txBody>
          <a:bodyPr/>
          <a:lstStyle/>
          <a:p>
            <a:r>
              <a:rPr lang="en-PH" dirty="0"/>
              <a:t>Website Demonstration</a:t>
            </a:r>
          </a:p>
        </p:txBody>
      </p:sp>
      <p:sp>
        <p:nvSpPr>
          <p:cNvPr id="3" name="Content Placeholder 2"/>
          <p:cNvSpPr>
            <a:spLocks noGrp="1"/>
          </p:cNvSpPr>
          <p:nvPr>
            <p:ph idx="1"/>
          </p:nvPr>
        </p:nvSpPr>
        <p:spPr/>
        <p:txBody>
          <a:bodyPr>
            <a:normAutofit/>
          </a:bodyPr>
          <a:lstStyle/>
          <a:p>
            <a:pPr marL="0" indent="0">
              <a:buNone/>
            </a:pPr>
            <a:r>
              <a:rPr lang="en-PH" sz="3200" dirty="0"/>
              <a:t>Please go to:</a:t>
            </a:r>
          </a:p>
          <a:p>
            <a:pPr marL="0" indent="0">
              <a:buNone/>
            </a:pPr>
            <a:r>
              <a:rPr lang="en-PH" sz="3200" dirty="0">
                <a:hlinkClick r:id="rId2"/>
              </a:rPr>
              <a:t>www.celcs405.tk</a:t>
            </a:r>
            <a:endParaRPr lang="en-PH" sz="3200" dirty="0"/>
          </a:p>
        </p:txBody>
      </p:sp>
    </p:spTree>
    <p:extLst>
      <p:ext uri="{BB962C8B-B14F-4D97-AF65-F5344CB8AC3E}">
        <p14:creationId xmlns:p14="http://schemas.microsoft.com/office/powerpoint/2010/main" val="252644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783318" cy="769034"/>
          </a:xfrm>
          <a:solidFill>
            <a:schemeClr val="bg1"/>
          </a:solidFill>
          <a:effectLst>
            <a:glow rad="127000">
              <a:schemeClr val="accent1"/>
            </a:glow>
          </a:effectLst>
        </p:spPr>
        <p:txBody>
          <a:bodyPr>
            <a:normAutofit/>
          </a:bodyPr>
          <a:lstStyle/>
          <a:p>
            <a:r>
              <a:rPr lang="en-PH" dirty="0"/>
              <a:t>Introduction</a:t>
            </a:r>
          </a:p>
        </p:txBody>
      </p:sp>
      <p:sp>
        <p:nvSpPr>
          <p:cNvPr id="3" name="Content Placeholder 2"/>
          <p:cNvSpPr>
            <a:spLocks noGrp="1"/>
          </p:cNvSpPr>
          <p:nvPr>
            <p:ph idx="1"/>
          </p:nvPr>
        </p:nvSpPr>
        <p:spPr/>
        <p:txBody>
          <a:bodyPr>
            <a:normAutofit/>
          </a:bodyPr>
          <a:lstStyle/>
          <a:p>
            <a:r>
              <a:rPr lang="en-PH" sz="2800" dirty="0"/>
              <a:t>Sentiment analysis has been rapidly gaining popularity as a method of analyzing subjective human opinions or sentiments for such diverse applications such as predicting trends in the stock market.</a:t>
            </a:r>
          </a:p>
        </p:txBody>
      </p:sp>
    </p:spTree>
    <p:extLst>
      <p:ext uri="{BB962C8B-B14F-4D97-AF65-F5344CB8AC3E}">
        <p14:creationId xmlns:p14="http://schemas.microsoft.com/office/powerpoint/2010/main" val="52378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287368" cy="754966"/>
          </a:xfrm>
          <a:solidFill>
            <a:schemeClr val="bg1"/>
          </a:solidFill>
          <a:effectLst>
            <a:glow rad="127000">
              <a:schemeClr val="accent1"/>
            </a:glow>
          </a:effectLst>
        </p:spPr>
        <p:txBody>
          <a:bodyPr/>
          <a:lstStyle/>
          <a:p>
            <a:r>
              <a:rPr lang="en-PH" dirty="0"/>
              <a:t>Background of the Study</a:t>
            </a:r>
          </a:p>
        </p:txBody>
      </p:sp>
      <p:sp>
        <p:nvSpPr>
          <p:cNvPr id="3" name="Content Placeholder 2"/>
          <p:cNvSpPr>
            <a:spLocks noGrp="1"/>
          </p:cNvSpPr>
          <p:nvPr>
            <p:ph idx="1"/>
          </p:nvPr>
        </p:nvSpPr>
        <p:spPr/>
        <p:txBody>
          <a:bodyPr>
            <a:normAutofit/>
          </a:bodyPr>
          <a:lstStyle/>
          <a:p>
            <a:r>
              <a:rPr lang="en-PH" sz="2800" dirty="0"/>
              <a:t>In the real world, businesses and organizations always want to find consumer or public opinions about their products and services. This study aims to provide an overview of the wider public opinion.</a:t>
            </a:r>
          </a:p>
        </p:txBody>
      </p:sp>
    </p:spTree>
    <p:extLst>
      <p:ext uri="{BB962C8B-B14F-4D97-AF65-F5344CB8AC3E}">
        <p14:creationId xmlns:p14="http://schemas.microsoft.com/office/powerpoint/2010/main" val="35207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544168" cy="726831"/>
          </a:xfrm>
          <a:solidFill>
            <a:schemeClr val="bg1"/>
          </a:solidFill>
          <a:effectLst>
            <a:glow rad="127000">
              <a:schemeClr val="accent1"/>
            </a:glow>
          </a:effectLst>
        </p:spPr>
        <p:txBody>
          <a:bodyPr/>
          <a:lstStyle/>
          <a:p>
            <a:r>
              <a:rPr lang="en-PH" dirty="0"/>
              <a:t>Objectives</a:t>
            </a:r>
          </a:p>
        </p:txBody>
      </p:sp>
      <p:sp>
        <p:nvSpPr>
          <p:cNvPr id="3" name="Content Placeholder 2"/>
          <p:cNvSpPr>
            <a:spLocks noGrp="1"/>
          </p:cNvSpPr>
          <p:nvPr>
            <p:ph idx="1"/>
          </p:nvPr>
        </p:nvSpPr>
        <p:spPr/>
        <p:txBody>
          <a:bodyPr/>
          <a:lstStyle/>
          <a:p>
            <a:pPr marL="0" indent="0">
              <a:buNone/>
            </a:pPr>
            <a:r>
              <a:rPr lang="en-PH" dirty="0"/>
              <a:t>My objectives are the following:</a:t>
            </a:r>
          </a:p>
          <a:p>
            <a:r>
              <a:rPr lang="en-PH" dirty="0"/>
              <a:t>Gather tweets from Twitter about the movie films.</a:t>
            </a:r>
          </a:p>
          <a:p>
            <a:r>
              <a:rPr lang="en-PH" dirty="0"/>
              <a:t>Perform text normalization and do sentiment analysis on the top 3 grossing movie films (source: Box Office Mojo) for each month of 2016.</a:t>
            </a:r>
          </a:p>
          <a:p>
            <a:r>
              <a:rPr lang="en-PH" dirty="0"/>
              <a:t>Apply machine learning technique such as Naïve Bayes while performing sentiment analysis.</a:t>
            </a:r>
          </a:p>
          <a:p>
            <a:r>
              <a:rPr lang="en-PH" dirty="0"/>
              <a:t>Create a simple movie review website that contains all my gathered information.</a:t>
            </a:r>
          </a:p>
          <a:p>
            <a:endParaRPr lang="en-PH" dirty="0"/>
          </a:p>
        </p:txBody>
      </p:sp>
    </p:spTree>
    <p:extLst>
      <p:ext uri="{BB962C8B-B14F-4D97-AF65-F5344CB8AC3E}">
        <p14:creationId xmlns:p14="http://schemas.microsoft.com/office/powerpoint/2010/main" val="63700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8695"/>
          </a:xfrm>
          <a:solidFill>
            <a:schemeClr val="bg1"/>
          </a:solidFill>
          <a:effectLst>
            <a:glow rad="127000">
              <a:schemeClr val="accent1"/>
            </a:glow>
          </a:effectLst>
        </p:spPr>
        <p:txBody>
          <a:bodyPr>
            <a:normAutofit fontScale="90000"/>
          </a:bodyPr>
          <a:lstStyle/>
          <a:p>
            <a:r>
              <a:rPr lang="en-PH" dirty="0"/>
              <a:t>Data Structure and Knowledge Representation</a:t>
            </a:r>
            <a:br>
              <a:rPr lang="en-PH" dirty="0"/>
            </a:br>
            <a:endParaRPr lang="en-PH" dirty="0"/>
          </a:p>
        </p:txBody>
      </p:sp>
      <p:sp>
        <p:nvSpPr>
          <p:cNvPr id="3" name="Content Placeholder 2"/>
          <p:cNvSpPr>
            <a:spLocks noGrp="1"/>
          </p:cNvSpPr>
          <p:nvPr>
            <p:ph idx="1"/>
          </p:nvPr>
        </p:nvSpPr>
        <p:spPr/>
        <p:txBody>
          <a:bodyPr/>
          <a:lstStyle/>
          <a:p>
            <a:r>
              <a:rPr lang="en-PH" sz="2400" b="1" dirty="0"/>
              <a:t>Data Frame</a:t>
            </a:r>
            <a:r>
              <a:rPr lang="en-PH" sz="2400" dirty="0"/>
              <a:t> - used for storing data tables. It is a list of vectors of equal length.</a:t>
            </a:r>
          </a:p>
          <a:p>
            <a:r>
              <a:rPr lang="en-PH" sz="2400" b="1" dirty="0"/>
              <a:t>sentiment package</a:t>
            </a:r>
            <a:r>
              <a:rPr lang="en-PH" sz="2400" dirty="0"/>
              <a:t> - which classifies the emotion of the text.</a:t>
            </a:r>
          </a:p>
        </p:txBody>
      </p:sp>
    </p:spTree>
    <p:extLst>
      <p:ext uri="{BB962C8B-B14F-4D97-AF65-F5344CB8AC3E}">
        <p14:creationId xmlns:p14="http://schemas.microsoft.com/office/powerpoint/2010/main" val="12887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932094" cy="769034"/>
          </a:xfrm>
          <a:solidFill>
            <a:schemeClr val="bg1"/>
          </a:solidFill>
          <a:effectLst>
            <a:glow rad="127000">
              <a:schemeClr val="accent1"/>
            </a:glow>
          </a:effectLst>
        </p:spPr>
        <p:txBody>
          <a:bodyPr/>
          <a:lstStyle/>
          <a:p>
            <a:r>
              <a:rPr lang="en-PH" dirty="0"/>
              <a:t>Software and Programming Language</a:t>
            </a:r>
          </a:p>
        </p:txBody>
      </p:sp>
      <p:sp>
        <p:nvSpPr>
          <p:cNvPr id="3" name="Content Placeholder 2"/>
          <p:cNvSpPr>
            <a:spLocks noGrp="1"/>
          </p:cNvSpPr>
          <p:nvPr>
            <p:ph idx="1"/>
          </p:nvPr>
        </p:nvSpPr>
        <p:spPr/>
        <p:txBody>
          <a:bodyPr>
            <a:normAutofit/>
          </a:bodyPr>
          <a:lstStyle/>
          <a:p>
            <a:r>
              <a:rPr lang="en-PH" sz="2000" b="1" dirty="0"/>
              <a:t>R Language</a:t>
            </a:r>
            <a:r>
              <a:rPr lang="en-PH" sz="2000" dirty="0"/>
              <a:t> – programming language to do sentiment analysis.</a:t>
            </a:r>
          </a:p>
          <a:p>
            <a:r>
              <a:rPr lang="en-PH" sz="2000" b="1" dirty="0"/>
              <a:t>HTML/CSS/JavaScript/</a:t>
            </a:r>
            <a:r>
              <a:rPr lang="en-PH" sz="2000" b="1" dirty="0" err="1"/>
              <a:t>JQuery</a:t>
            </a:r>
            <a:r>
              <a:rPr lang="en-PH" sz="2000" dirty="0"/>
              <a:t> – programming language to create the movie review website.</a:t>
            </a:r>
          </a:p>
          <a:p>
            <a:r>
              <a:rPr lang="en-PH" sz="2000" b="1" dirty="0"/>
              <a:t>Sublime Text 2 </a:t>
            </a:r>
            <a:r>
              <a:rPr lang="en-PH" sz="2000" dirty="0"/>
              <a:t>– IDE for developing my website.</a:t>
            </a:r>
          </a:p>
          <a:p>
            <a:r>
              <a:rPr lang="en-PH" sz="2000" b="1" dirty="0"/>
              <a:t>R Studio</a:t>
            </a:r>
            <a:r>
              <a:rPr lang="en-PH" sz="2000" dirty="0"/>
              <a:t> – IDE to perform sentiment analysis.</a:t>
            </a:r>
          </a:p>
          <a:p>
            <a:r>
              <a:rPr lang="en-PH" sz="2000" b="1" dirty="0"/>
              <a:t>Hostinger</a:t>
            </a:r>
            <a:r>
              <a:rPr lang="en-PH" sz="2000" dirty="0"/>
              <a:t> – to create my own domain.</a:t>
            </a:r>
          </a:p>
          <a:p>
            <a:r>
              <a:rPr lang="en-PH" sz="2000" b="1" dirty="0"/>
              <a:t>Freenom</a:t>
            </a:r>
            <a:r>
              <a:rPr lang="en-PH" sz="2000" dirty="0"/>
              <a:t> – to run my website.</a:t>
            </a:r>
          </a:p>
        </p:txBody>
      </p:sp>
    </p:spTree>
    <p:extLst>
      <p:ext uri="{BB962C8B-B14F-4D97-AF65-F5344CB8AC3E}">
        <p14:creationId xmlns:p14="http://schemas.microsoft.com/office/powerpoint/2010/main" val="189219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516032" cy="853440"/>
          </a:xfrm>
          <a:solidFill>
            <a:schemeClr val="bg1"/>
          </a:solidFill>
          <a:effectLst>
            <a:glow rad="127000">
              <a:schemeClr val="accent1"/>
            </a:glow>
          </a:effectLst>
        </p:spPr>
        <p:txBody>
          <a:bodyPr/>
          <a:lstStyle/>
          <a:p>
            <a:r>
              <a:rPr lang="en-PH" dirty="0"/>
              <a:t>Algorithms</a:t>
            </a:r>
          </a:p>
        </p:txBody>
      </p:sp>
      <p:sp>
        <p:nvSpPr>
          <p:cNvPr id="3" name="Content Placeholder 2"/>
          <p:cNvSpPr>
            <a:spLocks noGrp="1"/>
          </p:cNvSpPr>
          <p:nvPr>
            <p:ph idx="1"/>
          </p:nvPr>
        </p:nvSpPr>
        <p:spPr/>
        <p:txBody>
          <a:bodyPr>
            <a:normAutofit/>
          </a:bodyPr>
          <a:lstStyle/>
          <a:p>
            <a:r>
              <a:rPr lang="en-PH" sz="2400" b="1" dirty="0"/>
              <a:t>Naïve Bayes algorithm - </a:t>
            </a:r>
            <a:r>
              <a:rPr lang="en-PH" sz="2400" dirty="0"/>
              <a:t>a Machine Learning technique to characterize subjective human opinions or sentiments.</a:t>
            </a:r>
          </a:p>
        </p:txBody>
      </p:sp>
    </p:spTree>
    <p:extLst>
      <p:ext uri="{BB962C8B-B14F-4D97-AF65-F5344CB8AC3E}">
        <p14:creationId xmlns:p14="http://schemas.microsoft.com/office/powerpoint/2010/main" val="92971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557041" cy="1320800"/>
          </a:xfrm>
          <a:solidFill>
            <a:schemeClr val="bg1"/>
          </a:solidFill>
          <a:effectLst>
            <a:glow rad="127000">
              <a:schemeClr val="accent1"/>
            </a:glow>
          </a:effectLst>
        </p:spPr>
        <p:txBody>
          <a:bodyPr>
            <a:normAutofit fontScale="90000"/>
          </a:bodyPr>
          <a:lstStyle/>
          <a:p>
            <a:r>
              <a:rPr lang="en-PH" dirty="0"/>
              <a:t>Step 1: Creating my own application at </a:t>
            </a:r>
            <a:r>
              <a:rPr lang="en-PH" dirty="0">
                <a:hlinkClick r:id="rId2"/>
              </a:rPr>
              <a:t>apps.twitter.com</a:t>
            </a:r>
            <a:br>
              <a:rPr lang="en-PH" dirty="0"/>
            </a:br>
            <a:endParaRPr lang="en-PH" dirty="0"/>
          </a:p>
        </p:txBody>
      </p:sp>
      <p:pic>
        <p:nvPicPr>
          <p:cNvPr id="4" name="Content Placeholder 3"/>
          <p:cNvPicPr>
            <a:picLocks noGrp="1" noChangeAspect="1"/>
          </p:cNvPicPr>
          <p:nvPr>
            <p:ph idx="1"/>
          </p:nvPr>
        </p:nvPicPr>
        <p:blipFill>
          <a:blip r:embed="rId3"/>
          <a:stretch>
            <a:fillRect/>
          </a:stretch>
        </p:blipFill>
        <p:spPr>
          <a:xfrm>
            <a:off x="457083" y="2255311"/>
            <a:ext cx="3664014" cy="1835055"/>
          </a:xfrm>
          <a:prstGeom prst="rect">
            <a:avLst/>
          </a:prstGeom>
        </p:spPr>
      </p:pic>
      <p:pic>
        <p:nvPicPr>
          <p:cNvPr id="5" name="Picture 4"/>
          <p:cNvPicPr>
            <a:picLocks noChangeAspect="1"/>
          </p:cNvPicPr>
          <p:nvPr/>
        </p:nvPicPr>
        <p:blipFill>
          <a:blip r:embed="rId4"/>
          <a:stretch>
            <a:fillRect/>
          </a:stretch>
        </p:blipFill>
        <p:spPr>
          <a:xfrm>
            <a:off x="3246864" y="3404728"/>
            <a:ext cx="4987511" cy="1879750"/>
          </a:xfrm>
          <a:prstGeom prst="rect">
            <a:avLst/>
          </a:prstGeom>
        </p:spPr>
      </p:pic>
      <p:pic>
        <p:nvPicPr>
          <p:cNvPr id="6" name="Picture 5"/>
          <p:cNvPicPr>
            <a:picLocks noChangeAspect="1"/>
          </p:cNvPicPr>
          <p:nvPr/>
        </p:nvPicPr>
        <p:blipFill>
          <a:blip r:embed="rId5"/>
          <a:stretch>
            <a:fillRect/>
          </a:stretch>
        </p:blipFill>
        <p:spPr>
          <a:xfrm>
            <a:off x="5450553" y="4955887"/>
            <a:ext cx="5212757" cy="1642285"/>
          </a:xfrm>
          <a:prstGeom prst="rect">
            <a:avLst/>
          </a:prstGeom>
        </p:spPr>
      </p:pic>
      <p:sp>
        <p:nvSpPr>
          <p:cNvPr id="7" name="Rectangle 6"/>
          <p:cNvSpPr/>
          <p:nvPr/>
        </p:nvSpPr>
        <p:spPr>
          <a:xfrm>
            <a:off x="4121097" y="2473647"/>
            <a:ext cx="6096000" cy="646331"/>
          </a:xfrm>
          <a:prstGeom prst="rect">
            <a:avLst/>
          </a:prstGeom>
        </p:spPr>
        <p:txBody>
          <a:bodyPr>
            <a:spAutoFit/>
          </a:bodyPr>
          <a:lstStyle/>
          <a:p>
            <a:r>
              <a:rPr lang="en-PH" dirty="0"/>
              <a:t>Go to the “Keys and Access Tokens” tab. Copy API Key, API Secret, Access Token, and Access Token Secret</a:t>
            </a:r>
          </a:p>
        </p:txBody>
      </p:sp>
    </p:spTree>
    <p:extLst>
      <p:ext uri="{BB962C8B-B14F-4D97-AF65-F5344CB8AC3E}">
        <p14:creationId xmlns:p14="http://schemas.microsoft.com/office/powerpoint/2010/main" val="44477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102100" cy="1320800"/>
          </a:xfrm>
          <a:solidFill>
            <a:schemeClr val="bg1"/>
          </a:solidFill>
          <a:effectLst>
            <a:glow rad="127000">
              <a:schemeClr val="accent1"/>
            </a:glow>
          </a:effectLst>
        </p:spPr>
        <p:txBody>
          <a:bodyPr>
            <a:normAutofit fontScale="90000"/>
          </a:bodyPr>
          <a:lstStyle/>
          <a:p>
            <a:r>
              <a:rPr lang="en-PH" dirty="0"/>
              <a:t>Step 2: Authorize R to access Twitter</a:t>
            </a:r>
            <a:br>
              <a:rPr lang="en-PH" dirty="0"/>
            </a:br>
            <a:r>
              <a:rPr lang="en-PH" dirty="0"/>
              <a:t>(Load Twitter authorization libraries)</a:t>
            </a:r>
            <a:br>
              <a:rPr lang="en-PH" dirty="0"/>
            </a:br>
            <a:endParaRPr lang="en-PH" dirty="0"/>
          </a:p>
        </p:txBody>
      </p:sp>
      <p:pic>
        <p:nvPicPr>
          <p:cNvPr id="4" name="Content Placeholder 3"/>
          <p:cNvPicPr>
            <a:picLocks noGrp="1" noChangeAspect="1"/>
          </p:cNvPicPr>
          <p:nvPr>
            <p:ph idx="1"/>
          </p:nvPr>
        </p:nvPicPr>
        <p:blipFill>
          <a:blip r:embed="rId2"/>
          <a:stretch>
            <a:fillRect/>
          </a:stretch>
        </p:blipFill>
        <p:spPr>
          <a:xfrm>
            <a:off x="677334" y="2136640"/>
            <a:ext cx="8536012" cy="2702645"/>
          </a:xfrm>
          <a:prstGeom prst="rect">
            <a:avLst/>
          </a:prstGeom>
        </p:spPr>
      </p:pic>
      <p:sp>
        <p:nvSpPr>
          <p:cNvPr id="5" name="Rectangle 4"/>
          <p:cNvSpPr/>
          <p:nvPr/>
        </p:nvSpPr>
        <p:spPr>
          <a:xfrm>
            <a:off x="3066757" y="4848576"/>
            <a:ext cx="7582485" cy="1815882"/>
          </a:xfrm>
          <a:prstGeom prst="rect">
            <a:avLst/>
          </a:prstGeom>
        </p:spPr>
        <p:txBody>
          <a:bodyPr wrap="square">
            <a:spAutoFit/>
          </a:bodyPr>
          <a:lstStyle/>
          <a:p>
            <a:pPr marL="285750" indent="-285750">
              <a:buFont typeface="Arial" panose="020B0604020202020204" pitchFamily="34" charset="0"/>
              <a:buChar char="•"/>
            </a:pPr>
            <a:r>
              <a:rPr lang="en-PH" sz="1400" b="1" dirty="0"/>
              <a:t>twitteR:</a:t>
            </a:r>
            <a:r>
              <a:rPr lang="en-PH" sz="1400" dirty="0"/>
              <a:t> which gives an R interface to the Twitter API</a:t>
            </a:r>
          </a:p>
          <a:p>
            <a:pPr marL="285750" indent="-285750">
              <a:buFont typeface="Arial" panose="020B0604020202020204" pitchFamily="34" charset="0"/>
              <a:buChar char="•"/>
            </a:pPr>
            <a:r>
              <a:rPr lang="en-PH" sz="1400" b="1" dirty="0"/>
              <a:t>sentiment:</a:t>
            </a:r>
            <a:r>
              <a:rPr lang="en-PH" sz="1400" dirty="0"/>
              <a:t> classifies the emotions of text</a:t>
            </a:r>
          </a:p>
          <a:p>
            <a:pPr marL="285750" indent="-285750">
              <a:buFont typeface="Arial" panose="020B0604020202020204" pitchFamily="34" charset="0"/>
              <a:buChar char="•"/>
            </a:pPr>
            <a:r>
              <a:rPr lang="en-PH" sz="1400" b="1" dirty="0" err="1"/>
              <a:t>plyr</a:t>
            </a:r>
            <a:r>
              <a:rPr lang="en-PH" sz="1400" b="1" dirty="0"/>
              <a:t>:</a:t>
            </a:r>
            <a:r>
              <a:rPr lang="en-PH" sz="1400" dirty="0"/>
              <a:t> for splitting text</a:t>
            </a:r>
          </a:p>
          <a:p>
            <a:pPr marL="285750" indent="-285750">
              <a:buFont typeface="Arial" panose="020B0604020202020204" pitchFamily="34" charset="0"/>
              <a:buChar char="•"/>
            </a:pPr>
            <a:r>
              <a:rPr lang="en-PH" sz="1400" b="1" dirty="0"/>
              <a:t>ggplot2:</a:t>
            </a:r>
            <a:r>
              <a:rPr lang="en-PH" sz="1400" dirty="0"/>
              <a:t> for plots of the categorized results</a:t>
            </a:r>
          </a:p>
          <a:p>
            <a:pPr marL="285750" indent="-285750">
              <a:buFont typeface="Arial" panose="020B0604020202020204" pitchFamily="34" charset="0"/>
              <a:buChar char="•"/>
            </a:pPr>
            <a:r>
              <a:rPr lang="en-PH" sz="1400" b="1" dirty="0" err="1"/>
              <a:t>wordcloud</a:t>
            </a:r>
            <a:r>
              <a:rPr lang="en-PH" sz="1400" b="1" dirty="0"/>
              <a:t>:</a:t>
            </a:r>
            <a:r>
              <a:rPr lang="en-PH" sz="1400" dirty="0"/>
              <a:t> creates word clouds of the results</a:t>
            </a:r>
          </a:p>
          <a:p>
            <a:pPr marL="285750" indent="-285750">
              <a:buFont typeface="Arial" panose="020B0604020202020204" pitchFamily="34" charset="0"/>
              <a:buChar char="•"/>
            </a:pPr>
            <a:r>
              <a:rPr lang="en-PH" sz="1400" b="1" dirty="0" err="1"/>
              <a:t>RColorBrewer</a:t>
            </a:r>
            <a:r>
              <a:rPr lang="en-PH" sz="1400" b="1" dirty="0"/>
              <a:t>:</a:t>
            </a:r>
            <a:r>
              <a:rPr lang="en-PH" sz="1400" dirty="0"/>
              <a:t>  color schemes for the plots and </a:t>
            </a:r>
            <a:r>
              <a:rPr lang="en-PH" sz="1400" dirty="0" err="1"/>
              <a:t>wordcloud</a:t>
            </a:r>
            <a:endParaRPr lang="en-PH" sz="1400" dirty="0"/>
          </a:p>
          <a:p>
            <a:pPr marL="285750" indent="-285750">
              <a:buFont typeface="Arial" panose="020B0604020202020204" pitchFamily="34" charset="0"/>
              <a:buChar char="•"/>
            </a:pPr>
            <a:r>
              <a:rPr lang="en-PH" sz="1400" b="1" dirty="0" err="1"/>
              <a:t>httpuv</a:t>
            </a:r>
            <a:r>
              <a:rPr lang="en-PH" sz="1400" b="1" dirty="0"/>
              <a:t>:</a:t>
            </a:r>
            <a:r>
              <a:rPr lang="en-PH" sz="1400" dirty="0"/>
              <a:t> required for the alternative web authorization process</a:t>
            </a:r>
          </a:p>
          <a:p>
            <a:pPr marL="285750" indent="-285750">
              <a:buFont typeface="Arial" panose="020B0604020202020204" pitchFamily="34" charset="0"/>
              <a:buChar char="•"/>
            </a:pPr>
            <a:r>
              <a:rPr lang="en-PH" sz="1400" b="1" dirty="0" err="1"/>
              <a:t>RCurl</a:t>
            </a:r>
            <a:r>
              <a:rPr lang="en-PH" sz="1400" b="1" dirty="0"/>
              <a:t>:</a:t>
            </a:r>
            <a:r>
              <a:rPr lang="en-PH" sz="1400" dirty="0"/>
              <a:t> http requests and processing the results returned by a web server</a:t>
            </a:r>
          </a:p>
        </p:txBody>
      </p:sp>
    </p:spTree>
    <p:extLst>
      <p:ext uri="{BB962C8B-B14F-4D97-AF65-F5344CB8AC3E}">
        <p14:creationId xmlns:p14="http://schemas.microsoft.com/office/powerpoint/2010/main" val="1166620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TotalTime>
  <Words>513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BioRhyme</vt:lpstr>
      <vt:lpstr>BioRhyme ExtraBold</vt:lpstr>
      <vt:lpstr>Trebuchet MS</vt:lpstr>
      <vt:lpstr>Wingdings 3</vt:lpstr>
      <vt:lpstr>Facet</vt:lpstr>
      <vt:lpstr>PowerPoint Presentation</vt:lpstr>
      <vt:lpstr>Introduction</vt:lpstr>
      <vt:lpstr>Background of the Study</vt:lpstr>
      <vt:lpstr>Objectives</vt:lpstr>
      <vt:lpstr>Data Structure and Knowledge Representation </vt:lpstr>
      <vt:lpstr>Software and Programming Language</vt:lpstr>
      <vt:lpstr>Algorithms</vt:lpstr>
      <vt:lpstr>Step 1: Creating my own application at apps.twitter.com </vt:lpstr>
      <vt:lpstr>Step 2: Authorize R to access Twitter (Load Twitter authorization libraries) </vt:lpstr>
      <vt:lpstr>Step 3: Perform a search and do text normalization for each tweets. </vt:lpstr>
      <vt:lpstr>Step 4: Perform Sentiment Analysis </vt:lpstr>
      <vt:lpstr>Step 5: Plots the obtained results by polarity and emotion. </vt:lpstr>
      <vt:lpstr>Step 6: Create a word cloud </vt:lpstr>
      <vt:lpstr>Relationship to Artificial Intelligence and Machine Learning? </vt:lpstr>
      <vt:lpstr>Conclusion: </vt:lpstr>
      <vt:lpstr>Website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Celestino Edaño</dc:creator>
  <cp:lastModifiedBy>Celestino Edaño</cp:lastModifiedBy>
  <cp:revision>14</cp:revision>
  <dcterms:created xsi:type="dcterms:W3CDTF">2016-10-12T14:03:05Z</dcterms:created>
  <dcterms:modified xsi:type="dcterms:W3CDTF">2016-10-16T05:38:46Z</dcterms:modified>
</cp:coreProperties>
</file>