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9" r:id="rId23"/>
    <p:sldId id="277" r:id="rId24"/>
    <p:sldId id="278"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04523"/>
            <a:ext cx="7766936" cy="1646302"/>
          </a:xfrm>
        </p:spPr>
        <p:txBody>
          <a:bodyPr/>
          <a:lstStyle/>
          <a:p>
            <a:pPr algn="l"/>
            <a:r>
              <a:rPr lang="en-PH" dirty="0">
                <a:latin typeface="Arial" panose="020B0604020202020204" pitchFamily="34" charset="0"/>
                <a:cs typeface="Arial" panose="020B0604020202020204" pitchFamily="34" charset="0"/>
              </a:rPr>
              <a:t>Online News Popularity Classification with R</a:t>
            </a:r>
            <a:endParaRPr lang="en-PH"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7" y="3741739"/>
            <a:ext cx="7766936" cy="1096899"/>
          </a:xfrm>
        </p:spPr>
        <p:txBody>
          <a:bodyPr>
            <a:normAutofit/>
          </a:bodyPr>
          <a:lstStyle/>
          <a:p>
            <a:pPr algn="ctr"/>
            <a:r>
              <a:rPr lang="en-PH" sz="2800" b="1" dirty="0">
                <a:solidFill>
                  <a:schemeClr val="tx1"/>
                </a:solidFill>
              </a:rPr>
              <a:t>Celestino B. Edaňo Jr.</a:t>
            </a:r>
          </a:p>
          <a:p>
            <a:pPr algn="ctr"/>
            <a:r>
              <a:rPr lang="en-PH" sz="2800" b="1" dirty="0">
                <a:solidFill>
                  <a:schemeClr val="tx1"/>
                </a:solidFill>
              </a:rPr>
              <a:t>1313915</a:t>
            </a:r>
          </a:p>
        </p:txBody>
      </p:sp>
    </p:spTree>
    <p:extLst>
      <p:ext uri="{BB962C8B-B14F-4D97-AF65-F5344CB8AC3E}">
        <p14:creationId xmlns:p14="http://schemas.microsoft.com/office/powerpoint/2010/main" val="199297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Random Forest</a:t>
            </a:r>
          </a:p>
        </p:txBody>
      </p:sp>
      <p:sp>
        <p:nvSpPr>
          <p:cNvPr id="3" name="Content Placeholder 2"/>
          <p:cNvSpPr>
            <a:spLocks noGrp="1"/>
          </p:cNvSpPr>
          <p:nvPr>
            <p:ph idx="1"/>
          </p:nvPr>
        </p:nvSpPr>
        <p:spPr/>
        <p:txBody>
          <a:bodyPr>
            <a:normAutofit/>
          </a:bodyPr>
          <a:lstStyle/>
          <a:p>
            <a:r>
              <a:rPr lang="en-PH" sz="2800" dirty="0"/>
              <a:t>One of the best among classification algorithms - able to classify large amounts of data with high accuracy.</a:t>
            </a:r>
            <a:endParaRPr lang="en-PH" sz="2800" dirty="0"/>
          </a:p>
        </p:txBody>
      </p:sp>
    </p:spTree>
    <p:extLst>
      <p:ext uri="{BB962C8B-B14F-4D97-AF65-F5344CB8AC3E}">
        <p14:creationId xmlns:p14="http://schemas.microsoft.com/office/powerpoint/2010/main" val="91110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584" y="2554309"/>
            <a:ext cx="9020459" cy="2571481"/>
          </a:xfrm>
        </p:spPr>
        <p:txBody>
          <a:bodyPr>
            <a:noAutofit/>
          </a:bodyPr>
          <a:lstStyle/>
          <a:p>
            <a:r>
              <a:rPr lang="en-PH" sz="6000" b="1" dirty="0"/>
              <a:t>Implementation in R</a:t>
            </a:r>
          </a:p>
        </p:txBody>
      </p:sp>
    </p:spTree>
    <p:extLst>
      <p:ext uri="{BB962C8B-B14F-4D97-AF65-F5344CB8AC3E}">
        <p14:creationId xmlns:p14="http://schemas.microsoft.com/office/powerpoint/2010/main" val="401603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Importing important libraries</a:t>
            </a:r>
          </a:p>
        </p:txBody>
      </p:sp>
      <p:pic>
        <p:nvPicPr>
          <p:cNvPr id="4" name="Content Placeholder 3"/>
          <p:cNvPicPr>
            <a:picLocks noGrp="1" noChangeAspect="1"/>
          </p:cNvPicPr>
          <p:nvPr>
            <p:ph idx="1"/>
          </p:nvPr>
        </p:nvPicPr>
        <p:blipFill>
          <a:blip r:embed="rId2"/>
          <a:stretch>
            <a:fillRect/>
          </a:stretch>
        </p:blipFill>
        <p:spPr>
          <a:xfrm>
            <a:off x="677334" y="1930400"/>
            <a:ext cx="9565045" cy="3434668"/>
          </a:xfrm>
          <a:prstGeom prst="rect">
            <a:avLst/>
          </a:prstGeom>
        </p:spPr>
      </p:pic>
    </p:spTree>
    <p:extLst>
      <p:ext uri="{BB962C8B-B14F-4D97-AF65-F5344CB8AC3E}">
        <p14:creationId xmlns:p14="http://schemas.microsoft.com/office/powerpoint/2010/main" val="249512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Loading and cleansing the dataset</a:t>
            </a:r>
          </a:p>
        </p:txBody>
      </p:sp>
      <p:pic>
        <p:nvPicPr>
          <p:cNvPr id="4" name="Content Placeholder 3"/>
          <p:cNvPicPr>
            <a:picLocks noGrp="1" noChangeAspect="1"/>
          </p:cNvPicPr>
          <p:nvPr>
            <p:ph idx="1"/>
          </p:nvPr>
        </p:nvPicPr>
        <p:blipFill>
          <a:blip r:embed="rId2"/>
          <a:stretch>
            <a:fillRect/>
          </a:stretch>
        </p:blipFill>
        <p:spPr>
          <a:xfrm>
            <a:off x="677333" y="1678676"/>
            <a:ext cx="8149421" cy="2184986"/>
          </a:xfrm>
          <a:prstGeom prst="rect">
            <a:avLst/>
          </a:prstGeom>
        </p:spPr>
      </p:pic>
    </p:spTree>
    <p:extLst>
      <p:ext uri="{BB962C8B-B14F-4D97-AF65-F5344CB8AC3E}">
        <p14:creationId xmlns:p14="http://schemas.microsoft.com/office/powerpoint/2010/main" val="281824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Standardize and split the data into training and testing</a:t>
            </a:r>
          </a:p>
        </p:txBody>
      </p:sp>
      <p:pic>
        <p:nvPicPr>
          <p:cNvPr id="10" name="Content Placeholder 9"/>
          <p:cNvPicPr>
            <a:picLocks noGrp="1" noChangeAspect="1"/>
          </p:cNvPicPr>
          <p:nvPr>
            <p:ph idx="1"/>
          </p:nvPr>
        </p:nvPicPr>
        <p:blipFill>
          <a:blip r:embed="rId2"/>
          <a:stretch>
            <a:fillRect/>
          </a:stretch>
        </p:blipFill>
        <p:spPr>
          <a:xfrm>
            <a:off x="1721579" y="2326518"/>
            <a:ext cx="7337065" cy="3043972"/>
          </a:xfrm>
          <a:prstGeom prst="rect">
            <a:avLst/>
          </a:prstGeom>
        </p:spPr>
      </p:pic>
    </p:spTree>
    <p:extLst>
      <p:ext uri="{BB962C8B-B14F-4D97-AF65-F5344CB8AC3E}">
        <p14:creationId xmlns:p14="http://schemas.microsoft.com/office/powerpoint/2010/main" val="3988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Setting the color palette</a:t>
            </a:r>
          </a:p>
        </p:txBody>
      </p:sp>
      <p:pic>
        <p:nvPicPr>
          <p:cNvPr id="4" name="Content Placeholder 3"/>
          <p:cNvPicPr>
            <a:picLocks noGrp="1" noChangeAspect="1"/>
          </p:cNvPicPr>
          <p:nvPr>
            <p:ph idx="1"/>
          </p:nvPr>
        </p:nvPicPr>
        <p:blipFill>
          <a:blip r:embed="rId2"/>
          <a:stretch>
            <a:fillRect/>
          </a:stretch>
        </p:blipFill>
        <p:spPr>
          <a:xfrm>
            <a:off x="1790116" y="2296644"/>
            <a:ext cx="6371104" cy="1592776"/>
          </a:xfrm>
          <a:prstGeom prst="rect">
            <a:avLst/>
          </a:prstGeom>
        </p:spPr>
      </p:pic>
    </p:spTree>
    <p:extLst>
      <p:ext uri="{BB962C8B-B14F-4D97-AF65-F5344CB8AC3E}">
        <p14:creationId xmlns:p14="http://schemas.microsoft.com/office/powerpoint/2010/main" val="204581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KNN (Generate confusion matrix and roc curve)</a:t>
            </a:r>
          </a:p>
        </p:txBody>
      </p:sp>
      <p:pic>
        <p:nvPicPr>
          <p:cNvPr id="4" name="Content Placeholder 3"/>
          <p:cNvPicPr>
            <a:picLocks noGrp="1" noChangeAspect="1"/>
          </p:cNvPicPr>
          <p:nvPr>
            <p:ph idx="1"/>
          </p:nvPr>
        </p:nvPicPr>
        <p:blipFill>
          <a:blip r:embed="rId2"/>
          <a:stretch>
            <a:fillRect/>
          </a:stretch>
        </p:blipFill>
        <p:spPr>
          <a:xfrm>
            <a:off x="1426770" y="2136462"/>
            <a:ext cx="7847232" cy="2641264"/>
          </a:xfrm>
          <a:prstGeom prst="rect">
            <a:avLst/>
          </a:prstGeom>
        </p:spPr>
      </p:pic>
    </p:spTree>
    <p:extLst>
      <p:ext uri="{BB962C8B-B14F-4D97-AF65-F5344CB8AC3E}">
        <p14:creationId xmlns:p14="http://schemas.microsoft.com/office/powerpoint/2010/main" val="351466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51522" cy="1320800"/>
          </a:xfrm>
        </p:spPr>
        <p:txBody>
          <a:bodyPr/>
          <a:lstStyle/>
          <a:p>
            <a:r>
              <a:rPr lang="en-PH" dirty="0"/>
              <a:t>KNN confusion matrix and roc curve result</a:t>
            </a:r>
          </a:p>
        </p:txBody>
      </p:sp>
      <p:pic>
        <p:nvPicPr>
          <p:cNvPr id="4" name="Content Placeholder 3"/>
          <p:cNvPicPr>
            <a:picLocks noGrp="1" noChangeAspect="1"/>
          </p:cNvPicPr>
          <p:nvPr>
            <p:ph idx="1"/>
          </p:nvPr>
        </p:nvPicPr>
        <p:blipFill>
          <a:blip r:embed="rId2"/>
          <a:stretch>
            <a:fillRect/>
          </a:stretch>
        </p:blipFill>
        <p:spPr>
          <a:xfrm>
            <a:off x="886628" y="1563934"/>
            <a:ext cx="3721371" cy="4141407"/>
          </a:xfrm>
          <a:prstGeom prst="rect">
            <a:avLst/>
          </a:prstGeom>
        </p:spPr>
      </p:pic>
      <p:pic>
        <p:nvPicPr>
          <p:cNvPr id="6" name="Picture 5"/>
          <p:cNvPicPr>
            <a:picLocks noChangeAspect="1"/>
          </p:cNvPicPr>
          <p:nvPr/>
        </p:nvPicPr>
        <p:blipFill>
          <a:blip r:embed="rId3"/>
          <a:stretch>
            <a:fillRect/>
          </a:stretch>
        </p:blipFill>
        <p:spPr>
          <a:xfrm>
            <a:off x="5363665" y="1563934"/>
            <a:ext cx="4209524" cy="4628571"/>
          </a:xfrm>
          <a:prstGeom prst="rect">
            <a:avLst/>
          </a:prstGeom>
        </p:spPr>
      </p:pic>
    </p:spTree>
    <p:extLst>
      <p:ext uri="{BB962C8B-B14F-4D97-AF65-F5344CB8AC3E}">
        <p14:creationId xmlns:p14="http://schemas.microsoft.com/office/powerpoint/2010/main" val="185955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CART </a:t>
            </a:r>
            <a:r>
              <a:rPr lang="en-PH" dirty="0"/>
              <a:t>(Generate confusion matrix, roc and nodes)</a:t>
            </a:r>
            <a:endParaRPr lang="en-PH" dirty="0"/>
          </a:p>
        </p:txBody>
      </p:sp>
      <p:pic>
        <p:nvPicPr>
          <p:cNvPr id="4" name="Content Placeholder 3"/>
          <p:cNvPicPr>
            <a:picLocks noGrp="1" noChangeAspect="1"/>
          </p:cNvPicPr>
          <p:nvPr>
            <p:ph idx="1"/>
          </p:nvPr>
        </p:nvPicPr>
        <p:blipFill>
          <a:blip r:embed="rId2"/>
          <a:stretch>
            <a:fillRect/>
          </a:stretch>
        </p:blipFill>
        <p:spPr>
          <a:xfrm>
            <a:off x="1273823" y="2332036"/>
            <a:ext cx="8802928" cy="2407390"/>
          </a:xfrm>
          <a:prstGeom prst="rect">
            <a:avLst/>
          </a:prstGeom>
        </p:spPr>
      </p:pic>
    </p:spTree>
    <p:extLst>
      <p:ext uri="{BB962C8B-B14F-4D97-AF65-F5344CB8AC3E}">
        <p14:creationId xmlns:p14="http://schemas.microsoft.com/office/powerpoint/2010/main" val="186902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61" y="609600"/>
            <a:ext cx="10836379" cy="1320800"/>
          </a:xfrm>
        </p:spPr>
        <p:txBody>
          <a:bodyPr/>
          <a:lstStyle/>
          <a:p>
            <a:r>
              <a:rPr lang="en-PH" dirty="0"/>
              <a:t>CART confusion matrix, nodes, and roc result</a:t>
            </a:r>
            <a:endParaRPr lang="en-PH" dirty="0"/>
          </a:p>
        </p:txBody>
      </p:sp>
      <p:pic>
        <p:nvPicPr>
          <p:cNvPr id="4" name="Content Placeholder 3"/>
          <p:cNvPicPr>
            <a:picLocks noGrp="1" noChangeAspect="1"/>
          </p:cNvPicPr>
          <p:nvPr>
            <p:ph idx="1"/>
          </p:nvPr>
        </p:nvPicPr>
        <p:blipFill>
          <a:blip r:embed="rId2"/>
          <a:stretch>
            <a:fillRect/>
          </a:stretch>
        </p:blipFill>
        <p:spPr>
          <a:xfrm>
            <a:off x="196961" y="1930400"/>
            <a:ext cx="3021259" cy="3457017"/>
          </a:xfrm>
          <a:prstGeom prst="rect">
            <a:avLst/>
          </a:prstGeom>
        </p:spPr>
      </p:pic>
      <p:pic>
        <p:nvPicPr>
          <p:cNvPr id="5" name="Picture 4"/>
          <p:cNvPicPr>
            <a:picLocks noChangeAspect="1"/>
          </p:cNvPicPr>
          <p:nvPr/>
        </p:nvPicPr>
        <p:blipFill>
          <a:blip r:embed="rId3"/>
          <a:stretch>
            <a:fillRect/>
          </a:stretch>
        </p:blipFill>
        <p:spPr>
          <a:xfrm>
            <a:off x="3037909" y="1371420"/>
            <a:ext cx="4483353" cy="4015997"/>
          </a:xfrm>
          <a:prstGeom prst="rect">
            <a:avLst/>
          </a:prstGeom>
        </p:spPr>
      </p:pic>
      <p:pic>
        <p:nvPicPr>
          <p:cNvPr id="6" name="Picture 5"/>
          <p:cNvPicPr>
            <a:picLocks noChangeAspect="1"/>
          </p:cNvPicPr>
          <p:nvPr/>
        </p:nvPicPr>
        <p:blipFill>
          <a:blip r:embed="rId4"/>
          <a:stretch>
            <a:fillRect/>
          </a:stretch>
        </p:blipFill>
        <p:spPr>
          <a:xfrm>
            <a:off x="7690909" y="1371420"/>
            <a:ext cx="4209170" cy="4015997"/>
          </a:xfrm>
          <a:prstGeom prst="rect">
            <a:avLst/>
          </a:prstGeom>
        </p:spPr>
      </p:pic>
    </p:spTree>
    <p:extLst>
      <p:ext uri="{BB962C8B-B14F-4D97-AF65-F5344CB8AC3E}">
        <p14:creationId xmlns:p14="http://schemas.microsoft.com/office/powerpoint/2010/main" val="37363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Introduction</a:t>
            </a:r>
          </a:p>
        </p:txBody>
      </p:sp>
      <p:sp>
        <p:nvSpPr>
          <p:cNvPr id="3" name="Content Placeholder 2"/>
          <p:cNvSpPr>
            <a:spLocks noGrp="1"/>
          </p:cNvSpPr>
          <p:nvPr>
            <p:ph idx="1"/>
          </p:nvPr>
        </p:nvSpPr>
        <p:spPr/>
        <p:txBody>
          <a:bodyPr>
            <a:normAutofit/>
          </a:bodyPr>
          <a:lstStyle/>
          <a:p>
            <a:r>
              <a:rPr lang="en-PH" sz="2800" dirty="0"/>
              <a:t>In this information era, reading and sharing news have become the center of people’s entertainment lives. With the expansion of the Internet, more and more people enjoys reading and sharing online news articles.</a:t>
            </a:r>
          </a:p>
        </p:txBody>
      </p:sp>
    </p:spTree>
    <p:extLst>
      <p:ext uri="{BB962C8B-B14F-4D97-AF65-F5344CB8AC3E}">
        <p14:creationId xmlns:p14="http://schemas.microsoft.com/office/powerpoint/2010/main" val="291853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C5.0 (Generate confusion matrix and roc curve)</a:t>
            </a:r>
            <a:endParaRPr lang="en-PH" dirty="0"/>
          </a:p>
        </p:txBody>
      </p:sp>
      <p:pic>
        <p:nvPicPr>
          <p:cNvPr id="6" name="Content Placeholder 5"/>
          <p:cNvPicPr>
            <a:picLocks noGrp="1" noChangeAspect="1"/>
          </p:cNvPicPr>
          <p:nvPr>
            <p:ph idx="1"/>
          </p:nvPr>
        </p:nvPicPr>
        <p:blipFill>
          <a:blip r:embed="rId2"/>
          <a:stretch>
            <a:fillRect/>
          </a:stretch>
        </p:blipFill>
        <p:spPr>
          <a:xfrm>
            <a:off x="1130399" y="2329645"/>
            <a:ext cx="7690537" cy="2950140"/>
          </a:xfrm>
          <a:prstGeom prst="rect">
            <a:avLst/>
          </a:prstGeom>
        </p:spPr>
      </p:pic>
    </p:spTree>
    <p:extLst>
      <p:ext uri="{BB962C8B-B14F-4D97-AF65-F5344CB8AC3E}">
        <p14:creationId xmlns:p14="http://schemas.microsoft.com/office/powerpoint/2010/main" val="403954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C5.0 confusion matrix and roc curve result</a:t>
            </a:r>
            <a:endParaRPr lang="en-PH" dirty="0"/>
          </a:p>
        </p:txBody>
      </p:sp>
      <p:pic>
        <p:nvPicPr>
          <p:cNvPr id="4" name="Content Placeholder 3"/>
          <p:cNvPicPr>
            <a:picLocks noGrp="1" noChangeAspect="1"/>
          </p:cNvPicPr>
          <p:nvPr>
            <p:ph idx="1"/>
          </p:nvPr>
        </p:nvPicPr>
        <p:blipFill>
          <a:blip r:embed="rId2"/>
          <a:stretch>
            <a:fillRect/>
          </a:stretch>
        </p:blipFill>
        <p:spPr>
          <a:xfrm>
            <a:off x="5295830" y="1930400"/>
            <a:ext cx="4569385" cy="4219961"/>
          </a:xfrm>
          <a:prstGeom prst="rect">
            <a:avLst/>
          </a:prstGeom>
        </p:spPr>
      </p:pic>
      <p:pic>
        <p:nvPicPr>
          <p:cNvPr id="5" name="Picture 4"/>
          <p:cNvPicPr>
            <a:picLocks noChangeAspect="1"/>
          </p:cNvPicPr>
          <p:nvPr/>
        </p:nvPicPr>
        <p:blipFill>
          <a:blip r:embed="rId3"/>
          <a:stretch>
            <a:fillRect/>
          </a:stretch>
        </p:blipFill>
        <p:spPr>
          <a:xfrm>
            <a:off x="1269762" y="2147581"/>
            <a:ext cx="3078313" cy="3631447"/>
          </a:xfrm>
          <a:prstGeom prst="rect">
            <a:avLst/>
          </a:prstGeom>
        </p:spPr>
      </p:pic>
    </p:spTree>
    <p:extLst>
      <p:ext uri="{BB962C8B-B14F-4D97-AF65-F5344CB8AC3E}">
        <p14:creationId xmlns:p14="http://schemas.microsoft.com/office/powerpoint/2010/main" val="324616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C5.0 precision and recall graph</a:t>
            </a:r>
          </a:p>
        </p:txBody>
      </p:sp>
      <p:pic>
        <p:nvPicPr>
          <p:cNvPr id="4" name="Content Placeholder 3"/>
          <p:cNvPicPr>
            <a:picLocks noGrp="1" noChangeAspect="1"/>
          </p:cNvPicPr>
          <p:nvPr>
            <p:ph idx="1"/>
          </p:nvPr>
        </p:nvPicPr>
        <p:blipFill>
          <a:blip r:embed="rId2"/>
          <a:stretch>
            <a:fillRect/>
          </a:stretch>
        </p:blipFill>
        <p:spPr>
          <a:xfrm>
            <a:off x="1381535" y="1572070"/>
            <a:ext cx="8728522" cy="1209765"/>
          </a:xfrm>
          <a:prstGeom prst="rect">
            <a:avLst/>
          </a:prstGeom>
        </p:spPr>
      </p:pic>
      <p:pic>
        <p:nvPicPr>
          <p:cNvPr id="5" name="Picture 4"/>
          <p:cNvPicPr>
            <a:picLocks noChangeAspect="1"/>
          </p:cNvPicPr>
          <p:nvPr/>
        </p:nvPicPr>
        <p:blipFill>
          <a:blip r:embed="rId3"/>
          <a:stretch>
            <a:fillRect/>
          </a:stretch>
        </p:blipFill>
        <p:spPr>
          <a:xfrm>
            <a:off x="3090926" y="2892870"/>
            <a:ext cx="5061399" cy="3817472"/>
          </a:xfrm>
          <a:prstGeom prst="rect">
            <a:avLst/>
          </a:prstGeom>
        </p:spPr>
      </p:pic>
    </p:spTree>
    <p:extLst>
      <p:ext uri="{BB962C8B-B14F-4D97-AF65-F5344CB8AC3E}">
        <p14:creationId xmlns:p14="http://schemas.microsoft.com/office/powerpoint/2010/main" val="1951314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RF (Generate confusion matrix and roc curve)</a:t>
            </a:r>
            <a:endParaRPr lang="en-PH" dirty="0"/>
          </a:p>
        </p:txBody>
      </p:sp>
      <p:pic>
        <p:nvPicPr>
          <p:cNvPr id="4" name="Content Placeholder 3"/>
          <p:cNvPicPr>
            <a:picLocks noGrp="1" noChangeAspect="1"/>
          </p:cNvPicPr>
          <p:nvPr>
            <p:ph idx="1"/>
          </p:nvPr>
        </p:nvPicPr>
        <p:blipFill>
          <a:blip r:embed="rId2"/>
          <a:stretch>
            <a:fillRect/>
          </a:stretch>
        </p:blipFill>
        <p:spPr>
          <a:xfrm>
            <a:off x="1587769" y="2279654"/>
            <a:ext cx="6775798" cy="2382497"/>
          </a:xfrm>
          <a:prstGeom prst="rect">
            <a:avLst/>
          </a:prstGeom>
        </p:spPr>
      </p:pic>
    </p:spTree>
    <p:extLst>
      <p:ext uri="{BB962C8B-B14F-4D97-AF65-F5344CB8AC3E}">
        <p14:creationId xmlns:p14="http://schemas.microsoft.com/office/powerpoint/2010/main" val="16570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RF confusion matrix and roc curve result</a:t>
            </a:r>
            <a:endParaRPr lang="en-PH" dirty="0"/>
          </a:p>
        </p:txBody>
      </p:sp>
      <p:pic>
        <p:nvPicPr>
          <p:cNvPr id="4" name="Content Placeholder 3"/>
          <p:cNvPicPr>
            <a:picLocks noGrp="1" noChangeAspect="1"/>
          </p:cNvPicPr>
          <p:nvPr>
            <p:ph idx="1"/>
          </p:nvPr>
        </p:nvPicPr>
        <p:blipFill>
          <a:blip r:embed="rId2"/>
          <a:stretch>
            <a:fillRect/>
          </a:stretch>
        </p:blipFill>
        <p:spPr>
          <a:xfrm>
            <a:off x="771634" y="1503766"/>
            <a:ext cx="3581425" cy="4729609"/>
          </a:xfrm>
          <a:prstGeom prst="rect">
            <a:avLst/>
          </a:prstGeom>
        </p:spPr>
      </p:pic>
      <p:pic>
        <p:nvPicPr>
          <p:cNvPr id="5" name="Picture 4"/>
          <p:cNvPicPr>
            <a:picLocks noChangeAspect="1"/>
          </p:cNvPicPr>
          <p:nvPr/>
        </p:nvPicPr>
        <p:blipFill>
          <a:blip r:embed="rId3"/>
          <a:stretch>
            <a:fillRect/>
          </a:stretch>
        </p:blipFill>
        <p:spPr>
          <a:xfrm>
            <a:off x="4546243" y="1503765"/>
            <a:ext cx="5853659" cy="4396157"/>
          </a:xfrm>
          <a:prstGeom prst="rect">
            <a:avLst/>
          </a:prstGeom>
        </p:spPr>
      </p:pic>
    </p:spTree>
    <p:extLst>
      <p:ext uri="{BB962C8B-B14F-4D97-AF65-F5344CB8AC3E}">
        <p14:creationId xmlns:p14="http://schemas.microsoft.com/office/powerpoint/2010/main" val="401074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Comparing all models</a:t>
            </a:r>
          </a:p>
        </p:txBody>
      </p:sp>
      <p:pic>
        <p:nvPicPr>
          <p:cNvPr id="4" name="Content Placeholder 3"/>
          <p:cNvPicPr>
            <a:picLocks noGrp="1" noChangeAspect="1"/>
          </p:cNvPicPr>
          <p:nvPr>
            <p:ph idx="1"/>
          </p:nvPr>
        </p:nvPicPr>
        <p:blipFill>
          <a:blip r:embed="rId2"/>
          <a:stretch>
            <a:fillRect/>
          </a:stretch>
        </p:blipFill>
        <p:spPr>
          <a:xfrm>
            <a:off x="1219299" y="1766233"/>
            <a:ext cx="8418867" cy="3230770"/>
          </a:xfrm>
          <a:prstGeom prst="rect">
            <a:avLst/>
          </a:prstGeom>
        </p:spPr>
      </p:pic>
    </p:spTree>
    <p:extLst>
      <p:ext uri="{BB962C8B-B14F-4D97-AF65-F5344CB8AC3E}">
        <p14:creationId xmlns:p14="http://schemas.microsoft.com/office/powerpoint/2010/main" val="66503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a:t>
            </a:r>
          </a:p>
        </p:txBody>
      </p:sp>
      <p:pic>
        <p:nvPicPr>
          <p:cNvPr id="4" name="Content Placeholder 3"/>
          <p:cNvPicPr>
            <a:picLocks noGrp="1" noChangeAspect="1"/>
          </p:cNvPicPr>
          <p:nvPr>
            <p:ph idx="1"/>
          </p:nvPr>
        </p:nvPicPr>
        <p:blipFill>
          <a:blip r:embed="rId2"/>
          <a:stretch>
            <a:fillRect/>
          </a:stretch>
        </p:blipFill>
        <p:spPr>
          <a:xfrm>
            <a:off x="677334" y="1428574"/>
            <a:ext cx="4877822" cy="4793721"/>
          </a:xfrm>
          <a:prstGeom prst="rect">
            <a:avLst/>
          </a:prstGeom>
        </p:spPr>
      </p:pic>
      <p:sp>
        <p:nvSpPr>
          <p:cNvPr id="5" name="TextBox 4"/>
          <p:cNvSpPr txBox="1"/>
          <p:nvPr/>
        </p:nvSpPr>
        <p:spPr>
          <a:xfrm>
            <a:off x="5555156" y="1428574"/>
            <a:ext cx="3208053" cy="646331"/>
          </a:xfrm>
          <a:prstGeom prst="rect">
            <a:avLst/>
          </a:prstGeom>
          <a:noFill/>
        </p:spPr>
        <p:txBody>
          <a:bodyPr wrap="square" rtlCol="0">
            <a:spAutoFit/>
          </a:bodyPr>
          <a:lstStyle/>
          <a:p>
            <a:r>
              <a:rPr lang="en-PH" dirty="0"/>
              <a:t>Random Forest is the best model.</a:t>
            </a:r>
          </a:p>
        </p:txBody>
      </p:sp>
      <p:pic>
        <p:nvPicPr>
          <p:cNvPr id="6" name="Picture 5"/>
          <p:cNvPicPr>
            <a:picLocks noChangeAspect="1"/>
          </p:cNvPicPr>
          <p:nvPr/>
        </p:nvPicPr>
        <p:blipFill>
          <a:blip r:embed="rId3"/>
          <a:stretch>
            <a:fillRect/>
          </a:stretch>
        </p:blipFill>
        <p:spPr>
          <a:xfrm>
            <a:off x="5555156" y="2608328"/>
            <a:ext cx="6181859" cy="1540272"/>
          </a:xfrm>
          <a:prstGeom prst="rect">
            <a:avLst/>
          </a:prstGeom>
        </p:spPr>
      </p:pic>
    </p:spTree>
    <p:extLst>
      <p:ext uri="{BB962C8B-B14F-4D97-AF65-F5344CB8AC3E}">
        <p14:creationId xmlns:p14="http://schemas.microsoft.com/office/powerpoint/2010/main" val="3352702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How is your project relate to AI and Machine Learning?</a:t>
            </a:r>
            <a:endParaRPr lang="en-PH" dirty="0"/>
          </a:p>
        </p:txBody>
      </p:sp>
      <p:sp>
        <p:nvSpPr>
          <p:cNvPr id="3" name="Content Placeholder 2"/>
          <p:cNvSpPr>
            <a:spLocks noGrp="1"/>
          </p:cNvSpPr>
          <p:nvPr>
            <p:ph idx="1"/>
          </p:nvPr>
        </p:nvSpPr>
        <p:spPr/>
        <p:txBody>
          <a:bodyPr>
            <a:normAutofit/>
          </a:bodyPr>
          <a:lstStyle/>
          <a:p>
            <a:r>
              <a:rPr lang="en-PH" sz="2800" dirty="0"/>
              <a:t>My project is related to both AI and Machine Learning because I’m using Machine Learning tools to predict the popularity of online news.</a:t>
            </a:r>
          </a:p>
        </p:txBody>
      </p:sp>
    </p:spTree>
    <p:extLst>
      <p:ext uri="{BB962C8B-B14F-4D97-AF65-F5344CB8AC3E}">
        <p14:creationId xmlns:p14="http://schemas.microsoft.com/office/powerpoint/2010/main" val="181762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Limitations</a:t>
            </a:r>
          </a:p>
        </p:txBody>
      </p:sp>
      <p:sp>
        <p:nvSpPr>
          <p:cNvPr id="3" name="Content Placeholder 2"/>
          <p:cNvSpPr>
            <a:spLocks noGrp="1"/>
          </p:cNvSpPr>
          <p:nvPr>
            <p:ph idx="1"/>
          </p:nvPr>
        </p:nvSpPr>
        <p:spPr/>
        <p:txBody>
          <a:bodyPr>
            <a:normAutofit/>
          </a:bodyPr>
          <a:lstStyle/>
          <a:p>
            <a:r>
              <a:rPr lang="en-PH" sz="2400" dirty="0"/>
              <a:t>Limited memory - my laptop’s RAM is not enough to handle or process big data set. In that case, I can’t do bagging, boosting, and stacking since it requires a lot of memory.</a:t>
            </a:r>
          </a:p>
          <a:p>
            <a:r>
              <a:rPr lang="en-PH" sz="2400" dirty="0"/>
              <a:t>Too long to process – random forest takes hours to return result since my data set is large.</a:t>
            </a:r>
          </a:p>
          <a:p>
            <a:r>
              <a:rPr lang="en-PH" sz="2400" dirty="0"/>
              <a:t>I can’t use GLM , </a:t>
            </a:r>
            <a:r>
              <a:rPr lang="en-PH" sz="2400" dirty="0" err="1"/>
              <a:t>svmRadial</a:t>
            </a:r>
            <a:r>
              <a:rPr lang="en-PH" sz="2400" dirty="0"/>
              <a:t> models even though my dataset can do both classification and regression tasks.</a:t>
            </a:r>
          </a:p>
        </p:txBody>
      </p:sp>
    </p:spTree>
    <p:extLst>
      <p:ext uri="{BB962C8B-B14F-4D97-AF65-F5344CB8AC3E}">
        <p14:creationId xmlns:p14="http://schemas.microsoft.com/office/powerpoint/2010/main" val="289553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a:t>
            </a:r>
          </a:p>
        </p:txBody>
      </p:sp>
      <p:sp>
        <p:nvSpPr>
          <p:cNvPr id="3" name="Content Placeholder 2"/>
          <p:cNvSpPr>
            <a:spLocks noGrp="1"/>
          </p:cNvSpPr>
          <p:nvPr>
            <p:ph idx="1"/>
          </p:nvPr>
        </p:nvSpPr>
        <p:spPr/>
        <p:txBody>
          <a:bodyPr/>
          <a:lstStyle/>
          <a:p>
            <a:r>
              <a:rPr lang="en-PH" sz="2800" dirty="0"/>
              <a:t>For this dataset, Random Forest emerge as the best model to predict the popularity of online news. It is </a:t>
            </a:r>
            <a:r>
              <a:rPr lang="en-PH" sz="2800" dirty="0"/>
              <a:t>one of the best among classification algorithms which able to classify large amounts of data with high accuracy.</a:t>
            </a:r>
          </a:p>
          <a:p>
            <a:endParaRPr lang="en-PH" dirty="0"/>
          </a:p>
        </p:txBody>
      </p:sp>
    </p:spTree>
    <p:extLst>
      <p:ext uri="{BB962C8B-B14F-4D97-AF65-F5344CB8AC3E}">
        <p14:creationId xmlns:p14="http://schemas.microsoft.com/office/powerpoint/2010/main" val="20476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Study</a:t>
            </a:r>
          </a:p>
        </p:txBody>
      </p:sp>
      <p:sp>
        <p:nvSpPr>
          <p:cNvPr id="3" name="Content Placeholder 2"/>
          <p:cNvSpPr>
            <a:spLocks noGrp="1"/>
          </p:cNvSpPr>
          <p:nvPr>
            <p:ph idx="1"/>
          </p:nvPr>
        </p:nvSpPr>
        <p:spPr/>
        <p:txBody>
          <a:bodyPr>
            <a:normAutofit/>
          </a:bodyPr>
          <a:lstStyle/>
          <a:p>
            <a:r>
              <a:rPr lang="en-PH" sz="2800" dirty="0"/>
              <a:t>The number of shares under a news article indicates how popular the news is. Therefore, it would be greatly helpful if we could accurately predict the popularity of news prior to its publication, for social media workers like authors, advertisers, etc.</a:t>
            </a:r>
            <a:endParaRPr lang="en-PH" sz="2800" dirty="0"/>
          </a:p>
        </p:txBody>
      </p:sp>
    </p:spTree>
    <p:extLst>
      <p:ext uri="{BB962C8B-B14F-4D97-AF65-F5344CB8AC3E}">
        <p14:creationId xmlns:p14="http://schemas.microsoft.com/office/powerpoint/2010/main" val="326030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p:txBody>
          <a:bodyPr>
            <a:normAutofit/>
          </a:bodyPr>
          <a:lstStyle/>
          <a:p>
            <a:r>
              <a:rPr lang="en-PH" sz="2800" dirty="0"/>
              <a:t>Find the best model to </a:t>
            </a:r>
            <a:r>
              <a:rPr lang="en-PH" sz="2800" dirty="0"/>
              <a:t>predict the number of shares in social networks (popularity).</a:t>
            </a:r>
          </a:p>
          <a:p>
            <a:r>
              <a:rPr lang="en-PH" sz="2800" dirty="0"/>
              <a:t>Implement four machine learning models (KNN, CART, C5.0, and RF) that we already discussed in our course.</a:t>
            </a:r>
            <a:endParaRPr lang="en-PH" sz="2800" dirty="0"/>
          </a:p>
        </p:txBody>
      </p:sp>
    </p:spTree>
    <p:extLst>
      <p:ext uri="{BB962C8B-B14F-4D97-AF65-F5344CB8AC3E}">
        <p14:creationId xmlns:p14="http://schemas.microsoft.com/office/powerpoint/2010/main" val="114342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 dataset</a:t>
            </a:r>
          </a:p>
        </p:txBody>
      </p:sp>
      <p:sp>
        <p:nvSpPr>
          <p:cNvPr id="3" name="Content Placeholder 2"/>
          <p:cNvSpPr>
            <a:spLocks noGrp="1"/>
          </p:cNvSpPr>
          <p:nvPr>
            <p:ph idx="1"/>
          </p:nvPr>
        </p:nvSpPr>
        <p:spPr/>
        <p:txBody>
          <a:bodyPr>
            <a:normAutofit/>
          </a:bodyPr>
          <a:lstStyle/>
          <a:p>
            <a:r>
              <a:rPr lang="en-PH" sz="2400" dirty="0"/>
              <a:t>Provided by UCI Machine Learning Repository, which is a real data originally acquired and preprocessed by K. Fernandes et al.</a:t>
            </a:r>
          </a:p>
          <a:p>
            <a:r>
              <a:rPr lang="en-PH" sz="2400" dirty="0"/>
              <a:t>Summarizes a heterogeneous set of features about articles published by Mashable in a period of two years. </a:t>
            </a:r>
          </a:p>
          <a:p>
            <a:r>
              <a:rPr lang="en-PH" sz="2400" dirty="0"/>
              <a:t>It has 61 attributes (</a:t>
            </a:r>
            <a:r>
              <a:rPr lang="en-PH" sz="2400" dirty="0">
                <a:solidFill>
                  <a:srgbClr val="FF0000"/>
                </a:solidFill>
              </a:rPr>
              <a:t>58</a:t>
            </a:r>
            <a:r>
              <a:rPr lang="en-PH" sz="2400" dirty="0"/>
              <a:t> predictive attributes, </a:t>
            </a:r>
            <a:r>
              <a:rPr lang="en-PH" sz="2400" dirty="0">
                <a:solidFill>
                  <a:srgbClr val="FF0000"/>
                </a:solidFill>
              </a:rPr>
              <a:t>2</a:t>
            </a:r>
            <a:r>
              <a:rPr lang="en-PH" sz="2400" dirty="0"/>
              <a:t> non-predictive, and </a:t>
            </a:r>
            <a:r>
              <a:rPr lang="en-PH" sz="2400" dirty="0">
                <a:solidFill>
                  <a:srgbClr val="FF0000"/>
                </a:solidFill>
              </a:rPr>
              <a:t>1</a:t>
            </a:r>
            <a:r>
              <a:rPr lang="en-PH" sz="2400" dirty="0"/>
              <a:t> goal field) as numerical values, describing different aspects of each article, from a total of 39797 articles. </a:t>
            </a:r>
            <a:endParaRPr lang="en-PH" sz="2400" dirty="0"/>
          </a:p>
        </p:txBody>
      </p:sp>
    </p:spTree>
    <p:extLst>
      <p:ext uri="{BB962C8B-B14F-4D97-AF65-F5344CB8AC3E}">
        <p14:creationId xmlns:p14="http://schemas.microsoft.com/office/powerpoint/2010/main" val="39431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Models</a:t>
            </a:r>
          </a:p>
        </p:txBody>
      </p:sp>
      <p:sp>
        <p:nvSpPr>
          <p:cNvPr id="3" name="Content Placeholder 2"/>
          <p:cNvSpPr>
            <a:spLocks noGrp="1"/>
          </p:cNvSpPr>
          <p:nvPr>
            <p:ph idx="1"/>
          </p:nvPr>
        </p:nvSpPr>
        <p:spPr/>
        <p:txBody>
          <a:bodyPr>
            <a:normAutofit/>
          </a:bodyPr>
          <a:lstStyle/>
          <a:p>
            <a:r>
              <a:rPr lang="en-PH" sz="2800" dirty="0"/>
              <a:t>KNN</a:t>
            </a:r>
          </a:p>
          <a:p>
            <a:r>
              <a:rPr lang="en-PH" sz="2800" dirty="0"/>
              <a:t>CART</a:t>
            </a:r>
          </a:p>
          <a:p>
            <a:r>
              <a:rPr lang="en-PH" sz="2800" dirty="0"/>
              <a:t>C5.0</a:t>
            </a:r>
          </a:p>
          <a:p>
            <a:r>
              <a:rPr lang="en-PH" sz="2800" dirty="0"/>
              <a:t>Random Forest</a:t>
            </a:r>
          </a:p>
        </p:txBody>
      </p:sp>
    </p:spTree>
    <p:extLst>
      <p:ext uri="{BB962C8B-B14F-4D97-AF65-F5344CB8AC3E}">
        <p14:creationId xmlns:p14="http://schemas.microsoft.com/office/powerpoint/2010/main" val="94051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KNN (</a:t>
            </a:r>
            <a:r>
              <a:rPr lang="en-PH" dirty="0"/>
              <a:t>k-nearest neighbors</a:t>
            </a:r>
            <a:r>
              <a:rPr lang="en-PH" dirty="0"/>
              <a:t>)</a:t>
            </a:r>
          </a:p>
        </p:txBody>
      </p:sp>
      <p:sp>
        <p:nvSpPr>
          <p:cNvPr id="3" name="Content Placeholder 2"/>
          <p:cNvSpPr>
            <a:spLocks noGrp="1"/>
          </p:cNvSpPr>
          <p:nvPr>
            <p:ph idx="1"/>
          </p:nvPr>
        </p:nvSpPr>
        <p:spPr/>
        <p:txBody>
          <a:bodyPr>
            <a:normAutofit/>
          </a:bodyPr>
          <a:lstStyle/>
          <a:p>
            <a:r>
              <a:rPr lang="en-PH" sz="2400" dirty="0"/>
              <a:t>A non-parametric (make no assumptions about the probability distributions of the variables) model used for classification and regression.</a:t>
            </a:r>
          </a:p>
        </p:txBody>
      </p:sp>
    </p:spTree>
    <p:extLst>
      <p:ext uri="{BB962C8B-B14F-4D97-AF65-F5344CB8AC3E}">
        <p14:creationId xmlns:p14="http://schemas.microsoft.com/office/powerpoint/2010/main" val="225193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CART (Classification and Regression Trees)</a:t>
            </a:r>
          </a:p>
        </p:txBody>
      </p:sp>
      <p:sp>
        <p:nvSpPr>
          <p:cNvPr id="3" name="Content Placeholder 2"/>
          <p:cNvSpPr>
            <a:spLocks noGrp="1"/>
          </p:cNvSpPr>
          <p:nvPr>
            <p:ph idx="1"/>
          </p:nvPr>
        </p:nvSpPr>
        <p:spPr/>
        <p:txBody>
          <a:bodyPr>
            <a:normAutofit/>
          </a:bodyPr>
          <a:lstStyle/>
          <a:p>
            <a:r>
              <a:rPr lang="en-PH" sz="2800" dirty="0"/>
              <a:t>An algorithm that employs decision trees and can be used for a variety of business and scientific applications.</a:t>
            </a:r>
            <a:endParaRPr lang="en-PH" sz="2800" dirty="0"/>
          </a:p>
        </p:txBody>
      </p:sp>
    </p:spTree>
    <p:extLst>
      <p:ext uri="{BB962C8B-B14F-4D97-AF65-F5344CB8AC3E}">
        <p14:creationId xmlns:p14="http://schemas.microsoft.com/office/powerpoint/2010/main" val="301538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C5.0</a:t>
            </a:r>
          </a:p>
        </p:txBody>
      </p:sp>
      <p:sp>
        <p:nvSpPr>
          <p:cNvPr id="3" name="Content Placeholder 2"/>
          <p:cNvSpPr>
            <a:spLocks noGrp="1"/>
          </p:cNvSpPr>
          <p:nvPr>
            <p:ph idx="1"/>
          </p:nvPr>
        </p:nvSpPr>
        <p:spPr/>
        <p:txBody>
          <a:bodyPr>
            <a:normAutofit/>
          </a:bodyPr>
          <a:lstStyle/>
          <a:p>
            <a:r>
              <a:rPr lang="en-PH" sz="2400" dirty="0"/>
              <a:t>A model which is widely used as a decision tree method in machine learning. This type of decision tree model is based on entropy (measure of the randomness in the information being processed) and information gain.</a:t>
            </a:r>
          </a:p>
          <a:p>
            <a:r>
              <a:rPr lang="en-PH" sz="2400" dirty="0"/>
              <a:t>Note: The higher the entropy, the harder it is to draw any conclusions from that information.</a:t>
            </a:r>
            <a:endParaRPr lang="en-PH" sz="2400" dirty="0"/>
          </a:p>
        </p:txBody>
      </p:sp>
    </p:spTree>
    <p:extLst>
      <p:ext uri="{BB962C8B-B14F-4D97-AF65-F5344CB8AC3E}">
        <p14:creationId xmlns:p14="http://schemas.microsoft.com/office/powerpoint/2010/main" val="7408699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364</TotalTime>
  <Words>619</Words>
  <Application>Microsoft Office PowerPoint</Application>
  <PresentationFormat>Widescreen</PresentationFormat>
  <Paragraphs>53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Online News Popularity Classification with R</vt:lpstr>
      <vt:lpstr>Introduction</vt:lpstr>
      <vt:lpstr>Background of the Study</vt:lpstr>
      <vt:lpstr>Objectives</vt:lpstr>
      <vt:lpstr>The dataset</vt:lpstr>
      <vt:lpstr>Models</vt:lpstr>
      <vt:lpstr>KNN (k-nearest neighbors)</vt:lpstr>
      <vt:lpstr>CART (Classification and Regression Trees)</vt:lpstr>
      <vt:lpstr>C5.0</vt:lpstr>
      <vt:lpstr>Random Forest</vt:lpstr>
      <vt:lpstr>Implementation in R</vt:lpstr>
      <vt:lpstr>Importing important libraries</vt:lpstr>
      <vt:lpstr>Loading and cleansing the dataset</vt:lpstr>
      <vt:lpstr>Standardize and split the data into training and testing</vt:lpstr>
      <vt:lpstr>Setting the color palette</vt:lpstr>
      <vt:lpstr>KNN (Generate confusion matrix and roc curve)</vt:lpstr>
      <vt:lpstr>KNN confusion matrix and roc curve result</vt:lpstr>
      <vt:lpstr>CART (Generate confusion matrix, roc and nodes)</vt:lpstr>
      <vt:lpstr>CART confusion matrix, nodes, and roc result</vt:lpstr>
      <vt:lpstr>C5.0 (Generate confusion matrix and roc curve)</vt:lpstr>
      <vt:lpstr>C5.0 confusion matrix and roc curve result</vt:lpstr>
      <vt:lpstr>C5.0 precision and recall graph</vt:lpstr>
      <vt:lpstr>RF (Generate confusion matrix and roc curve)</vt:lpstr>
      <vt:lpstr>RF confusion matrix and roc curve result</vt:lpstr>
      <vt:lpstr>Comparing all models</vt:lpstr>
      <vt:lpstr>Result</vt:lpstr>
      <vt:lpstr>How is your project relate to AI and Machine Learning?</vt:lpstr>
      <vt:lpstr>Limitations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 Popularity Classification with R</dc:title>
  <dc:creator>Celestino Edaño</dc:creator>
  <cp:lastModifiedBy>Celestino Edaño</cp:lastModifiedBy>
  <cp:revision>16</cp:revision>
  <dcterms:created xsi:type="dcterms:W3CDTF">2017-03-13T08:08:26Z</dcterms:created>
  <dcterms:modified xsi:type="dcterms:W3CDTF">2017-03-13T14:13:25Z</dcterms:modified>
</cp:coreProperties>
</file>