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88" r:id="rId9"/>
    <p:sldId id="286" r:id="rId10"/>
    <p:sldId id="280" r:id="rId11"/>
    <p:sldId id="284" r:id="rId12"/>
    <p:sldId id="285" r:id="rId13"/>
    <p:sldId id="267" r:id="rId14"/>
    <p:sldId id="289" r:id="rId15"/>
    <p:sldId id="264" r:id="rId16"/>
    <p:sldId id="290" r:id="rId17"/>
    <p:sldId id="291" r:id="rId18"/>
    <p:sldId id="292" r:id="rId19"/>
    <p:sldId id="293" r:id="rId20"/>
    <p:sldId id="275" r:id="rId21"/>
    <p:sldId id="271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3652C-99E2-449C-9554-D88757ACFAB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70A83D-0CF7-45B4-B0E4-95B7294CD8B3}">
      <dgm:prSet/>
      <dgm:spPr/>
      <dgm:t>
        <a:bodyPr/>
        <a:lstStyle/>
        <a:p>
          <a:r>
            <a:rPr lang="en-US" b="1" dirty="0">
              <a:solidFill>
                <a:schemeClr val="accent3">
                  <a:lumMod val="75000"/>
                </a:schemeClr>
              </a:solidFill>
            </a:rPr>
            <a:t>Dependencies</a:t>
          </a:r>
        </a:p>
      </dgm:t>
    </dgm:pt>
    <dgm:pt modelId="{46BCB477-114E-4885-85DF-BDB86192CA57}" type="parTrans" cxnId="{F56DFDD6-92A7-4229-8D75-523A9DA0A903}">
      <dgm:prSet/>
      <dgm:spPr/>
      <dgm:t>
        <a:bodyPr/>
        <a:lstStyle/>
        <a:p>
          <a:endParaRPr lang="en-US"/>
        </a:p>
      </dgm:t>
    </dgm:pt>
    <dgm:pt modelId="{6E211099-2D67-4E34-9AF6-296EDF1D22A8}" type="sibTrans" cxnId="{F56DFDD6-92A7-4229-8D75-523A9DA0A903}">
      <dgm:prSet/>
      <dgm:spPr/>
      <dgm:t>
        <a:bodyPr/>
        <a:lstStyle/>
        <a:p>
          <a:endParaRPr lang="en-US"/>
        </a:p>
      </dgm:t>
    </dgm:pt>
    <dgm:pt modelId="{22A6A44D-0B3C-4AB0-AA83-422539D20EBF}">
      <dgm:prSet/>
      <dgm:spPr/>
      <dgm:t>
        <a:bodyPr/>
        <a:lstStyle/>
        <a:p>
          <a:r>
            <a:rPr lang="en-US"/>
            <a:t>Time</a:t>
          </a:r>
        </a:p>
      </dgm:t>
    </dgm:pt>
    <dgm:pt modelId="{50631376-7E60-4814-92E7-243338EBF07A}" type="parTrans" cxnId="{88511914-A0D1-429E-B552-BB88207667D6}">
      <dgm:prSet/>
      <dgm:spPr/>
      <dgm:t>
        <a:bodyPr/>
        <a:lstStyle/>
        <a:p>
          <a:endParaRPr lang="en-US"/>
        </a:p>
      </dgm:t>
    </dgm:pt>
    <dgm:pt modelId="{07DBB317-E2DB-425F-B0ED-B5926EF376D0}" type="sibTrans" cxnId="{88511914-A0D1-429E-B552-BB88207667D6}">
      <dgm:prSet/>
      <dgm:spPr/>
      <dgm:t>
        <a:bodyPr/>
        <a:lstStyle/>
        <a:p>
          <a:endParaRPr lang="en-US"/>
        </a:p>
      </dgm:t>
    </dgm:pt>
    <dgm:pt modelId="{2F1E57CD-3439-47C9-873E-6EB914FDBF3B}">
      <dgm:prSet/>
      <dgm:spPr/>
      <dgm:t>
        <a:bodyPr/>
        <a:lstStyle/>
        <a:p>
          <a:r>
            <a:rPr lang="en-US"/>
            <a:t>Graph Properties</a:t>
          </a:r>
        </a:p>
      </dgm:t>
    </dgm:pt>
    <dgm:pt modelId="{7655154C-A5DD-4A07-A565-C3A57C7DE4A6}" type="parTrans" cxnId="{F2F4645C-5369-456E-91A3-E5ED2046B572}">
      <dgm:prSet/>
      <dgm:spPr/>
      <dgm:t>
        <a:bodyPr/>
        <a:lstStyle/>
        <a:p>
          <a:endParaRPr lang="en-US"/>
        </a:p>
      </dgm:t>
    </dgm:pt>
    <dgm:pt modelId="{A438DA67-B80F-440D-AC23-F46D1A4EEBB7}" type="sibTrans" cxnId="{F2F4645C-5369-456E-91A3-E5ED2046B572}">
      <dgm:prSet/>
      <dgm:spPr/>
      <dgm:t>
        <a:bodyPr/>
        <a:lstStyle/>
        <a:p>
          <a:endParaRPr lang="en-US"/>
        </a:p>
      </dgm:t>
    </dgm:pt>
    <dgm:pt modelId="{8B777091-2B16-4018-819C-27F1F01FD5F0}">
      <dgm:prSet/>
      <dgm:spPr/>
      <dgm:t>
        <a:bodyPr/>
        <a:lstStyle/>
        <a:p>
          <a:r>
            <a:rPr lang="en-US"/>
            <a:t>Node Properties</a:t>
          </a:r>
        </a:p>
      </dgm:t>
    </dgm:pt>
    <dgm:pt modelId="{1EDB0455-07B7-4C40-AA97-41DA1F7E3C58}" type="parTrans" cxnId="{054B3D2B-7C96-4E84-B8EF-9E7500FCB3DE}">
      <dgm:prSet/>
      <dgm:spPr/>
      <dgm:t>
        <a:bodyPr/>
        <a:lstStyle/>
        <a:p>
          <a:endParaRPr lang="en-US"/>
        </a:p>
      </dgm:t>
    </dgm:pt>
    <dgm:pt modelId="{F7D96337-0723-42DF-8849-66C56004B803}" type="sibTrans" cxnId="{054B3D2B-7C96-4E84-B8EF-9E7500FCB3DE}">
      <dgm:prSet/>
      <dgm:spPr/>
      <dgm:t>
        <a:bodyPr/>
        <a:lstStyle/>
        <a:p>
          <a:endParaRPr lang="en-US"/>
        </a:p>
      </dgm:t>
    </dgm:pt>
    <dgm:pt modelId="{9584E1FD-4E89-45A0-A5FA-C6842DB9CF6E}">
      <dgm:prSet/>
      <dgm:spPr/>
      <dgm:t>
        <a:bodyPr/>
        <a:lstStyle/>
        <a:p>
          <a:r>
            <a:rPr lang="en-US"/>
            <a:t>Meta Data</a:t>
          </a:r>
        </a:p>
      </dgm:t>
    </dgm:pt>
    <dgm:pt modelId="{A5D5F9B9-87FA-46BA-AFE6-DD3AB65404A8}" type="parTrans" cxnId="{A8C8A31F-BB21-4FDF-A5AF-8F003253DD41}">
      <dgm:prSet/>
      <dgm:spPr/>
      <dgm:t>
        <a:bodyPr/>
        <a:lstStyle/>
        <a:p>
          <a:endParaRPr lang="en-US"/>
        </a:p>
      </dgm:t>
    </dgm:pt>
    <dgm:pt modelId="{3112AF79-5204-4247-8860-5027AB82E36E}" type="sibTrans" cxnId="{A8C8A31F-BB21-4FDF-A5AF-8F003253DD41}">
      <dgm:prSet/>
      <dgm:spPr/>
      <dgm:t>
        <a:bodyPr/>
        <a:lstStyle/>
        <a:p>
          <a:endParaRPr lang="en-US"/>
        </a:p>
      </dgm:t>
    </dgm:pt>
    <dgm:pt modelId="{4BF12452-F4AE-45C0-99BC-84809D864ABF}" type="pres">
      <dgm:prSet presAssocID="{E3F3652C-99E2-449C-9554-D88757ACFABC}" presName="vert0" presStyleCnt="0">
        <dgm:presLayoutVars>
          <dgm:dir/>
          <dgm:animOne val="branch"/>
          <dgm:animLvl val="lvl"/>
        </dgm:presLayoutVars>
      </dgm:prSet>
      <dgm:spPr/>
    </dgm:pt>
    <dgm:pt modelId="{26205EA6-EF55-44D1-B2AE-EB77D74E2953}" type="pres">
      <dgm:prSet presAssocID="{C870A83D-0CF7-45B4-B0E4-95B7294CD8B3}" presName="thickLine" presStyleLbl="alignNode1" presStyleIdx="0" presStyleCnt="5"/>
      <dgm:spPr/>
    </dgm:pt>
    <dgm:pt modelId="{A3D1281D-5139-4926-9EB3-1FE0AB77E3C2}" type="pres">
      <dgm:prSet presAssocID="{C870A83D-0CF7-45B4-B0E4-95B7294CD8B3}" presName="horz1" presStyleCnt="0"/>
      <dgm:spPr/>
    </dgm:pt>
    <dgm:pt modelId="{4C1E5956-BA18-4299-B43D-DDC8E015B365}" type="pres">
      <dgm:prSet presAssocID="{C870A83D-0CF7-45B4-B0E4-95B7294CD8B3}" presName="tx1" presStyleLbl="revTx" presStyleIdx="0" presStyleCnt="5"/>
      <dgm:spPr/>
    </dgm:pt>
    <dgm:pt modelId="{3557ECAD-4524-4144-8D81-B982E950054C}" type="pres">
      <dgm:prSet presAssocID="{C870A83D-0CF7-45B4-B0E4-95B7294CD8B3}" presName="vert1" presStyleCnt="0"/>
      <dgm:spPr/>
    </dgm:pt>
    <dgm:pt modelId="{34D2B511-1D03-43EB-AD83-849B21E3F857}" type="pres">
      <dgm:prSet presAssocID="{22A6A44D-0B3C-4AB0-AA83-422539D20EBF}" presName="thickLine" presStyleLbl="alignNode1" presStyleIdx="1" presStyleCnt="5"/>
      <dgm:spPr/>
    </dgm:pt>
    <dgm:pt modelId="{D57F6920-CF1C-443A-8B86-02578352471A}" type="pres">
      <dgm:prSet presAssocID="{22A6A44D-0B3C-4AB0-AA83-422539D20EBF}" presName="horz1" presStyleCnt="0"/>
      <dgm:spPr/>
    </dgm:pt>
    <dgm:pt modelId="{2AB67F0E-44F5-499B-B568-BBF82EE31DFB}" type="pres">
      <dgm:prSet presAssocID="{22A6A44D-0B3C-4AB0-AA83-422539D20EBF}" presName="tx1" presStyleLbl="revTx" presStyleIdx="1" presStyleCnt="5"/>
      <dgm:spPr/>
    </dgm:pt>
    <dgm:pt modelId="{55809C9C-A4AA-4CBC-86AE-01F658654BCA}" type="pres">
      <dgm:prSet presAssocID="{22A6A44D-0B3C-4AB0-AA83-422539D20EBF}" presName="vert1" presStyleCnt="0"/>
      <dgm:spPr/>
    </dgm:pt>
    <dgm:pt modelId="{46C0DA1C-11CA-478D-A367-E59D76743995}" type="pres">
      <dgm:prSet presAssocID="{2F1E57CD-3439-47C9-873E-6EB914FDBF3B}" presName="thickLine" presStyleLbl="alignNode1" presStyleIdx="2" presStyleCnt="5"/>
      <dgm:spPr/>
    </dgm:pt>
    <dgm:pt modelId="{DDF448DC-645A-4D00-BD18-6260E00ECC98}" type="pres">
      <dgm:prSet presAssocID="{2F1E57CD-3439-47C9-873E-6EB914FDBF3B}" presName="horz1" presStyleCnt="0"/>
      <dgm:spPr/>
    </dgm:pt>
    <dgm:pt modelId="{B73FB0BC-3BB8-4E57-A520-9745B3BA1DAB}" type="pres">
      <dgm:prSet presAssocID="{2F1E57CD-3439-47C9-873E-6EB914FDBF3B}" presName="tx1" presStyleLbl="revTx" presStyleIdx="2" presStyleCnt="5"/>
      <dgm:spPr/>
    </dgm:pt>
    <dgm:pt modelId="{D4FFA42C-634E-495E-91A1-AE751BC2A1EA}" type="pres">
      <dgm:prSet presAssocID="{2F1E57CD-3439-47C9-873E-6EB914FDBF3B}" presName="vert1" presStyleCnt="0"/>
      <dgm:spPr/>
    </dgm:pt>
    <dgm:pt modelId="{2659DCFF-EA54-446A-B2D8-B7F98DDD611C}" type="pres">
      <dgm:prSet presAssocID="{8B777091-2B16-4018-819C-27F1F01FD5F0}" presName="thickLine" presStyleLbl="alignNode1" presStyleIdx="3" presStyleCnt="5"/>
      <dgm:spPr/>
    </dgm:pt>
    <dgm:pt modelId="{883562A6-866A-49E0-9858-185ED8A1C92F}" type="pres">
      <dgm:prSet presAssocID="{8B777091-2B16-4018-819C-27F1F01FD5F0}" presName="horz1" presStyleCnt="0"/>
      <dgm:spPr/>
    </dgm:pt>
    <dgm:pt modelId="{8D37AE61-786B-41F9-A2DE-1B6DEE850DB4}" type="pres">
      <dgm:prSet presAssocID="{8B777091-2B16-4018-819C-27F1F01FD5F0}" presName="tx1" presStyleLbl="revTx" presStyleIdx="3" presStyleCnt="5"/>
      <dgm:spPr/>
    </dgm:pt>
    <dgm:pt modelId="{B38DEDF3-5DFC-435D-959E-2BA7A768C7B8}" type="pres">
      <dgm:prSet presAssocID="{8B777091-2B16-4018-819C-27F1F01FD5F0}" presName="vert1" presStyleCnt="0"/>
      <dgm:spPr/>
    </dgm:pt>
    <dgm:pt modelId="{496B5D64-5210-42FC-8B0A-972D7EF62AED}" type="pres">
      <dgm:prSet presAssocID="{9584E1FD-4E89-45A0-A5FA-C6842DB9CF6E}" presName="thickLine" presStyleLbl="alignNode1" presStyleIdx="4" presStyleCnt="5"/>
      <dgm:spPr/>
    </dgm:pt>
    <dgm:pt modelId="{18A0E92B-BA59-47E1-A0AE-AD9B8832CD0B}" type="pres">
      <dgm:prSet presAssocID="{9584E1FD-4E89-45A0-A5FA-C6842DB9CF6E}" presName="horz1" presStyleCnt="0"/>
      <dgm:spPr/>
    </dgm:pt>
    <dgm:pt modelId="{BC56D998-1786-4DB2-AA01-0553B61814C4}" type="pres">
      <dgm:prSet presAssocID="{9584E1FD-4E89-45A0-A5FA-C6842DB9CF6E}" presName="tx1" presStyleLbl="revTx" presStyleIdx="4" presStyleCnt="5"/>
      <dgm:spPr/>
    </dgm:pt>
    <dgm:pt modelId="{D1A54E8B-0C57-431B-925C-D10D7907556E}" type="pres">
      <dgm:prSet presAssocID="{9584E1FD-4E89-45A0-A5FA-C6842DB9CF6E}" presName="vert1" presStyleCnt="0"/>
      <dgm:spPr/>
    </dgm:pt>
  </dgm:ptLst>
  <dgm:cxnLst>
    <dgm:cxn modelId="{88511914-A0D1-429E-B552-BB88207667D6}" srcId="{E3F3652C-99E2-449C-9554-D88757ACFABC}" destId="{22A6A44D-0B3C-4AB0-AA83-422539D20EBF}" srcOrd="1" destOrd="0" parTransId="{50631376-7E60-4814-92E7-243338EBF07A}" sibTransId="{07DBB317-E2DB-425F-B0ED-B5926EF376D0}"/>
    <dgm:cxn modelId="{720C941E-B215-4DDA-A0D3-6F3449851C7E}" type="presOf" srcId="{C870A83D-0CF7-45B4-B0E4-95B7294CD8B3}" destId="{4C1E5956-BA18-4299-B43D-DDC8E015B365}" srcOrd="0" destOrd="0" presId="urn:microsoft.com/office/officeart/2008/layout/LinedList"/>
    <dgm:cxn modelId="{A8C8A31F-BB21-4FDF-A5AF-8F003253DD41}" srcId="{E3F3652C-99E2-449C-9554-D88757ACFABC}" destId="{9584E1FD-4E89-45A0-A5FA-C6842DB9CF6E}" srcOrd="4" destOrd="0" parTransId="{A5D5F9B9-87FA-46BA-AFE6-DD3AB65404A8}" sibTransId="{3112AF79-5204-4247-8860-5027AB82E36E}"/>
    <dgm:cxn modelId="{054B3D2B-7C96-4E84-B8EF-9E7500FCB3DE}" srcId="{E3F3652C-99E2-449C-9554-D88757ACFABC}" destId="{8B777091-2B16-4018-819C-27F1F01FD5F0}" srcOrd="3" destOrd="0" parTransId="{1EDB0455-07B7-4C40-AA97-41DA1F7E3C58}" sibTransId="{F7D96337-0723-42DF-8849-66C56004B803}"/>
    <dgm:cxn modelId="{F2F4645C-5369-456E-91A3-E5ED2046B572}" srcId="{E3F3652C-99E2-449C-9554-D88757ACFABC}" destId="{2F1E57CD-3439-47C9-873E-6EB914FDBF3B}" srcOrd="2" destOrd="0" parTransId="{7655154C-A5DD-4A07-A565-C3A57C7DE4A6}" sibTransId="{A438DA67-B80F-440D-AC23-F46D1A4EEBB7}"/>
    <dgm:cxn modelId="{49C6BF4E-0651-4107-9A03-8E794A25DC29}" type="presOf" srcId="{2F1E57CD-3439-47C9-873E-6EB914FDBF3B}" destId="{B73FB0BC-3BB8-4E57-A520-9745B3BA1DAB}" srcOrd="0" destOrd="0" presId="urn:microsoft.com/office/officeart/2008/layout/LinedList"/>
    <dgm:cxn modelId="{6C8AF755-10CF-4DDC-9924-1DAE20541B54}" type="presOf" srcId="{E3F3652C-99E2-449C-9554-D88757ACFABC}" destId="{4BF12452-F4AE-45C0-99BC-84809D864ABF}" srcOrd="0" destOrd="0" presId="urn:microsoft.com/office/officeart/2008/layout/LinedList"/>
    <dgm:cxn modelId="{A3365584-D332-405B-90AB-DD9912B8B021}" type="presOf" srcId="{8B777091-2B16-4018-819C-27F1F01FD5F0}" destId="{8D37AE61-786B-41F9-A2DE-1B6DEE850DB4}" srcOrd="0" destOrd="0" presId="urn:microsoft.com/office/officeart/2008/layout/LinedList"/>
    <dgm:cxn modelId="{506FF291-C082-4ABD-AC67-C77E44768908}" type="presOf" srcId="{22A6A44D-0B3C-4AB0-AA83-422539D20EBF}" destId="{2AB67F0E-44F5-499B-B568-BBF82EE31DFB}" srcOrd="0" destOrd="0" presId="urn:microsoft.com/office/officeart/2008/layout/LinedList"/>
    <dgm:cxn modelId="{693F03B3-A898-4055-BABA-06C06F657052}" type="presOf" srcId="{9584E1FD-4E89-45A0-A5FA-C6842DB9CF6E}" destId="{BC56D998-1786-4DB2-AA01-0553B61814C4}" srcOrd="0" destOrd="0" presId="urn:microsoft.com/office/officeart/2008/layout/LinedList"/>
    <dgm:cxn modelId="{F56DFDD6-92A7-4229-8D75-523A9DA0A903}" srcId="{E3F3652C-99E2-449C-9554-D88757ACFABC}" destId="{C870A83D-0CF7-45B4-B0E4-95B7294CD8B3}" srcOrd="0" destOrd="0" parTransId="{46BCB477-114E-4885-85DF-BDB86192CA57}" sibTransId="{6E211099-2D67-4E34-9AF6-296EDF1D22A8}"/>
    <dgm:cxn modelId="{325C99AA-1295-4B95-9F39-7D04B1795C98}" type="presParOf" srcId="{4BF12452-F4AE-45C0-99BC-84809D864ABF}" destId="{26205EA6-EF55-44D1-B2AE-EB77D74E2953}" srcOrd="0" destOrd="0" presId="urn:microsoft.com/office/officeart/2008/layout/LinedList"/>
    <dgm:cxn modelId="{A081CEB3-1D40-45CE-B19D-CB19555DC87A}" type="presParOf" srcId="{4BF12452-F4AE-45C0-99BC-84809D864ABF}" destId="{A3D1281D-5139-4926-9EB3-1FE0AB77E3C2}" srcOrd="1" destOrd="0" presId="urn:microsoft.com/office/officeart/2008/layout/LinedList"/>
    <dgm:cxn modelId="{09A019A6-41B5-4CA9-A575-B6C9310A8BDA}" type="presParOf" srcId="{A3D1281D-5139-4926-9EB3-1FE0AB77E3C2}" destId="{4C1E5956-BA18-4299-B43D-DDC8E015B365}" srcOrd="0" destOrd="0" presId="urn:microsoft.com/office/officeart/2008/layout/LinedList"/>
    <dgm:cxn modelId="{2B116F89-1668-4861-8787-1361030A3CF0}" type="presParOf" srcId="{A3D1281D-5139-4926-9EB3-1FE0AB77E3C2}" destId="{3557ECAD-4524-4144-8D81-B982E950054C}" srcOrd="1" destOrd="0" presId="urn:microsoft.com/office/officeart/2008/layout/LinedList"/>
    <dgm:cxn modelId="{9DFDD8B8-1505-464B-BB12-3389395C743F}" type="presParOf" srcId="{4BF12452-F4AE-45C0-99BC-84809D864ABF}" destId="{34D2B511-1D03-43EB-AD83-849B21E3F857}" srcOrd="2" destOrd="0" presId="urn:microsoft.com/office/officeart/2008/layout/LinedList"/>
    <dgm:cxn modelId="{B0B5897F-CD2D-4FBF-B634-DB55A9414153}" type="presParOf" srcId="{4BF12452-F4AE-45C0-99BC-84809D864ABF}" destId="{D57F6920-CF1C-443A-8B86-02578352471A}" srcOrd="3" destOrd="0" presId="urn:microsoft.com/office/officeart/2008/layout/LinedList"/>
    <dgm:cxn modelId="{D1A0111E-A40B-46DE-9864-9D693A981C48}" type="presParOf" srcId="{D57F6920-CF1C-443A-8B86-02578352471A}" destId="{2AB67F0E-44F5-499B-B568-BBF82EE31DFB}" srcOrd="0" destOrd="0" presId="urn:microsoft.com/office/officeart/2008/layout/LinedList"/>
    <dgm:cxn modelId="{57E31264-936D-456B-B97C-4D4737B7F73B}" type="presParOf" srcId="{D57F6920-CF1C-443A-8B86-02578352471A}" destId="{55809C9C-A4AA-4CBC-86AE-01F658654BCA}" srcOrd="1" destOrd="0" presId="urn:microsoft.com/office/officeart/2008/layout/LinedList"/>
    <dgm:cxn modelId="{7AA06CF5-9199-484B-A391-E82D2F07754E}" type="presParOf" srcId="{4BF12452-F4AE-45C0-99BC-84809D864ABF}" destId="{46C0DA1C-11CA-478D-A367-E59D76743995}" srcOrd="4" destOrd="0" presId="urn:microsoft.com/office/officeart/2008/layout/LinedList"/>
    <dgm:cxn modelId="{FF0F264B-5FDF-46F4-9883-DC2D263FF5FB}" type="presParOf" srcId="{4BF12452-F4AE-45C0-99BC-84809D864ABF}" destId="{DDF448DC-645A-4D00-BD18-6260E00ECC98}" srcOrd="5" destOrd="0" presId="urn:microsoft.com/office/officeart/2008/layout/LinedList"/>
    <dgm:cxn modelId="{4C53F980-3338-4DD6-9691-8BAC0BC0A3BE}" type="presParOf" srcId="{DDF448DC-645A-4D00-BD18-6260E00ECC98}" destId="{B73FB0BC-3BB8-4E57-A520-9745B3BA1DAB}" srcOrd="0" destOrd="0" presId="urn:microsoft.com/office/officeart/2008/layout/LinedList"/>
    <dgm:cxn modelId="{6AC9F9D1-FA47-466A-9E9F-9DA127ACF89A}" type="presParOf" srcId="{DDF448DC-645A-4D00-BD18-6260E00ECC98}" destId="{D4FFA42C-634E-495E-91A1-AE751BC2A1EA}" srcOrd="1" destOrd="0" presId="urn:microsoft.com/office/officeart/2008/layout/LinedList"/>
    <dgm:cxn modelId="{04284EB2-76DC-43F3-BE25-7DAFC45AAF23}" type="presParOf" srcId="{4BF12452-F4AE-45C0-99BC-84809D864ABF}" destId="{2659DCFF-EA54-446A-B2D8-B7F98DDD611C}" srcOrd="6" destOrd="0" presId="urn:microsoft.com/office/officeart/2008/layout/LinedList"/>
    <dgm:cxn modelId="{9E91B672-6570-4E1B-A2B5-4312D94BC1AC}" type="presParOf" srcId="{4BF12452-F4AE-45C0-99BC-84809D864ABF}" destId="{883562A6-866A-49E0-9858-185ED8A1C92F}" srcOrd="7" destOrd="0" presId="urn:microsoft.com/office/officeart/2008/layout/LinedList"/>
    <dgm:cxn modelId="{3B8EC07F-BB31-4BBE-B7DE-A1FCC8CB1CF3}" type="presParOf" srcId="{883562A6-866A-49E0-9858-185ED8A1C92F}" destId="{8D37AE61-786B-41F9-A2DE-1B6DEE850DB4}" srcOrd="0" destOrd="0" presId="urn:microsoft.com/office/officeart/2008/layout/LinedList"/>
    <dgm:cxn modelId="{9F602F50-399D-441A-9965-4E18F027F1C0}" type="presParOf" srcId="{883562A6-866A-49E0-9858-185ED8A1C92F}" destId="{B38DEDF3-5DFC-435D-959E-2BA7A768C7B8}" srcOrd="1" destOrd="0" presId="urn:microsoft.com/office/officeart/2008/layout/LinedList"/>
    <dgm:cxn modelId="{38BCDF81-FC2F-48EF-891C-E43D9456D7F5}" type="presParOf" srcId="{4BF12452-F4AE-45C0-99BC-84809D864ABF}" destId="{496B5D64-5210-42FC-8B0A-972D7EF62AED}" srcOrd="8" destOrd="0" presId="urn:microsoft.com/office/officeart/2008/layout/LinedList"/>
    <dgm:cxn modelId="{F120F24A-B507-4514-A874-193543516EE9}" type="presParOf" srcId="{4BF12452-F4AE-45C0-99BC-84809D864ABF}" destId="{18A0E92B-BA59-47E1-A0AE-AD9B8832CD0B}" srcOrd="9" destOrd="0" presId="urn:microsoft.com/office/officeart/2008/layout/LinedList"/>
    <dgm:cxn modelId="{7D6322E0-3C91-4349-9FEB-412C193FB764}" type="presParOf" srcId="{18A0E92B-BA59-47E1-A0AE-AD9B8832CD0B}" destId="{BC56D998-1786-4DB2-AA01-0553B61814C4}" srcOrd="0" destOrd="0" presId="urn:microsoft.com/office/officeart/2008/layout/LinedList"/>
    <dgm:cxn modelId="{C994F46C-F436-4181-A3E1-927514828EF0}" type="presParOf" srcId="{18A0E92B-BA59-47E1-A0AE-AD9B8832CD0B}" destId="{D1A54E8B-0C57-431B-925C-D10D790755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05EA6-EF55-44D1-B2AE-EB77D74E2953}">
      <dsp:nvSpPr>
        <dsp:cNvPr id="0" name=""/>
        <dsp:cNvSpPr/>
      </dsp:nvSpPr>
      <dsp:spPr>
        <a:xfrm>
          <a:off x="0" y="255"/>
          <a:ext cx="103824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E5956-BA18-4299-B43D-DDC8E015B365}">
      <dsp:nvSpPr>
        <dsp:cNvPr id="0" name=""/>
        <dsp:cNvSpPr/>
      </dsp:nvSpPr>
      <dsp:spPr>
        <a:xfrm>
          <a:off x="0" y="255"/>
          <a:ext cx="10382435" cy="418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3">
                  <a:lumMod val="75000"/>
                </a:schemeClr>
              </a:solidFill>
            </a:rPr>
            <a:t>Dependencies</a:t>
          </a:r>
        </a:p>
      </dsp:txBody>
      <dsp:txXfrm>
        <a:off x="0" y="255"/>
        <a:ext cx="10382435" cy="418137"/>
      </dsp:txXfrm>
    </dsp:sp>
    <dsp:sp modelId="{34D2B511-1D03-43EB-AD83-849B21E3F857}">
      <dsp:nvSpPr>
        <dsp:cNvPr id="0" name=""/>
        <dsp:cNvSpPr/>
      </dsp:nvSpPr>
      <dsp:spPr>
        <a:xfrm>
          <a:off x="0" y="418392"/>
          <a:ext cx="103824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67F0E-44F5-499B-B568-BBF82EE31DFB}">
      <dsp:nvSpPr>
        <dsp:cNvPr id="0" name=""/>
        <dsp:cNvSpPr/>
      </dsp:nvSpPr>
      <dsp:spPr>
        <a:xfrm>
          <a:off x="0" y="418392"/>
          <a:ext cx="10382435" cy="418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</a:t>
          </a:r>
        </a:p>
      </dsp:txBody>
      <dsp:txXfrm>
        <a:off x="0" y="418392"/>
        <a:ext cx="10382435" cy="418137"/>
      </dsp:txXfrm>
    </dsp:sp>
    <dsp:sp modelId="{46C0DA1C-11CA-478D-A367-E59D76743995}">
      <dsp:nvSpPr>
        <dsp:cNvPr id="0" name=""/>
        <dsp:cNvSpPr/>
      </dsp:nvSpPr>
      <dsp:spPr>
        <a:xfrm>
          <a:off x="0" y="836530"/>
          <a:ext cx="103824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FB0BC-3BB8-4E57-A520-9745B3BA1DAB}">
      <dsp:nvSpPr>
        <dsp:cNvPr id="0" name=""/>
        <dsp:cNvSpPr/>
      </dsp:nvSpPr>
      <dsp:spPr>
        <a:xfrm>
          <a:off x="0" y="836530"/>
          <a:ext cx="10382435" cy="418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Graph Properties</a:t>
          </a:r>
        </a:p>
      </dsp:txBody>
      <dsp:txXfrm>
        <a:off x="0" y="836530"/>
        <a:ext cx="10382435" cy="418137"/>
      </dsp:txXfrm>
    </dsp:sp>
    <dsp:sp modelId="{2659DCFF-EA54-446A-B2D8-B7F98DDD611C}">
      <dsp:nvSpPr>
        <dsp:cNvPr id="0" name=""/>
        <dsp:cNvSpPr/>
      </dsp:nvSpPr>
      <dsp:spPr>
        <a:xfrm>
          <a:off x="0" y="1254668"/>
          <a:ext cx="103824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7AE61-786B-41F9-A2DE-1B6DEE850DB4}">
      <dsp:nvSpPr>
        <dsp:cNvPr id="0" name=""/>
        <dsp:cNvSpPr/>
      </dsp:nvSpPr>
      <dsp:spPr>
        <a:xfrm>
          <a:off x="0" y="1254668"/>
          <a:ext cx="10382435" cy="418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Node Properties</a:t>
          </a:r>
        </a:p>
      </dsp:txBody>
      <dsp:txXfrm>
        <a:off x="0" y="1254668"/>
        <a:ext cx="10382435" cy="418137"/>
      </dsp:txXfrm>
    </dsp:sp>
    <dsp:sp modelId="{496B5D64-5210-42FC-8B0A-972D7EF62AED}">
      <dsp:nvSpPr>
        <dsp:cNvPr id="0" name=""/>
        <dsp:cNvSpPr/>
      </dsp:nvSpPr>
      <dsp:spPr>
        <a:xfrm>
          <a:off x="0" y="1672806"/>
          <a:ext cx="103824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6D998-1786-4DB2-AA01-0553B61814C4}">
      <dsp:nvSpPr>
        <dsp:cNvPr id="0" name=""/>
        <dsp:cNvSpPr/>
      </dsp:nvSpPr>
      <dsp:spPr>
        <a:xfrm>
          <a:off x="0" y="1672806"/>
          <a:ext cx="10382435" cy="418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Meta Data</a:t>
          </a:r>
        </a:p>
      </dsp:txBody>
      <dsp:txXfrm>
        <a:off x="0" y="1672806"/>
        <a:ext cx="10382435" cy="418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85231-AD7B-4F2C-A221-FF9939EC3E7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78254-96FF-440B-BB03-E35510F53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3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867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4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D04D2AD-C282-443B-A146-70A9A7462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303" y="-4654"/>
            <a:ext cx="1546994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8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3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0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7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4B53A7-3209-46A6-9454-F38EAC8F11E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25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F1EDCA52-0B4E-475A-83B6-1590A6F57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2" y="-161929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D1C9E4-678B-4AED-BB21-94CC8ECBE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7664263" cy="2064222"/>
          </a:xfrm>
        </p:spPr>
        <p:txBody>
          <a:bodyPr anchor="t">
            <a:normAutofit/>
          </a:bodyPr>
          <a:lstStyle/>
          <a:p>
            <a:r>
              <a:rPr lang="en-US" sz="51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Synthetic Probabilistic </a:t>
            </a:r>
            <a:r>
              <a:rPr lang="en-US" sz="5100" b="1" dirty="0">
                <a:solidFill>
                  <a:srgbClr val="B10B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</a:t>
            </a:r>
            <a:r>
              <a:rPr lang="en-US" sz="51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B472C-74D0-42F3-B821-3FFE629CC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503" y="4307773"/>
            <a:ext cx="3537918" cy="1835574"/>
          </a:xfrm>
        </p:spPr>
        <p:txBody>
          <a:bodyPr anchor="b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Science Project - Group 1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Deep Inamdar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Riley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Gusa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50EB6ED-34A3-4B62-8FCA-F8D4A21D5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7" y="1164568"/>
            <a:ext cx="5920873" cy="5693432"/>
          </a:xfrm>
        </p:spPr>
      </p:pic>
      <p:pic>
        <p:nvPicPr>
          <p:cNvPr id="7" name="Picture 6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90A4FB08-3C29-49D4-B24B-AD64757CC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211091"/>
            <a:ext cx="5905306" cy="5646909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B6EE4D0-C7D5-4FD4-8AE3-1026800B90A3}"/>
              </a:ext>
            </a:extLst>
          </p:cNvPr>
          <p:cNvSpPr txBox="1">
            <a:spLocks/>
          </p:cNvSpPr>
          <p:nvPr/>
        </p:nvSpPr>
        <p:spPr>
          <a:xfrm>
            <a:off x="397565" y="152400"/>
            <a:ext cx="5878733" cy="105869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100" dirty="0"/>
          </a:p>
          <a:p>
            <a:r>
              <a:rPr lang="en-US" sz="4100" dirty="0"/>
              <a:t>Degree Distribution</a:t>
            </a:r>
            <a:br>
              <a:rPr lang="en-US" sz="4000" dirty="0"/>
            </a:b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T=10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A86785E-1E04-449F-9A8E-3A3199CBB038}"/>
              </a:ext>
            </a:extLst>
          </p:cNvPr>
          <p:cNvSpPr txBox="1">
            <a:spLocks/>
          </p:cNvSpPr>
          <p:nvPr/>
        </p:nvSpPr>
        <p:spPr>
          <a:xfrm>
            <a:off x="6219974" y="152399"/>
            <a:ext cx="5878733" cy="105869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100" dirty="0"/>
          </a:p>
          <a:p>
            <a:r>
              <a:rPr lang="en-US" sz="4100" dirty="0"/>
              <a:t>Degree Distribution</a:t>
            </a:r>
            <a:br>
              <a:rPr lang="en-US" sz="4000" dirty="0"/>
            </a:b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T=20</a:t>
            </a:r>
          </a:p>
        </p:txBody>
      </p:sp>
    </p:spTree>
    <p:extLst>
      <p:ext uri="{BB962C8B-B14F-4D97-AF65-F5344CB8AC3E}">
        <p14:creationId xmlns:p14="http://schemas.microsoft.com/office/powerpoint/2010/main" val="342033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0B36DEB-34C1-42F4-8904-16D5DD885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4" y="1219969"/>
            <a:ext cx="6177355" cy="5639289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7B35C75B-DFF3-449A-8A98-0DB02B467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19" y="1211091"/>
            <a:ext cx="5704114" cy="563928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F7751A4-C57F-4908-A501-875C97FFFBA5}"/>
              </a:ext>
            </a:extLst>
          </p:cNvPr>
          <p:cNvSpPr txBox="1">
            <a:spLocks/>
          </p:cNvSpPr>
          <p:nvPr/>
        </p:nvSpPr>
        <p:spPr>
          <a:xfrm>
            <a:off x="301737" y="152400"/>
            <a:ext cx="5878733" cy="105869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100" dirty="0"/>
          </a:p>
          <a:p>
            <a:r>
              <a:rPr lang="en-US" sz="4100" dirty="0"/>
              <a:t>Degree Distribution</a:t>
            </a:r>
            <a:br>
              <a:rPr lang="en-US" sz="4000" dirty="0"/>
            </a:b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T=30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FFB84A-9D24-4CBD-B30D-D78A32C5CD14}"/>
              </a:ext>
            </a:extLst>
          </p:cNvPr>
          <p:cNvSpPr txBox="1">
            <a:spLocks/>
          </p:cNvSpPr>
          <p:nvPr/>
        </p:nvSpPr>
        <p:spPr>
          <a:xfrm>
            <a:off x="6180470" y="152400"/>
            <a:ext cx="4321813" cy="105869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100" dirty="0"/>
          </a:p>
          <a:p>
            <a:r>
              <a:rPr lang="en-US" sz="4100" dirty="0"/>
              <a:t>Degree Distribution</a:t>
            </a:r>
            <a:br>
              <a:rPr lang="en-US" sz="4000" dirty="0"/>
            </a:b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T=40</a:t>
            </a:r>
          </a:p>
        </p:txBody>
      </p:sp>
    </p:spTree>
    <p:extLst>
      <p:ext uri="{BB962C8B-B14F-4D97-AF65-F5344CB8AC3E}">
        <p14:creationId xmlns:p14="http://schemas.microsoft.com/office/powerpoint/2010/main" val="254622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A4BA8C2-5BB4-46D9-B4D7-824E61C5E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" y="1210470"/>
            <a:ext cx="6212062" cy="565453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41B0502-1495-4A3A-BD6F-019A9CB7D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18" y="1201592"/>
            <a:ext cx="5862824" cy="564690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080A7AA-8BB6-4FEB-8382-63B85E06363A}"/>
              </a:ext>
            </a:extLst>
          </p:cNvPr>
          <p:cNvSpPr txBox="1">
            <a:spLocks/>
          </p:cNvSpPr>
          <p:nvPr/>
        </p:nvSpPr>
        <p:spPr>
          <a:xfrm>
            <a:off x="268358" y="142900"/>
            <a:ext cx="5975524" cy="105869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100" dirty="0"/>
          </a:p>
          <a:p>
            <a:r>
              <a:rPr lang="en-US" sz="4100" dirty="0"/>
              <a:t>Degree Distribution</a:t>
            </a:r>
            <a:br>
              <a:rPr lang="en-US" sz="4000" dirty="0"/>
            </a:b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T=50 (Nodes = 1000)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0E0C55A-1979-44DE-A24C-DE8B5022B1B4}"/>
              </a:ext>
            </a:extLst>
          </p:cNvPr>
          <p:cNvSpPr txBox="1">
            <a:spLocks/>
          </p:cNvSpPr>
          <p:nvPr/>
        </p:nvSpPr>
        <p:spPr>
          <a:xfrm>
            <a:off x="6243882" y="142900"/>
            <a:ext cx="4285035" cy="105869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100" dirty="0"/>
          </a:p>
          <a:p>
            <a:r>
              <a:rPr lang="en-US" sz="4100" dirty="0"/>
              <a:t>Degree Distribution</a:t>
            </a:r>
            <a:br>
              <a:rPr lang="en-US" sz="4000" dirty="0"/>
            </a:br>
            <a:r>
              <a:rPr lang="en-US" sz="2900" dirty="0" err="1">
                <a:solidFill>
                  <a:schemeClr val="accent2">
                    <a:lumMod val="75000"/>
                  </a:schemeClr>
                </a:solidFill>
              </a:rPr>
              <a:t>Erdos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2">
                    <a:lumMod val="75000"/>
                  </a:schemeClr>
                </a:solidFill>
              </a:rPr>
              <a:t>Reyni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 (Nodes = 1000)</a:t>
            </a:r>
          </a:p>
        </p:txBody>
      </p:sp>
    </p:spTree>
    <p:extLst>
      <p:ext uri="{BB962C8B-B14F-4D97-AF65-F5344CB8AC3E}">
        <p14:creationId xmlns:p14="http://schemas.microsoft.com/office/powerpoint/2010/main" val="72319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C7AD-49EC-487F-8D6B-2515E95A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Analysis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41C53E-81DB-4142-A2FE-DA29B1DD7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318107"/>
              </p:ext>
            </p:extLst>
          </p:nvPr>
        </p:nvGraphicFramePr>
        <p:xfrm>
          <a:off x="914400" y="1731963"/>
          <a:ext cx="1035367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178">
                  <a:extLst>
                    <a:ext uri="{9D8B030D-6E8A-4147-A177-3AD203B41FA5}">
                      <a16:colId xmlns:a16="http://schemas.microsoft.com/office/drawing/2014/main" val="2815599972"/>
                    </a:ext>
                  </a:extLst>
                </a:gridCol>
                <a:gridCol w="1336016">
                  <a:extLst>
                    <a:ext uri="{9D8B030D-6E8A-4147-A177-3AD203B41FA5}">
                      <a16:colId xmlns:a16="http://schemas.microsoft.com/office/drawing/2014/main" val="753194675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754011032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3120498771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3995508191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2532651863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130818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Indicator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T=200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T=400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T=600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T=800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T=1000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Reyni</a:t>
                      </a:r>
                      <a:endParaRPr lang="en-US" dirty="0"/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314316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Nodes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90756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Edges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3721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11652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23367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39334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59119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50089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4660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Degree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37.21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58.26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77.89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98.335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118.238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100.178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221877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Degree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52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151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136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161296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Components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334680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Path Length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1.81391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1.85418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1.86999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1.87693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1.88164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1.89977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21876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Diameter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260813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ALCC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0.18765, 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0.15074, 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0.13294, 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0.12499, 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0.12007, 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0.11732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353208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GCC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0.18675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0.15045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0.13283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0.12493</a:t>
                      </a:r>
                      <a:endParaRPr lang="en-US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0.12003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0.11632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426841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23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9046-5762-44C0-A810-341791B1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Reproducing Signed Temporal Network</a:t>
            </a:r>
            <a:endParaRPr lang="en-US" sz="4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C98EF5-3467-4CDF-BFB3-D3B23A364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164396"/>
              </p:ext>
            </p:extLst>
          </p:nvPr>
        </p:nvGraphicFramePr>
        <p:xfrm>
          <a:off x="914400" y="1731963"/>
          <a:ext cx="10353675" cy="3317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41439">
                  <a:extLst>
                    <a:ext uri="{9D8B030D-6E8A-4147-A177-3AD203B41FA5}">
                      <a16:colId xmlns:a16="http://schemas.microsoft.com/office/drawing/2014/main" val="2433222226"/>
                    </a:ext>
                  </a:extLst>
                </a:gridCol>
                <a:gridCol w="6912236">
                  <a:extLst>
                    <a:ext uri="{9D8B030D-6E8A-4147-A177-3AD203B41FA5}">
                      <a16:colId xmlns:a16="http://schemas.microsoft.com/office/drawing/2014/main" val="3881318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16190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Creation Rate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(3)    </a:t>
                      </a:r>
                      <a:r>
                        <a:rPr lang="en-US" dirty="0">
                          <a:solidFill>
                            <a:srgbClr val="B10B91"/>
                          </a:solidFill>
                        </a:rPr>
                        <a:t># Create 3 nodes per unit time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229795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Life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(5)    </a:t>
                      </a:r>
                      <a:r>
                        <a:rPr lang="en-US" dirty="0">
                          <a:solidFill>
                            <a:srgbClr val="B10B91"/>
                          </a:solidFill>
                        </a:rPr>
                        <a:t># Node life is 5 units time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38424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 Creation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(0.1) </a:t>
                      </a:r>
                      <a:r>
                        <a:rPr lang="en-US" dirty="0">
                          <a:solidFill>
                            <a:srgbClr val="B10B91"/>
                          </a:solidFill>
                        </a:rPr>
                        <a:t># Simple low probability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93634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 Deletion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return(0.8)  </a:t>
                      </a:r>
                      <a:r>
                        <a:rPr lang="en-US" dirty="0">
                          <a:solidFill>
                            <a:srgbClr val="B10B91"/>
                          </a:solidFill>
                        </a:rPr>
                        <a:t># Simple high probability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293248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 Weight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if(random(0-1)&lt;0.5) {</a:t>
                      </a:r>
                    </a:p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   return(1)</a:t>
                      </a:r>
                    </a:p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 } else {</a:t>
                      </a:r>
                    </a:p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  return(2)</a:t>
                      </a:r>
                    </a:p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 } </a:t>
                      </a:r>
                      <a:r>
                        <a:rPr lang="en-US" dirty="0">
                          <a:solidFill>
                            <a:srgbClr val="B10B91"/>
                          </a:solidFill>
                        </a:rPr>
                        <a:t># 50% probability for +</a:t>
                      </a:r>
                      <a:r>
                        <a:rPr lang="en-US" dirty="0" err="1">
                          <a:solidFill>
                            <a:srgbClr val="B10B91"/>
                          </a:solidFill>
                        </a:rPr>
                        <a:t>ve</a:t>
                      </a:r>
                      <a:r>
                        <a:rPr lang="en-US" dirty="0">
                          <a:solidFill>
                            <a:srgbClr val="B10B91"/>
                          </a:solidFill>
                        </a:rPr>
                        <a:t>/-</a:t>
                      </a:r>
                      <a:r>
                        <a:rPr lang="en-US" dirty="0" err="1">
                          <a:solidFill>
                            <a:srgbClr val="B10B91"/>
                          </a:solidFill>
                        </a:rPr>
                        <a:t>ve</a:t>
                      </a:r>
                      <a:r>
                        <a:rPr lang="en-US" dirty="0">
                          <a:solidFill>
                            <a:srgbClr val="B10B91"/>
                          </a:solidFill>
                        </a:rPr>
                        <a:t> edge creation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384260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8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F998-3273-499C-BA76-E815A881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352148"/>
            <a:ext cx="10353762" cy="97045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 Temporal Network Simulation</a:t>
            </a:r>
          </a:p>
        </p:txBody>
      </p:sp>
      <p:pic>
        <p:nvPicPr>
          <p:cNvPr id="4" name="signed-video">
            <a:hlinkClick r:id="" action="ppaction://media"/>
            <a:extLst>
              <a:ext uri="{FF2B5EF4-FFF2-40B4-BE49-F238E27FC236}">
                <a16:creationId xmlns:a16="http://schemas.microsoft.com/office/drawing/2014/main" id="{551C245A-4539-4040-B481-620497407F6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96357" y="1254844"/>
            <a:ext cx="7599285" cy="5397603"/>
          </a:xfrm>
        </p:spPr>
      </p:pic>
    </p:spTree>
    <p:extLst>
      <p:ext uri="{BB962C8B-B14F-4D97-AF65-F5344CB8AC3E}">
        <p14:creationId xmlns:p14="http://schemas.microsoft.com/office/powerpoint/2010/main" val="291396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2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Google Shape;273;p16"/>
          <p:cNvSpPr txBox="1">
            <a:spLocks noGrp="1"/>
          </p:cNvSpPr>
          <p:nvPr>
            <p:ph type="body" idx="1"/>
          </p:nvPr>
        </p:nvSpPr>
        <p:spPr>
          <a:xfrm>
            <a:off x="1687286" y="643467"/>
            <a:ext cx="5453744" cy="5147733"/>
          </a:xfrm>
          <a:prstGeom prst="rect">
            <a:avLst/>
          </a:prstGeom>
          <a:effectLst/>
        </p:spPr>
        <p:txBody>
          <a:bodyPr spcFirstLastPara="1" lIns="91425" tIns="45700" rIns="91425" bIns="45700" anchor="ctr" anchorCtr="0">
            <a:normAutofit/>
          </a:bodyPr>
          <a:lstStyle/>
          <a:p>
            <a:pPr marL="554990" indent="-457200">
              <a:spcBef>
                <a:spcPts val="0"/>
              </a:spcBef>
              <a:buSzPts val="2060"/>
            </a:pPr>
            <a:r>
              <a:rPr lang="en-US" dirty="0">
                <a:solidFill>
                  <a:schemeClr val="tx1"/>
                </a:solidFill>
              </a:rPr>
              <a:t>Flexibility: In terms of functional inputs for feeding in realistic probabilistic values.</a:t>
            </a:r>
          </a:p>
          <a:p>
            <a:pPr marL="554990" indent="-457200">
              <a:spcBef>
                <a:spcPts val="0"/>
              </a:spcBef>
              <a:buSzPts val="2060"/>
            </a:pPr>
            <a:r>
              <a:rPr lang="en-US" dirty="0">
                <a:solidFill>
                  <a:schemeClr val="tx1"/>
                </a:solidFill>
              </a:rPr>
              <a:t>Proposed model is closer to real-life structure.</a:t>
            </a:r>
          </a:p>
          <a:p>
            <a:pPr marL="554990" indent="-457200">
              <a:spcBef>
                <a:spcPts val="0"/>
              </a:spcBef>
              <a:buSzPts val="2060"/>
            </a:pPr>
            <a:r>
              <a:rPr lang="en-US" dirty="0">
                <a:solidFill>
                  <a:schemeClr val="tx1"/>
                </a:solidFill>
              </a:rPr>
              <a:t>Proposed model can handle undirected, directed, and weighted and graphs.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Cons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1"/>
          </p:nvPr>
        </p:nvSpPr>
        <p:spPr>
          <a:xfrm>
            <a:off x="1687286" y="643467"/>
            <a:ext cx="5453744" cy="5147733"/>
          </a:xfrm>
          <a:prstGeom prst="rect">
            <a:avLst/>
          </a:prstGeom>
          <a:effectLst/>
        </p:spPr>
        <p:txBody>
          <a:bodyPr spcFirstLastPara="1" lIns="91425" tIns="45700" rIns="91425" bIns="45700" anchor="ctr" anchorCtr="0">
            <a:normAutofit/>
          </a:bodyPr>
          <a:lstStyle/>
          <a:p>
            <a:pPr marL="554990" indent="-457200">
              <a:spcBef>
                <a:spcPts val="0"/>
              </a:spcBef>
              <a:buSzPts val="2060"/>
            </a:pPr>
            <a:r>
              <a:rPr lang="en-US">
                <a:solidFill>
                  <a:schemeClr val="tx1"/>
                </a:solidFill>
              </a:rPr>
              <a:t>Sometimes too much flexibility is also a curse.</a:t>
            </a:r>
          </a:p>
          <a:p>
            <a:pPr marL="554990" indent="-457200">
              <a:spcBef>
                <a:spcPts val="0"/>
              </a:spcBef>
              <a:buSzPts val="2060"/>
            </a:pPr>
            <a:r>
              <a:rPr lang="en-US">
                <a:solidFill>
                  <a:schemeClr val="tx1"/>
                </a:solidFill>
              </a:rPr>
              <a:t>The model should be more thoughtful from scalability aspect.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Applications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Google Shape;285;p18"/>
          <p:cNvSpPr txBox="1">
            <a:spLocks noGrp="1"/>
          </p:cNvSpPr>
          <p:nvPr>
            <p:ph type="body" idx="1"/>
          </p:nvPr>
        </p:nvSpPr>
        <p:spPr>
          <a:xfrm>
            <a:off x="1687286" y="643467"/>
            <a:ext cx="5453744" cy="5147733"/>
          </a:xfrm>
          <a:prstGeom prst="rect">
            <a:avLst/>
          </a:prstGeom>
          <a:effectLst/>
        </p:spPr>
        <p:txBody>
          <a:bodyPr spcFirstLastPara="1" lIns="91425" tIns="45700" rIns="91425" bIns="45700" anchor="ctr" anchorCtr="0">
            <a:normAutofit/>
          </a:bodyPr>
          <a:lstStyle/>
          <a:p>
            <a:pPr marL="583000" indent="-457200">
              <a:spcBef>
                <a:spcPts val="0"/>
              </a:spcBef>
              <a:buSzPts val="1400"/>
            </a:pPr>
            <a:r>
              <a:rPr lang="en-US" dirty="0">
                <a:solidFill>
                  <a:schemeClr val="tx1"/>
                </a:solidFill>
              </a:rPr>
              <a:t>Temporal model can be used to replicate real-world networks.</a:t>
            </a:r>
          </a:p>
          <a:p>
            <a:pPr marL="583000" indent="-457200">
              <a:spcBef>
                <a:spcPts val="0"/>
              </a:spcBef>
              <a:buSzPts val="1400"/>
            </a:pPr>
            <a:r>
              <a:rPr lang="en-US" dirty="0">
                <a:solidFill>
                  <a:schemeClr val="tx1"/>
                </a:solidFill>
              </a:rPr>
              <a:t>The proposed model being flexible can be used to visualized proposed strategies before implementation.</a:t>
            </a:r>
          </a:p>
          <a:p>
            <a:pPr marL="583000" indent="-457200">
              <a:spcBef>
                <a:spcPts val="0"/>
              </a:spcBef>
              <a:buSzPts val="1400"/>
            </a:pPr>
            <a:r>
              <a:rPr lang="en-US" dirty="0">
                <a:solidFill>
                  <a:schemeClr val="tx1"/>
                </a:solidFill>
              </a:rPr>
              <a:t>Experimenting with temporal analysis.</a:t>
            </a:r>
          </a:p>
          <a:p>
            <a:pPr marL="583000" indent="-457200">
              <a:spcBef>
                <a:spcPts val="0"/>
              </a:spcBef>
              <a:buSzPts val="1400"/>
            </a:pPr>
            <a:r>
              <a:rPr lang="en-US" dirty="0">
                <a:solidFill>
                  <a:schemeClr val="tx1"/>
                </a:solidFill>
              </a:rPr>
              <a:t>Predictive analysis on evolving networks.</a:t>
            </a:r>
          </a:p>
          <a:p>
            <a:pPr marL="583000" indent="-457200">
              <a:spcBef>
                <a:spcPts val="0"/>
              </a:spcBef>
              <a:buSzPts val="1400"/>
            </a:pPr>
            <a:r>
              <a:rPr lang="en-US" dirty="0">
                <a:solidFill>
                  <a:schemeClr val="tx1"/>
                </a:solidFill>
              </a:rPr>
              <a:t>E.g., Pandemic, Power Grid, Social Network.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scope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1"/>
          </p:nvPr>
        </p:nvSpPr>
        <p:spPr>
          <a:xfrm>
            <a:off x="1687286" y="643467"/>
            <a:ext cx="5453744" cy="5147733"/>
          </a:xfrm>
          <a:prstGeom prst="rect">
            <a:avLst/>
          </a:prstGeom>
          <a:effectLst/>
        </p:spPr>
        <p:txBody>
          <a:bodyPr spcFirstLastPara="1" lIns="91425" tIns="45700" rIns="91425" bIns="45700" anchor="ctr" anchorCtr="0">
            <a:normAutofit/>
          </a:bodyPr>
          <a:lstStyle/>
          <a:p>
            <a:pPr marL="583000" indent="-457200">
              <a:spcBef>
                <a:spcPts val="0"/>
              </a:spcBef>
              <a:buSzPts val="1400"/>
            </a:pPr>
            <a:r>
              <a:rPr lang="en-US" dirty="0">
                <a:solidFill>
                  <a:schemeClr val="tx1"/>
                </a:solidFill>
              </a:rPr>
              <a:t>Compare the model with other static models such as </a:t>
            </a:r>
            <a:r>
              <a:rPr lang="en-US" dirty="0" err="1">
                <a:solidFill>
                  <a:schemeClr val="tx1"/>
                </a:solidFill>
              </a:rPr>
              <a:t>Barabasi</a:t>
            </a:r>
            <a:r>
              <a:rPr lang="en-US" dirty="0">
                <a:solidFill>
                  <a:schemeClr val="tx1"/>
                </a:solidFill>
              </a:rPr>
              <a:t>-Albert, R MAT, and BRET.</a:t>
            </a:r>
          </a:p>
          <a:p>
            <a:pPr marL="583000" indent="-457200">
              <a:spcBef>
                <a:spcPts val="0"/>
              </a:spcBef>
              <a:buSzPts val="1400"/>
            </a:pPr>
            <a:r>
              <a:rPr lang="en-US" dirty="0">
                <a:solidFill>
                  <a:schemeClr val="tx1"/>
                </a:solidFill>
              </a:rPr>
              <a:t>Static analysis can be more robust by including other indicators in evaluation and analysis.</a:t>
            </a:r>
          </a:p>
          <a:p>
            <a:pPr marL="583000" indent="-457200">
              <a:spcBef>
                <a:spcPts val="0"/>
              </a:spcBef>
              <a:buSzPts val="1400"/>
            </a:pPr>
            <a:r>
              <a:rPr lang="en-US" dirty="0">
                <a:solidFill>
                  <a:schemeClr val="tx1"/>
                </a:solidFill>
              </a:rPr>
              <a:t>Generate Balanced Signed-Network and do a signed network analysis.</a:t>
            </a:r>
          </a:p>
          <a:p>
            <a:pPr marL="125799" lvl="0" indent="0" rtl="0">
              <a:spcBef>
                <a:spcPts val="0"/>
              </a:spcBef>
              <a:buSzPts val="14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519-15CE-4D74-BEF2-6EE1FAAF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Intuitive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5659-EF13-4046-8486-645C445DF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5" y="1690688"/>
            <a:ext cx="5124635" cy="209119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Creation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Life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913F6B-DD33-4D29-87B5-A9A42F08EF33}"/>
              </a:ext>
            </a:extLst>
          </p:cNvPr>
          <p:cNvSpPr txBox="1">
            <a:spLocks/>
          </p:cNvSpPr>
          <p:nvPr/>
        </p:nvSpPr>
        <p:spPr>
          <a:xfrm>
            <a:off x="6096000" y="1690687"/>
            <a:ext cx="5257800" cy="20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Edge Creation Probability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Edge Deletion Probability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Edge Weight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053EFD0-EE4A-4BF2-9465-E88123EBA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949746"/>
              </p:ext>
            </p:extLst>
          </p:nvPr>
        </p:nvGraphicFramePr>
        <p:xfrm>
          <a:off x="971364" y="3781886"/>
          <a:ext cx="10382435" cy="209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Future Scope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Google Shape;297;p20"/>
          <p:cNvSpPr txBox="1">
            <a:spLocks noGrp="1"/>
          </p:cNvSpPr>
          <p:nvPr>
            <p:ph type="body" idx="1"/>
          </p:nvPr>
        </p:nvSpPr>
        <p:spPr>
          <a:xfrm>
            <a:off x="1687286" y="643467"/>
            <a:ext cx="5453744" cy="5147733"/>
          </a:xfrm>
          <a:prstGeom prst="rect">
            <a:avLst/>
          </a:prstGeom>
          <a:effectLst/>
        </p:spPr>
        <p:txBody>
          <a:bodyPr spcFirstLastPara="1" lIns="91425" tIns="45700" rIns="91425" bIns="45700" anchor="ctr" anchorCtr="0">
            <a:normAutofit/>
          </a:bodyPr>
          <a:lstStyle/>
          <a:p>
            <a:pPr marL="583000" indent="-457200">
              <a:spcBef>
                <a:spcPts val="0"/>
              </a:spcBef>
              <a:buSzPts val="1400"/>
            </a:pPr>
            <a:r>
              <a:rPr lang="en-US" dirty="0">
                <a:solidFill>
                  <a:schemeClr val="tx1"/>
                </a:solidFill>
              </a:rPr>
              <a:t>An additional piece we would like to add to this synthetic temporal model is a machine learning tool that uses temporal graphs as a training data set and creates a theoretical strategy to predict temporal graph dynamics.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BBBAA-0759-4E27-96AB-6A1732D9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5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4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spcAft>
                <a:spcPts val="0"/>
              </a:spcAft>
              <a:buClr>
                <a:schemeClr val="lt2"/>
              </a:buClr>
              <a:buSzPts val="4000"/>
            </a:pPr>
            <a:r>
              <a:rPr lang="en-US" sz="4200"/>
              <a:t>Question and Answers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310" name="Picture 309" descr="Question mark on green pastel background">
            <a:extLst>
              <a:ext uri="{FF2B5EF4-FFF2-40B4-BE49-F238E27FC236}">
                <a16:creationId xmlns:a16="http://schemas.microsoft.com/office/drawing/2014/main" id="{090ABEBC-431A-443D-998E-55D26F75EF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67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B950-403D-4F34-A4AB-172935DC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88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Conceptual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8849-E226-416E-A747-97AB2E04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010"/>
            <a:ext cx="10515600" cy="4826953"/>
          </a:xfrm>
        </p:spPr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temporalNetwork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ncr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nlf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ecf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edf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ewf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meta(…))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66958F-6E59-4B6D-865C-6DAB2E767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51504"/>
              </p:ext>
            </p:extLst>
          </p:nvPr>
        </p:nvGraphicFramePr>
        <p:xfrm>
          <a:off x="2032000" y="2005648"/>
          <a:ext cx="8127999" cy="3779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19061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681529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239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Graph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8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Creation Rate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ncr</a:t>
                      </a:r>
                      <a:r>
                        <a:rPr lang="en-US" dirty="0"/>
                        <a:t>  = f(G, 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68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Life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nlf</a:t>
                      </a:r>
                      <a:r>
                        <a:rPr lang="en-US" dirty="0"/>
                        <a:t>   = f(G, v, 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2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 Creation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ecf</a:t>
                      </a:r>
                      <a:r>
                        <a:rPr lang="en-US" dirty="0"/>
                        <a:t>  = f(G, v1, v2, 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4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 Deletion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edf</a:t>
                      </a:r>
                      <a:r>
                        <a:rPr lang="en-US" dirty="0"/>
                        <a:t>  = f(G, v1, v2, 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8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 Weight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ewf</a:t>
                      </a:r>
                      <a:r>
                        <a:rPr lang="en-US" dirty="0"/>
                        <a:t> = f(G, v1, v2, 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Bounded 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8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t_start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t_end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unit_time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isDirected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isWeighted,selfLoops</a:t>
                      </a:r>
                      <a:r>
                        <a:rPr lang="en-US" dirty="0"/>
                        <a:t>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5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27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9046-5762-44C0-A810-341791B1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of Temporal Network</a:t>
            </a:r>
            <a:br>
              <a:rPr lang="en-US" sz="4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Dummy</a:t>
            </a:r>
            <a:r>
              <a:rPr lang="en-US" sz="4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Social Network Model</a:t>
            </a:r>
            <a:endParaRPr lang="en-US" sz="4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C98EF5-3467-4CDF-BFB3-D3B23A364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208653"/>
              </p:ext>
            </p:extLst>
          </p:nvPr>
        </p:nvGraphicFramePr>
        <p:xfrm>
          <a:off x="914400" y="1731963"/>
          <a:ext cx="10353675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41439">
                  <a:extLst>
                    <a:ext uri="{9D8B030D-6E8A-4147-A177-3AD203B41FA5}">
                      <a16:colId xmlns:a16="http://schemas.microsoft.com/office/drawing/2014/main" val="2433222226"/>
                    </a:ext>
                  </a:extLst>
                </a:gridCol>
                <a:gridCol w="6912236">
                  <a:extLst>
                    <a:ext uri="{9D8B030D-6E8A-4147-A177-3AD203B41FA5}">
                      <a16:colId xmlns:a16="http://schemas.microsoft.com/office/drawing/2014/main" val="3881318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16190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Creation Rate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(exp(t/15)) 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# Exponential with time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229795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Life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(100*random(0.5-1)) 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# 50-100 age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38424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 Creation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1/(sigmoid(age-v1)*degree-v1)(sigmoid(age-v2)*degree-v2)(n)</a:t>
                      </a:r>
                    </a:p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# Inversely proportional to degree, age, and total nodes.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93634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 Deletion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return(0.1) 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# Simple probability of 0.1 always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293248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86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E25F-9F84-467B-B7EC-F9A4D217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3162"/>
            <a:ext cx="10353762" cy="97045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Video</a:t>
            </a:r>
          </a:p>
        </p:txBody>
      </p:sp>
      <p:pic>
        <p:nvPicPr>
          <p:cNvPr id="7" name="Dummy-Temporal-Short">
            <a:hlinkClick r:id="" action="ppaction://media"/>
            <a:extLst>
              <a:ext uri="{FF2B5EF4-FFF2-40B4-BE49-F238E27FC236}">
                <a16:creationId xmlns:a16="http://schemas.microsoft.com/office/drawing/2014/main" id="{B4648E55-A81D-4D9E-AA8F-0FD4F564D15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03349" y="1572390"/>
            <a:ext cx="6185301" cy="4702448"/>
          </a:xfrm>
        </p:spPr>
      </p:pic>
    </p:spTree>
    <p:extLst>
      <p:ext uri="{BB962C8B-B14F-4D97-AF65-F5344CB8AC3E}">
        <p14:creationId xmlns:p14="http://schemas.microsoft.com/office/powerpoint/2010/main" val="330271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7752-F962-4E54-9C43-259FC31E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43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 Analysis</a:t>
            </a:r>
          </a:p>
        </p:txBody>
      </p:sp>
      <p:pic>
        <p:nvPicPr>
          <p:cNvPr id="11" name="Content Placeholder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010D18FE-9A5C-4777-90F8-39C90372E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6" y="1581150"/>
            <a:ext cx="5257800" cy="4505139"/>
          </a:xfr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2B51F9E4-B111-4231-9CDD-D898AED1C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56" y="1581150"/>
            <a:ext cx="5257800" cy="45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3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7752-F962-4E54-9C43-259FC31E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43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 Analysis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3CB26EF-E0BD-48D7-9EFD-02B789573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85" y="1499171"/>
            <a:ext cx="5203761" cy="457758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6790677-7E4E-4569-A2A4-16892819F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68" y="1499171"/>
            <a:ext cx="5224532" cy="45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2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-up of a dandelion&#10;&#10;Description automatically generated with medium confidence">
            <a:extLst>
              <a:ext uri="{FF2B5EF4-FFF2-40B4-BE49-F238E27FC236}">
                <a16:creationId xmlns:a16="http://schemas.microsoft.com/office/drawing/2014/main" id="{5A89A509-8F6A-46D0-9777-A122871C6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1" r="15926" b="-4"/>
          <a:stretch/>
        </p:blipFill>
        <p:spPr>
          <a:xfrm>
            <a:off x="9032599" y="1781647"/>
            <a:ext cx="2737200" cy="3294569"/>
          </a:xfrm>
          <a:prstGeom prst="rect">
            <a:avLst/>
          </a:prstGeom>
        </p:spPr>
      </p:pic>
      <p:pic>
        <p:nvPicPr>
          <p:cNvPr id="10" name="Picture 9" descr="Radar chart&#10;&#10;Description automatically generated">
            <a:extLst>
              <a:ext uri="{FF2B5EF4-FFF2-40B4-BE49-F238E27FC236}">
                <a16:creationId xmlns:a16="http://schemas.microsoft.com/office/drawing/2014/main" id="{A869FC3A-D150-4784-B251-0DF07595A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4" r="459" b="-2"/>
          <a:stretch/>
        </p:blipFill>
        <p:spPr>
          <a:xfrm>
            <a:off x="3178808" y="1784900"/>
            <a:ext cx="2803363" cy="3291316"/>
          </a:xfrm>
          <a:prstGeom prst="rect">
            <a:avLst/>
          </a:prstGeom>
        </p:spPr>
      </p:pic>
      <p:pic>
        <p:nvPicPr>
          <p:cNvPr id="12" name="Picture 11" descr="A picture containing sky, tree, outdoor, colorful&#10;&#10;Description automatically generated">
            <a:extLst>
              <a:ext uri="{FF2B5EF4-FFF2-40B4-BE49-F238E27FC236}">
                <a16:creationId xmlns:a16="http://schemas.microsoft.com/office/drawing/2014/main" id="{E86CB787-69FB-468A-B3C8-6494E4EAF2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3" r="5" b="5"/>
          <a:stretch/>
        </p:blipFill>
        <p:spPr>
          <a:xfrm>
            <a:off x="6165818" y="1781685"/>
            <a:ext cx="2683134" cy="3294531"/>
          </a:xfrm>
          <a:prstGeom prst="rect">
            <a:avLst/>
          </a:prstGeo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482B55C0-C7D8-4F4C-9787-DCCF23A9F5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4" r="4838" b="5"/>
          <a:stretch/>
        </p:blipFill>
        <p:spPr>
          <a:xfrm>
            <a:off x="263123" y="1782555"/>
            <a:ext cx="2737200" cy="32945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0086DC-B287-4ADE-AB3D-9E7DAA01D432}"/>
              </a:ext>
            </a:extLst>
          </p:cNvPr>
          <p:cNvSpPr txBox="1"/>
          <p:nvPr/>
        </p:nvSpPr>
        <p:spPr>
          <a:xfrm>
            <a:off x="6352473" y="3358478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B9C68-3FD9-401E-AD0D-9A0E1EC67D62}"/>
              </a:ext>
            </a:extLst>
          </p:cNvPr>
          <p:cNvSpPr txBox="1"/>
          <p:nvPr/>
        </p:nvSpPr>
        <p:spPr>
          <a:xfrm flipH="1">
            <a:off x="1201410" y="5213691"/>
            <a:ext cx="92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 = 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4B5C4A-4144-45FA-8AC7-0942FE55D2A2}"/>
              </a:ext>
            </a:extLst>
          </p:cNvPr>
          <p:cNvSpPr txBox="1"/>
          <p:nvPr/>
        </p:nvSpPr>
        <p:spPr>
          <a:xfrm flipH="1">
            <a:off x="4111237" y="5213691"/>
            <a:ext cx="92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 = 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E026E7-652B-4FD5-AEF3-F74A96CA19A9}"/>
              </a:ext>
            </a:extLst>
          </p:cNvPr>
          <p:cNvSpPr txBox="1"/>
          <p:nvPr/>
        </p:nvSpPr>
        <p:spPr>
          <a:xfrm flipH="1">
            <a:off x="7044150" y="5213691"/>
            <a:ext cx="92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 = 40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2D8D7F-630C-4AF2-83F1-E2938318DA8A}"/>
              </a:ext>
            </a:extLst>
          </p:cNvPr>
          <p:cNvSpPr txBox="1"/>
          <p:nvPr/>
        </p:nvSpPr>
        <p:spPr>
          <a:xfrm flipH="1">
            <a:off x="9937964" y="5213691"/>
            <a:ext cx="92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 = 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8B7D3-4D74-4339-8785-F852C16D426B}"/>
              </a:ext>
            </a:extLst>
          </p:cNvPr>
          <p:cNvSpPr txBox="1"/>
          <p:nvPr/>
        </p:nvSpPr>
        <p:spPr>
          <a:xfrm flipH="1">
            <a:off x="915857" y="651081"/>
            <a:ext cx="1013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145688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9046-5762-44C0-A810-341791B1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 vs </a:t>
            </a:r>
            <a:r>
              <a:rPr lang="en-US" sz="40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Erdos</a:t>
            </a:r>
            <a:r>
              <a:rPr lang="en-US" sz="4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Reyni</a:t>
            </a:r>
            <a:endParaRPr lang="en-US" sz="4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C98EF5-3467-4CDF-BFB3-D3B23A364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808606"/>
              </p:ext>
            </p:extLst>
          </p:nvPr>
        </p:nvGraphicFramePr>
        <p:xfrm>
          <a:off x="838200" y="3278341"/>
          <a:ext cx="10515600" cy="267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332222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81318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Creation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(200) 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#200 new nodes per unit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5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(200) 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#No deletion of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if(</a:t>
                      </a:r>
                      <a:r>
                        <a:rPr lang="en-US" dirty="0" err="1"/>
                        <a:t>get.vertex.attribute</a:t>
                      </a:r>
                      <a:r>
                        <a:rPr lang="en-US" dirty="0"/>
                        <a:t>(G, "timestamp",v1)==t)</a:t>
                      </a:r>
                    </a:p>
                    <a:p>
                      <a:r>
                        <a:rPr lang="en-US" dirty="0"/>
                        <a:t>    return(0.1)</a:t>
                      </a:r>
                    </a:p>
                    <a:p>
                      <a:r>
                        <a:rPr lang="en-US" dirty="0"/>
                        <a:t>else </a:t>
                      </a:r>
                    </a:p>
                    <a:p>
                      <a:r>
                        <a:rPr lang="en-US" dirty="0"/>
                        <a:t>    return(0) 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# Mimic </a:t>
                      </a:r>
                      <a:r>
                        <a:rPr lang="en-US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Erdos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Reyni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4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 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return(0) 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#No deletion of 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8579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607CB75-95D9-4E22-86CC-E30E00CB543E}"/>
              </a:ext>
            </a:extLst>
          </p:cNvPr>
          <p:cNvSpPr txBox="1">
            <a:spLocks/>
          </p:cNvSpPr>
          <p:nvPr/>
        </p:nvSpPr>
        <p:spPr>
          <a:xfrm>
            <a:off x="838200" y="1371601"/>
            <a:ext cx="10515600" cy="223630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Nodes (n) = 1000</a:t>
            </a:r>
          </a:p>
          <a:p>
            <a:r>
              <a:rPr lang="en-US" sz="2400" dirty="0"/>
              <a:t>Edge Creation Probability (p) = 0.1</a:t>
            </a:r>
          </a:p>
          <a:p>
            <a:r>
              <a:rPr lang="en-US" sz="2400" dirty="0"/>
              <a:t>Undirected</a:t>
            </a:r>
          </a:p>
          <a:p>
            <a:r>
              <a:rPr lang="en-US" sz="2400" dirty="0"/>
              <a:t>Unweighted</a:t>
            </a:r>
          </a:p>
          <a:p>
            <a:r>
              <a:rPr lang="en-US" sz="2400" dirty="0"/>
              <a:t>No self loops</a:t>
            </a:r>
          </a:p>
          <a:p>
            <a:r>
              <a:rPr lang="en-US" sz="2400" dirty="0"/>
              <a:t>T = 50 (50 snapshots from n=0 to n=1000)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41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838</TotalTime>
  <Words>802</Words>
  <Application>Microsoft Office PowerPoint</Application>
  <PresentationFormat>Widescreen</PresentationFormat>
  <Paragraphs>205</Paragraphs>
  <Slides>22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Calisto MT</vt:lpstr>
      <vt:lpstr>Lustria</vt:lpstr>
      <vt:lpstr>Wingdings</vt:lpstr>
      <vt:lpstr>Wingdings 2</vt:lpstr>
      <vt:lpstr>Slate</vt:lpstr>
      <vt:lpstr>Synthetic Probabilistic Temporal Networks</vt:lpstr>
      <vt:lpstr>Intuitive Approach</vt:lpstr>
      <vt:lpstr>Conceptual Model</vt:lpstr>
      <vt:lpstr>Simulation of Temporal Network Construct Dummy Social Network Model</vt:lpstr>
      <vt:lpstr>Simulation Video</vt:lpstr>
      <vt:lpstr>Temporal Analysis</vt:lpstr>
      <vt:lpstr>Temporal Analysis</vt:lpstr>
      <vt:lpstr>PowerPoint Presentation</vt:lpstr>
      <vt:lpstr>Temporal vs Erdos Reyni</vt:lpstr>
      <vt:lpstr>PowerPoint Presentation</vt:lpstr>
      <vt:lpstr>PowerPoint Presentation</vt:lpstr>
      <vt:lpstr>PowerPoint Presentation</vt:lpstr>
      <vt:lpstr>Static Analysis</vt:lpstr>
      <vt:lpstr>Reproducing Signed Temporal Network</vt:lpstr>
      <vt:lpstr>Signed Temporal Network Simulation</vt:lpstr>
      <vt:lpstr>Pros</vt:lpstr>
      <vt:lpstr>Cons</vt:lpstr>
      <vt:lpstr>Applications</vt:lpstr>
      <vt:lpstr>Project scope</vt:lpstr>
      <vt:lpstr>Future Scope</vt:lpstr>
      <vt:lpstr>Thank You</vt:lpstr>
      <vt:lpstr>Question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Probabilistic Temporal Networks</dc:title>
  <dc:creator>Inamdar, Deep Kiran</dc:creator>
  <cp:lastModifiedBy>Inamdar, Deep Kiran</cp:lastModifiedBy>
  <cp:revision>44</cp:revision>
  <dcterms:created xsi:type="dcterms:W3CDTF">2021-04-26T21:21:07Z</dcterms:created>
  <dcterms:modified xsi:type="dcterms:W3CDTF">2021-04-29T18:13:18Z</dcterms:modified>
</cp:coreProperties>
</file>